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slides/slide38.xml" ContentType="application/vnd.openxmlformats-officedocument.presentationml.slide+xml"/>
  <Override PartName="/ppt/slides/slide40.xml" ContentType="application/vnd.openxmlformats-officedocument.presentationml.slide+xml"/>
  <Override PartName="/ppt/diagrams/data1.xml" ContentType="application/vnd.openxmlformats-officedocument.drawingml.diagramData+xml"/>
  <Override PartName="/ppt/slides/slide39.xml" ContentType="application/vnd.openxmlformats-officedocument.presentationml.slide+xml"/>
  <Override PartName="/ppt/presentation.xml" ContentType="application/vnd.openxmlformats-officedocument.presentationml.presentation.main+xml"/>
  <Override PartName="/ppt/slides/slide3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22.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34.xml" ContentType="application/vnd.openxmlformats-officedocument.presentationml.slide+xml"/>
  <Override PartName="/ppt/slides/slide26.xml" ContentType="application/vnd.openxmlformats-officedocument.presentationml.slide+xml"/>
  <Override PartName="/ppt/slides/slide11.xml" ContentType="application/vnd.openxmlformats-officedocument.presentationml.slide+xml"/>
  <Override PartName="/ppt/slides/slide23.xml" ContentType="application/vnd.openxmlformats-officedocument.presentationml.slide+xml"/>
  <Override PartName="/ppt/slides/slide9.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xml" ContentType="application/vnd.openxmlformats-officedocument.presentationml.slide+xml"/>
  <Override PartName="/ppt/slides/slide10.xml" ContentType="application/vnd.openxmlformats-officedocument.presentationml.slide+xml"/>
  <Override PartName="/ppt/slides/slide5.xml" ContentType="application/vnd.openxmlformats-officedocument.presentationml.slide+xml"/>
  <Override PartName="/ppt/slides/slide8.xml" ContentType="application/vnd.openxmlformats-officedocument.presentationml.slide+xml"/>
  <Override PartName="/ppt/slides/slide4.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5.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22.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24.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23.xml" ContentType="application/vnd.openxmlformats-officedocument.presentationml.slideLayout+xml"/>
  <Override PartName="/ppt/slideLayouts/slideLayout9.xml" ContentType="application/vnd.openxmlformats-officedocument.presentationml.slideLayout+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8.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diagrams/layout1.xml" ContentType="application/vnd.openxmlformats-officedocument.drawingml.diagramLayout+xml"/>
  <Override PartName="/ppt/theme/theme4.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diagrams/quickStyle1.xml" ContentType="application/vnd.openxmlformats-officedocument.drawingml.diagramStyle+xml"/>
  <Override PartName="/ppt/diagrams/drawing1.xml" ContentType="application/vnd.ms-office.drawingml.diagramDrawing+xml"/>
  <Override PartName="/ppt/diagrams/colors1.xml" ContentType="application/vnd.openxmlformats-officedocument.drawingml.diagramColors+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ppt/tags/tag11.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2.xml" ContentType="application/vnd.openxmlformats-officedocument.presentationml.tags+xml"/>
  <Override PartName="/ppt/tags/tag7.xml" ContentType="application/vnd.openxmlformats-officedocument.presentationml.tags+xml"/>
  <Override PartName="/ppt/tags/tag6.xml" ContentType="application/vnd.openxmlformats-officedocument.presentationml.tags+xml"/>
  <Override PartName="/ppt/tags/tag5.xml" ContentType="application/vnd.openxmlformats-officedocument.presentationml.tag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4.xml" ContentType="application/vnd.openxmlformats-officedocument.customXmlProperties+xml"/>
  <Override PartName="/docProps/app.xml" ContentType="application/vnd.openxmlformats-officedocument.extended-properties+xml"/>
  <Override PartName="/docProps/custom.xml" ContentType="application/vnd.openxmlformats-officedocument.custom-properties+xml"/>
  <Override PartName="/customXml/itemProps1.xml" ContentType="application/vnd.openxmlformats-officedocument.customXmlProperties+xml"/>
  <Override PartName="/customXml/itemProps5.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48" r:id="rId5"/>
    <p:sldMasterId id="2147483663" r:id="rId6"/>
  </p:sldMasterIdLst>
  <p:notesMasterIdLst>
    <p:notesMasterId r:id="rId47"/>
  </p:notesMasterIdLst>
  <p:handoutMasterIdLst>
    <p:handoutMasterId r:id="rId48"/>
  </p:handoutMasterIdLst>
  <p:sldIdLst>
    <p:sldId id="900" r:id="rId7"/>
    <p:sldId id="899" r:id="rId8"/>
    <p:sldId id="930" r:id="rId9"/>
    <p:sldId id="932" r:id="rId10"/>
    <p:sldId id="933" r:id="rId11"/>
    <p:sldId id="934" r:id="rId12"/>
    <p:sldId id="967" r:id="rId13"/>
    <p:sldId id="954" r:id="rId14"/>
    <p:sldId id="953" r:id="rId15"/>
    <p:sldId id="968" r:id="rId16"/>
    <p:sldId id="955" r:id="rId17"/>
    <p:sldId id="956" r:id="rId18"/>
    <p:sldId id="957" r:id="rId19"/>
    <p:sldId id="958" r:id="rId20"/>
    <p:sldId id="959" r:id="rId21"/>
    <p:sldId id="960" r:id="rId22"/>
    <p:sldId id="961" r:id="rId23"/>
    <p:sldId id="962" r:id="rId24"/>
    <p:sldId id="963" r:id="rId25"/>
    <p:sldId id="964" r:id="rId26"/>
    <p:sldId id="965" r:id="rId27"/>
    <p:sldId id="949" r:id="rId28"/>
    <p:sldId id="952" r:id="rId29"/>
    <p:sldId id="950" r:id="rId30"/>
    <p:sldId id="951" r:id="rId31"/>
    <p:sldId id="969" r:id="rId32"/>
    <p:sldId id="936" r:id="rId33"/>
    <p:sldId id="937" r:id="rId34"/>
    <p:sldId id="938" r:id="rId35"/>
    <p:sldId id="944" r:id="rId36"/>
    <p:sldId id="945" r:id="rId37"/>
    <p:sldId id="946" r:id="rId38"/>
    <p:sldId id="947" r:id="rId39"/>
    <p:sldId id="948" r:id="rId40"/>
    <p:sldId id="940" r:id="rId41"/>
    <p:sldId id="970" r:id="rId42"/>
    <p:sldId id="941" r:id="rId43"/>
    <p:sldId id="942" r:id="rId44"/>
    <p:sldId id="943" r:id="rId45"/>
    <p:sldId id="929" r:id="rId46"/>
  </p:sldIdLst>
  <p:sldSz cx="9144000" cy="6858000" type="screen4x3"/>
  <p:notesSz cx="6950075" cy="9236075"/>
  <p:custShowLst>
    <p:custShow name="Custom Show 1" id="0">
      <p:sldLst>
        <p:sld r:id="rId7"/>
        <p:sld r:id="rId8"/>
        <p:sld r:id="rId9"/>
        <p:sld r:id="rId46"/>
      </p:sldLst>
    </p:custShow>
  </p:custShowLst>
  <p:custDataLst>
    <p:tags r:id="rId49"/>
  </p:custDataLst>
  <p:defaultTextStyle>
    <a:defPPr>
      <a:defRPr lang="en-US"/>
    </a:defPPr>
    <a:lvl1pPr algn="l" rtl="0" fontAlgn="base">
      <a:spcBef>
        <a:spcPct val="0"/>
      </a:spcBef>
      <a:spcAft>
        <a:spcPct val="0"/>
      </a:spcAft>
      <a:defRPr sz="2400" b="1" kern="1200">
        <a:solidFill>
          <a:schemeClr val="bg1"/>
        </a:solidFill>
        <a:latin typeface="Arial" charset="0"/>
        <a:ea typeface="+mn-ea"/>
        <a:cs typeface="+mn-cs"/>
      </a:defRPr>
    </a:lvl1pPr>
    <a:lvl2pPr marL="457200" algn="l" rtl="0" fontAlgn="base">
      <a:spcBef>
        <a:spcPct val="0"/>
      </a:spcBef>
      <a:spcAft>
        <a:spcPct val="0"/>
      </a:spcAft>
      <a:defRPr sz="2400" b="1" kern="1200">
        <a:solidFill>
          <a:schemeClr val="bg1"/>
        </a:solidFill>
        <a:latin typeface="Arial" charset="0"/>
        <a:ea typeface="+mn-ea"/>
        <a:cs typeface="+mn-cs"/>
      </a:defRPr>
    </a:lvl2pPr>
    <a:lvl3pPr marL="914400" algn="l" rtl="0" fontAlgn="base">
      <a:spcBef>
        <a:spcPct val="0"/>
      </a:spcBef>
      <a:spcAft>
        <a:spcPct val="0"/>
      </a:spcAft>
      <a:defRPr sz="2400" b="1" kern="1200">
        <a:solidFill>
          <a:schemeClr val="bg1"/>
        </a:solidFill>
        <a:latin typeface="Arial" charset="0"/>
        <a:ea typeface="+mn-ea"/>
        <a:cs typeface="+mn-cs"/>
      </a:defRPr>
    </a:lvl3pPr>
    <a:lvl4pPr marL="1371600" algn="l" rtl="0" fontAlgn="base">
      <a:spcBef>
        <a:spcPct val="0"/>
      </a:spcBef>
      <a:spcAft>
        <a:spcPct val="0"/>
      </a:spcAft>
      <a:defRPr sz="2400" b="1" kern="1200">
        <a:solidFill>
          <a:schemeClr val="bg1"/>
        </a:solidFill>
        <a:latin typeface="Arial" charset="0"/>
        <a:ea typeface="+mn-ea"/>
        <a:cs typeface="+mn-cs"/>
      </a:defRPr>
    </a:lvl4pPr>
    <a:lvl5pPr marL="1828800" algn="l" rtl="0" fontAlgn="base">
      <a:spcBef>
        <a:spcPct val="0"/>
      </a:spcBef>
      <a:spcAft>
        <a:spcPct val="0"/>
      </a:spcAft>
      <a:defRPr sz="2400" b="1" kern="1200">
        <a:solidFill>
          <a:schemeClr val="bg1"/>
        </a:solidFill>
        <a:latin typeface="Arial" charset="0"/>
        <a:ea typeface="+mn-ea"/>
        <a:cs typeface="+mn-cs"/>
      </a:defRPr>
    </a:lvl5pPr>
    <a:lvl6pPr marL="2286000" algn="l" defTabSz="914400" rtl="0" eaLnBrk="1" latinLnBrk="0" hangingPunct="1">
      <a:defRPr sz="2400" b="1" kern="1200">
        <a:solidFill>
          <a:schemeClr val="bg1"/>
        </a:solidFill>
        <a:latin typeface="Arial" charset="0"/>
        <a:ea typeface="+mn-ea"/>
        <a:cs typeface="+mn-cs"/>
      </a:defRPr>
    </a:lvl6pPr>
    <a:lvl7pPr marL="2743200" algn="l" defTabSz="914400" rtl="0" eaLnBrk="1" latinLnBrk="0" hangingPunct="1">
      <a:defRPr sz="2400" b="1" kern="1200">
        <a:solidFill>
          <a:schemeClr val="bg1"/>
        </a:solidFill>
        <a:latin typeface="Arial" charset="0"/>
        <a:ea typeface="+mn-ea"/>
        <a:cs typeface="+mn-cs"/>
      </a:defRPr>
    </a:lvl7pPr>
    <a:lvl8pPr marL="3200400" algn="l" defTabSz="914400" rtl="0" eaLnBrk="1" latinLnBrk="0" hangingPunct="1">
      <a:defRPr sz="2400" b="1" kern="1200">
        <a:solidFill>
          <a:schemeClr val="bg1"/>
        </a:solidFill>
        <a:latin typeface="Arial" charset="0"/>
        <a:ea typeface="+mn-ea"/>
        <a:cs typeface="+mn-cs"/>
      </a:defRPr>
    </a:lvl8pPr>
    <a:lvl9pPr marL="3657600" algn="l" defTabSz="914400" rtl="0" eaLnBrk="1" latinLnBrk="0" hangingPunct="1">
      <a:defRPr sz="2400" b="1" kern="1200">
        <a:solidFill>
          <a:schemeClr val="bg1"/>
        </a:solidFill>
        <a:latin typeface="Arial" charset="0"/>
        <a:ea typeface="+mn-ea"/>
        <a:cs typeface="+mn-cs"/>
      </a:defRPr>
    </a:lvl9pPr>
  </p:defaultTextStyle>
  <p:extLst>
    <p:ext uri="{EFAFB233-063F-42B5-8137-9DF3F51BA10A}">
      <p15:sldGuideLst xmlns:p15="http://schemas.microsoft.com/office/powerpoint/2012/main">
        <p15:guide id="1" orient="horz" pos="1215">
          <p15:clr>
            <a:srgbClr val="A4A3A4"/>
          </p15:clr>
        </p15:guide>
        <p15:guide id="2" orient="horz" pos="2981">
          <p15:clr>
            <a:srgbClr val="A4A3A4"/>
          </p15:clr>
        </p15:guide>
        <p15:guide id="3" orient="horz" pos="1063">
          <p15:clr>
            <a:srgbClr val="A4A3A4"/>
          </p15:clr>
        </p15:guide>
        <p15:guide id="4" orient="horz" pos="4103">
          <p15:clr>
            <a:srgbClr val="A4A3A4"/>
          </p15:clr>
        </p15:guide>
        <p15:guide id="5" pos="3151">
          <p15:clr>
            <a:srgbClr val="A4A3A4"/>
          </p15:clr>
        </p15:guide>
        <p15:guide id="6" pos="431">
          <p15:clr>
            <a:srgbClr val="A4A3A4"/>
          </p15:clr>
        </p15:guide>
        <p15:guide id="7" pos="5335">
          <p15:clr>
            <a:srgbClr val="A4A3A4"/>
          </p15:clr>
        </p15:guide>
        <p15:guide id="8" pos="2879">
          <p15:clr>
            <a:srgbClr val="A4A3A4"/>
          </p15:clr>
        </p15:guide>
      </p15:sldGuideLst>
    </p:ext>
    <p:ext uri="{2D200454-40CA-4A62-9FC3-DE9A4176ACB9}">
      <p15:notesGuideLst xmlns:p15="http://schemas.microsoft.com/office/powerpoint/2012/main">
        <p15:guide id="1" orient="horz" pos="2909">
          <p15:clr>
            <a:srgbClr val="A4A3A4"/>
          </p15:clr>
        </p15:guide>
        <p15:guide id="2" pos="219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035C"/>
    <a:srgbClr val="F56600"/>
    <a:srgbClr val="E3E899"/>
    <a:srgbClr val="796D6B"/>
    <a:srgbClr val="7DBA00"/>
    <a:srgbClr val="F8F8F8"/>
    <a:srgbClr val="7D7061"/>
    <a:srgbClr val="FF3300"/>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456" autoAdjust="0"/>
    <p:restoredTop sz="94624" autoAdjust="0"/>
  </p:normalViewPr>
  <p:slideViewPr>
    <p:cSldViewPr snapToObjects="1">
      <p:cViewPr varScale="1">
        <p:scale>
          <a:sx n="70" d="100"/>
          <a:sy n="70" d="100"/>
        </p:scale>
        <p:origin x="1266" y="72"/>
      </p:cViewPr>
      <p:guideLst>
        <p:guide orient="horz" pos="1215"/>
        <p:guide orient="horz" pos="2981"/>
        <p:guide orient="horz" pos="1063"/>
        <p:guide orient="horz" pos="4103"/>
        <p:guide pos="3151"/>
        <p:guide pos="431"/>
        <p:guide pos="5335"/>
        <p:guide pos="2879"/>
      </p:guideLst>
    </p:cSldViewPr>
  </p:slideViewPr>
  <p:outlineViewPr>
    <p:cViewPr>
      <p:scale>
        <a:sx n="33" d="100"/>
        <a:sy n="33" d="100"/>
      </p:scale>
      <p:origin x="0" y="3156"/>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47" d="100"/>
          <a:sy n="47" d="100"/>
        </p:scale>
        <p:origin x="-1733" y="-106"/>
      </p:cViewPr>
      <p:guideLst>
        <p:guide orient="horz" pos="2909"/>
        <p:guide pos="2190"/>
      </p:guideLst>
    </p:cSldViewPr>
  </p:notesViewPr>
  <p:gridSpacing cx="152705" cy="152705"/>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tableStyles" Target="tableStyles.xml"/><Relationship Id="rId5" Type="http://schemas.openxmlformats.org/officeDocument/2006/relationships/slideMaster" Target="slideMasters/slide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handoutMaster" Target="handoutMasters/handoutMaster1.xml"/><Relationship Id="rId8" Type="http://schemas.openxmlformats.org/officeDocument/2006/relationships/slide" Target="slides/slide2.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customXml" Target="../customXml/item5.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tags" Target="tags/tag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BA8C26-B829-4785-B88E-1221FDBCA451}" type="doc">
      <dgm:prSet loTypeId="urn:microsoft.com/office/officeart/2005/8/layout/radial1" loCatId="relationship" qsTypeId="urn:microsoft.com/office/officeart/2005/8/quickstyle/simple1" qsCatId="simple" csTypeId="urn:microsoft.com/office/officeart/2005/8/colors/accent1_2" csCatId="accent1" phldr="1"/>
      <dgm:spPr/>
      <dgm:t>
        <a:bodyPr/>
        <a:lstStyle/>
        <a:p>
          <a:endParaRPr lang="en-US"/>
        </a:p>
      </dgm:t>
    </dgm:pt>
    <dgm:pt modelId="{F86C7E30-A359-4F50-A5CA-1070ADB670B7}">
      <dgm:prSet phldrT="[Text]" custT="1"/>
      <dgm:spPr>
        <a:solidFill>
          <a:srgbClr val="7DBA00"/>
        </a:solidFill>
      </dgm:spPr>
      <dgm:t>
        <a:bodyPr/>
        <a:lstStyle/>
        <a:p>
          <a:r>
            <a:rPr lang="en-US" sz="1600" b="1" dirty="0" smtClean="0"/>
            <a:t>1.EXPLAIN</a:t>
          </a:r>
        </a:p>
        <a:p>
          <a:r>
            <a:rPr lang="en-US" sz="1600" b="1" dirty="0" smtClean="0"/>
            <a:t>the purpose</a:t>
          </a:r>
          <a:endParaRPr lang="en-US" sz="1600" b="1" dirty="0"/>
        </a:p>
      </dgm:t>
    </dgm:pt>
    <dgm:pt modelId="{C52F3893-CBD6-4761-BB1A-A79E8F141C16}" type="parTrans" cxnId="{E1F329DA-5C92-46F3-A7BF-2F56D5C805A3}">
      <dgm:prSet/>
      <dgm:spPr/>
      <dgm:t>
        <a:bodyPr/>
        <a:lstStyle/>
        <a:p>
          <a:endParaRPr lang="en-US"/>
        </a:p>
      </dgm:t>
    </dgm:pt>
    <dgm:pt modelId="{B39381E8-EF79-4A40-A397-CE9CF8DCEC8C}" type="sibTrans" cxnId="{E1F329DA-5C92-46F3-A7BF-2F56D5C805A3}">
      <dgm:prSet/>
      <dgm:spPr/>
      <dgm:t>
        <a:bodyPr/>
        <a:lstStyle/>
        <a:p>
          <a:endParaRPr lang="en-US"/>
        </a:p>
      </dgm:t>
    </dgm:pt>
    <dgm:pt modelId="{B6F82B66-69AB-495A-A03F-F9F0A09CF27A}">
      <dgm:prSet phldrT="[Text]" custT="1"/>
      <dgm:spPr>
        <a:solidFill>
          <a:srgbClr val="F56600"/>
        </a:solidFill>
      </dgm:spPr>
      <dgm:t>
        <a:bodyPr/>
        <a:lstStyle/>
        <a:p>
          <a:r>
            <a:rPr lang="en-US" sz="1600" b="1" dirty="0" smtClean="0"/>
            <a:t>2. REVIEW</a:t>
          </a:r>
        </a:p>
        <a:p>
          <a:r>
            <a:rPr lang="en-US" sz="1600" b="1" dirty="0" smtClean="0"/>
            <a:t>the benefits</a:t>
          </a:r>
          <a:endParaRPr lang="en-US" sz="1600" b="1" dirty="0"/>
        </a:p>
      </dgm:t>
    </dgm:pt>
    <dgm:pt modelId="{C9D8156D-AA60-44D3-BB39-8F157613BCA2}" type="parTrans" cxnId="{F8DB283B-4C63-4B31-AF0F-C5609C8DF18E}">
      <dgm:prSet/>
      <dgm:spPr/>
      <dgm:t>
        <a:bodyPr/>
        <a:lstStyle/>
        <a:p>
          <a:endParaRPr lang="en-US"/>
        </a:p>
      </dgm:t>
    </dgm:pt>
    <dgm:pt modelId="{CC00E007-F3E3-4596-846B-D91B9E68A5A7}" type="sibTrans" cxnId="{F8DB283B-4C63-4B31-AF0F-C5609C8DF18E}">
      <dgm:prSet/>
      <dgm:spPr/>
      <dgm:t>
        <a:bodyPr/>
        <a:lstStyle/>
        <a:p>
          <a:endParaRPr lang="en-US"/>
        </a:p>
      </dgm:t>
    </dgm:pt>
    <dgm:pt modelId="{2BA9C5A3-026F-4F70-A0F8-3CF6C83EEAB0}">
      <dgm:prSet phldrT="[Text]" custT="1"/>
      <dgm:spPr>
        <a:solidFill>
          <a:srgbClr val="796D6B"/>
        </a:solidFill>
      </dgm:spPr>
      <dgm:t>
        <a:bodyPr/>
        <a:lstStyle/>
        <a:p>
          <a:r>
            <a:rPr lang="en-US" sz="1600" b="1" dirty="0" smtClean="0"/>
            <a:t>3. LIST</a:t>
          </a:r>
        </a:p>
        <a:p>
          <a:r>
            <a:rPr lang="en-US" sz="1600" b="1" dirty="0" smtClean="0"/>
            <a:t>specific details</a:t>
          </a:r>
          <a:endParaRPr lang="en-US" sz="1600" b="1" dirty="0"/>
        </a:p>
      </dgm:t>
    </dgm:pt>
    <dgm:pt modelId="{3E7E700C-E80E-45DC-9401-70DCEB5F8D34}" type="parTrans" cxnId="{1697FC4C-2F2E-4E0A-BD84-3A4208E8F1DE}">
      <dgm:prSet/>
      <dgm:spPr/>
      <dgm:t>
        <a:bodyPr/>
        <a:lstStyle/>
        <a:p>
          <a:endParaRPr lang="en-US"/>
        </a:p>
      </dgm:t>
    </dgm:pt>
    <dgm:pt modelId="{A98D2929-13F1-4F28-B3D3-DB0929F9175D}" type="sibTrans" cxnId="{1697FC4C-2F2E-4E0A-BD84-3A4208E8F1DE}">
      <dgm:prSet/>
      <dgm:spPr/>
      <dgm:t>
        <a:bodyPr/>
        <a:lstStyle/>
        <a:p>
          <a:endParaRPr lang="en-US"/>
        </a:p>
      </dgm:t>
    </dgm:pt>
    <dgm:pt modelId="{DB994131-7508-4C63-A8CD-1090D8055F6F}">
      <dgm:prSet phldrT="[Text]" custT="1"/>
      <dgm:spPr>
        <a:solidFill>
          <a:srgbClr val="7DBA00"/>
        </a:solidFill>
      </dgm:spPr>
      <dgm:t>
        <a:bodyPr/>
        <a:lstStyle/>
        <a:p>
          <a:r>
            <a:rPr lang="en-US" sz="1600" b="1" dirty="0" smtClean="0"/>
            <a:t>4. LIST</a:t>
          </a:r>
        </a:p>
        <a:p>
          <a:r>
            <a:rPr lang="en-US" sz="1600" b="1" dirty="0" smtClean="0"/>
            <a:t>the benefits</a:t>
          </a:r>
          <a:endParaRPr lang="en-US" sz="1600" b="1" dirty="0"/>
        </a:p>
      </dgm:t>
    </dgm:pt>
    <dgm:pt modelId="{9DBBFE32-ABCC-4165-9E16-CD41E1D83314}" type="parTrans" cxnId="{8714B96D-8453-4479-8CAF-79D1B42692FF}">
      <dgm:prSet/>
      <dgm:spPr/>
      <dgm:t>
        <a:bodyPr/>
        <a:lstStyle/>
        <a:p>
          <a:endParaRPr lang="en-US"/>
        </a:p>
      </dgm:t>
    </dgm:pt>
    <dgm:pt modelId="{F3BCA5AA-2370-4DB0-8310-2D37DE68114A}" type="sibTrans" cxnId="{8714B96D-8453-4479-8CAF-79D1B42692FF}">
      <dgm:prSet/>
      <dgm:spPr/>
      <dgm:t>
        <a:bodyPr/>
        <a:lstStyle/>
        <a:p>
          <a:endParaRPr lang="en-US"/>
        </a:p>
      </dgm:t>
    </dgm:pt>
    <dgm:pt modelId="{1EBCF0F0-C7E1-424E-B79B-105B03966CA4}">
      <dgm:prSet phldrT="[Text]" custT="1"/>
      <dgm:spPr>
        <a:solidFill>
          <a:srgbClr val="F56600"/>
        </a:solidFill>
      </dgm:spPr>
      <dgm:t>
        <a:bodyPr/>
        <a:lstStyle/>
        <a:p>
          <a:r>
            <a:rPr lang="en-US" sz="1600" b="1" dirty="0" smtClean="0"/>
            <a:t>5. FIND</a:t>
          </a:r>
        </a:p>
        <a:p>
          <a:r>
            <a:rPr lang="en-US" sz="1600" b="1" dirty="0" smtClean="0"/>
            <a:t>on the website</a:t>
          </a:r>
          <a:endParaRPr lang="en-US" sz="1600" b="1" dirty="0"/>
        </a:p>
      </dgm:t>
    </dgm:pt>
    <dgm:pt modelId="{05CB3203-769C-4727-A717-5B1A7124F55B}" type="parTrans" cxnId="{C470FA24-2279-4EBE-B49C-2E45EC976F30}">
      <dgm:prSet/>
      <dgm:spPr/>
      <dgm:t>
        <a:bodyPr/>
        <a:lstStyle/>
        <a:p>
          <a:endParaRPr lang="en-US"/>
        </a:p>
      </dgm:t>
    </dgm:pt>
    <dgm:pt modelId="{1E61EFFB-1C0B-4F2E-BA40-FF3C62305B84}" type="sibTrans" cxnId="{C470FA24-2279-4EBE-B49C-2E45EC976F30}">
      <dgm:prSet/>
      <dgm:spPr/>
      <dgm:t>
        <a:bodyPr/>
        <a:lstStyle/>
        <a:p>
          <a:endParaRPr lang="en-US"/>
        </a:p>
      </dgm:t>
    </dgm:pt>
    <dgm:pt modelId="{6E8A3EEC-4817-401B-AB6F-E8240D63201B}">
      <dgm:prSet phldrT="[Text]" custT="1"/>
      <dgm:spPr>
        <a:solidFill>
          <a:srgbClr val="796D6B"/>
        </a:solidFill>
      </dgm:spPr>
      <dgm:t>
        <a:bodyPr/>
        <a:lstStyle/>
        <a:p>
          <a:r>
            <a:rPr lang="en-US" sz="1600" b="1" dirty="0" smtClean="0"/>
            <a:t>6. REVIEW</a:t>
          </a:r>
        </a:p>
        <a:p>
          <a:r>
            <a:rPr lang="en-US" sz="1600" b="1" dirty="0" smtClean="0"/>
            <a:t>FAQs</a:t>
          </a:r>
          <a:endParaRPr lang="en-US" sz="1600" b="1" dirty="0"/>
        </a:p>
      </dgm:t>
    </dgm:pt>
    <dgm:pt modelId="{EEFF19F9-3E1F-4F19-801A-AC109C9E36A6}" type="parTrans" cxnId="{861AEFCA-990B-4967-B93F-60DB1AF8C667}">
      <dgm:prSet/>
      <dgm:spPr/>
      <dgm:t>
        <a:bodyPr/>
        <a:lstStyle/>
        <a:p>
          <a:endParaRPr lang="en-US"/>
        </a:p>
      </dgm:t>
    </dgm:pt>
    <dgm:pt modelId="{98EBFCE6-BC3A-4638-ACD1-D83A8C119C33}" type="sibTrans" cxnId="{861AEFCA-990B-4967-B93F-60DB1AF8C667}">
      <dgm:prSet/>
      <dgm:spPr/>
      <dgm:t>
        <a:bodyPr/>
        <a:lstStyle/>
        <a:p>
          <a:endParaRPr lang="en-US"/>
        </a:p>
      </dgm:t>
    </dgm:pt>
    <dgm:pt modelId="{14D060A9-FEDD-4A15-925A-935886B2CF0E}">
      <dgm:prSet phldrT="[Text]" custT="1"/>
      <dgm:spPr>
        <a:solidFill>
          <a:srgbClr val="CF035C"/>
        </a:solidFill>
      </dgm:spPr>
      <dgm:t>
        <a:bodyPr/>
        <a:lstStyle/>
        <a:p>
          <a:r>
            <a:rPr lang="en-US" sz="1600" b="1" smtClean="0"/>
            <a:t>7.DESCRIBE</a:t>
          </a:r>
          <a:endParaRPr lang="en-US" sz="1600" b="1" dirty="0" smtClean="0"/>
        </a:p>
        <a:p>
          <a:r>
            <a:rPr lang="en-US" sz="1600" b="1" dirty="0" smtClean="0"/>
            <a:t>how to </a:t>
          </a:r>
        </a:p>
        <a:p>
          <a:r>
            <a:rPr lang="en-US" sz="1600" b="1" dirty="0" smtClean="0"/>
            <a:t>get info</a:t>
          </a:r>
          <a:endParaRPr lang="en-US" sz="1600" b="1" dirty="0"/>
        </a:p>
      </dgm:t>
    </dgm:pt>
    <dgm:pt modelId="{08C6B1AF-6DCC-40B3-B4E7-E9165B92421B}" type="parTrans" cxnId="{46A60E96-B77F-41B7-8797-F452D1D35F84}">
      <dgm:prSet/>
      <dgm:spPr/>
      <dgm:t>
        <a:bodyPr/>
        <a:lstStyle/>
        <a:p>
          <a:endParaRPr lang="en-US"/>
        </a:p>
      </dgm:t>
    </dgm:pt>
    <dgm:pt modelId="{6DB51A0B-C182-4765-A185-DA8BEDCED367}" type="sibTrans" cxnId="{46A60E96-B77F-41B7-8797-F452D1D35F84}">
      <dgm:prSet/>
      <dgm:spPr/>
      <dgm:t>
        <a:bodyPr/>
        <a:lstStyle/>
        <a:p>
          <a:endParaRPr lang="en-US"/>
        </a:p>
      </dgm:t>
    </dgm:pt>
    <dgm:pt modelId="{C75A9BB0-152C-4043-AC29-B50C7E6F0802}">
      <dgm:prSet phldrT="[Text]" phldr="1"/>
      <dgm:spPr/>
      <dgm:t>
        <a:bodyPr/>
        <a:lstStyle/>
        <a:p>
          <a:endParaRPr lang="en-US" dirty="0"/>
        </a:p>
      </dgm:t>
    </dgm:pt>
    <dgm:pt modelId="{9E33DFB9-807A-401C-80F0-EC1698F9AB73}" type="sibTrans" cxnId="{746BAE76-7BDC-49CD-B868-E94555317FD2}">
      <dgm:prSet/>
      <dgm:spPr/>
      <dgm:t>
        <a:bodyPr/>
        <a:lstStyle/>
        <a:p>
          <a:endParaRPr lang="en-US"/>
        </a:p>
      </dgm:t>
    </dgm:pt>
    <dgm:pt modelId="{8D638331-FC3F-413E-87CF-F74E291B8526}" type="parTrans" cxnId="{746BAE76-7BDC-49CD-B868-E94555317FD2}">
      <dgm:prSet/>
      <dgm:spPr/>
      <dgm:t>
        <a:bodyPr/>
        <a:lstStyle/>
        <a:p>
          <a:endParaRPr lang="en-US"/>
        </a:p>
      </dgm:t>
    </dgm:pt>
    <dgm:pt modelId="{7C12429F-18DB-4C8A-9AF3-7AA58447C7B3}" type="pres">
      <dgm:prSet presAssocID="{CFBA8C26-B829-4785-B88E-1221FDBCA451}" presName="cycle" presStyleCnt="0">
        <dgm:presLayoutVars>
          <dgm:chMax val="1"/>
          <dgm:dir/>
          <dgm:animLvl val="ctr"/>
          <dgm:resizeHandles val="exact"/>
        </dgm:presLayoutVars>
      </dgm:prSet>
      <dgm:spPr/>
      <dgm:t>
        <a:bodyPr/>
        <a:lstStyle/>
        <a:p>
          <a:endParaRPr lang="en-US"/>
        </a:p>
      </dgm:t>
    </dgm:pt>
    <dgm:pt modelId="{F2C9F4FA-6430-4BBC-A9DF-A9ED8FF7F901}" type="pres">
      <dgm:prSet presAssocID="{C75A9BB0-152C-4043-AC29-B50C7E6F0802}" presName="centerShape" presStyleLbl="node0" presStyleIdx="0" presStyleCnt="1"/>
      <dgm:spPr/>
      <dgm:t>
        <a:bodyPr/>
        <a:lstStyle/>
        <a:p>
          <a:endParaRPr lang="en-US"/>
        </a:p>
      </dgm:t>
    </dgm:pt>
    <dgm:pt modelId="{52448664-C657-4919-B587-9B2CC5076460}" type="pres">
      <dgm:prSet presAssocID="{C52F3893-CBD6-4761-BB1A-A79E8F141C16}" presName="Name9" presStyleLbl="parChTrans1D2" presStyleIdx="0" presStyleCnt="7"/>
      <dgm:spPr/>
      <dgm:t>
        <a:bodyPr/>
        <a:lstStyle/>
        <a:p>
          <a:endParaRPr lang="en-US"/>
        </a:p>
      </dgm:t>
    </dgm:pt>
    <dgm:pt modelId="{FABAE745-F83C-4235-9C79-94D83239454E}" type="pres">
      <dgm:prSet presAssocID="{C52F3893-CBD6-4761-BB1A-A79E8F141C16}" presName="connTx" presStyleLbl="parChTrans1D2" presStyleIdx="0" presStyleCnt="7"/>
      <dgm:spPr/>
      <dgm:t>
        <a:bodyPr/>
        <a:lstStyle/>
        <a:p>
          <a:endParaRPr lang="en-US"/>
        </a:p>
      </dgm:t>
    </dgm:pt>
    <dgm:pt modelId="{7F70A782-D64A-4188-8CE1-9651CC67032A}" type="pres">
      <dgm:prSet presAssocID="{F86C7E30-A359-4F50-A5CA-1070ADB670B7}" presName="node" presStyleLbl="node1" presStyleIdx="0" presStyleCnt="7" custScaleX="162144">
        <dgm:presLayoutVars>
          <dgm:bulletEnabled val="1"/>
        </dgm:presLayoutVars>
      </dgm:prSet>
      <dgm:spPr/>
      <dgm:t>
        <a:bodyPr/>
        <a:lstStyle/>
        <a:p>
          <a:endParaRPr lang="en-US"/>
        </a:p>
      </dgm:t>
    </dgm:pt>
    <dgm:pt modelId="{9279CCED-9B34-4AD0-A889-3DD5276AD60D}" type="pres">
      <dgm:prSet presAssocID="{C9D8156D-AA60-44D3-BB39-8F157613BCA2}" presName="Name9" presStyleLbl="parChTrans1D2" presStyleIdx="1" presStyleCnt="7"/>
      <dgm:spPr/>
      <dgm:t>
        <a:bodyPr/>
        <a:lstStyle/>
        <a:p>
          <a:endParaRPr lang="en-US"/>
        </a:p>
      </dgm:t>
    </dgm:pt>
    <dgm:pt modelId="{BEA83FE3-8305-42EF-BA5B-6316B3BB7FE6}" type="pres">
      <dgm:prSet presAssocID="{C9D8156D-AA60-44D3-BB39-8F157613BCA2}" presName="connTx" presStyleLbl="parChTrans1D2" presStyleIdx="1" presStyleCnt="7"/>
      <dgm:spPr/>
      <dgm:t>
        <a:bodyPr/>
        <a:lstStyle/>
        <a:p>
          <a:endParaRPr lang="en-US"/>
        </a:p>
      </dgm:t>
    </dgm:pt>
    <dgm:pt modelId="{0B828F99-6CC7-4026-90C3-A0A618DBBC73}" type="pres">
      <dgm:prSet presAssocID="{B6F82B66-69AB-495A-A03F-F9F0A09CF27A}" presName="node" presStyleLbl="node1" presStyleIdx="1" presStyleCnt="7" custScaleX="162144" custRadScaleRad="129418" custRadScaleInc="18635">
        <dgm:presLayoutVars>
          <dgm:bulletEnabled val="1"/>
        </dgm:presLayoutVars>
      </dgm:prSet>
      <dgm:spPr/>
      <dgm:t>
        <a:bodyPr/>
        <a:lstStyle/>
        <a:p>
          <a:endParaRPr lang="en-US"/>
        </a:p>
      </dgm:t>
    </dgm:pt>
    <dgm:pt modelId="{6DB13FE9-2F0B-46E8-A777-DC16050ADDCB}" type="pres">
      <dgm:prSet presAssocID="{3E7E700C-E80E-45DC-9401-70DCEB5F8D34}" presName="Name9" presStyleLbl="parChTrans1D2" presStyleIdx="2" presStyleCnt="7"/>
      <dgm:spPr/>
      <dgm:t>
        <a:bodyPr/>
        <a:lstStyle/>
        <a:p>
          <a:endParaRPr lang="en-US"/>
        </a:p>
      </dgm:t>
    </dgm:pt>
    <dgm:pt modelId="{564DDA8B-D879-4BAF-86A7-B946E42A1798}" type="pres">
      <dgm:prSet presAssocID="{3E7E700C-E80E-45DC-9401-70DCEB5F8D34}" presName="connTx" presStyleLbl="parChTrans1D2" presStyleIdx="2" presStyleCnt="7"/>
      <dgm:spPr/>
      <dgm:t>
        <a:bodyPr/>
        <a:lstStyle/>
        <a:p>
          <a:endParaRPr lang="en-US"/>
        </a:p>
      </dgm:t>
    </dgm:pt>
    <dgm:pt modelId="{BB2B9456-0826-4C18-A8CA-B2BF01FF5A83}" type="pres">
      <dgm:prSet presAssocID="{2BA9C5A3-026F-4F70-A0F8-3CF6C83EEAB0}" presName="node" presStyleLbl="node1" presStyleIdx="2" presStyleCnt="7" custScaleX="162144" custScaleY="100307" custRadScaleRad="113885" custRadScaleInc="-18522">
        <dgm:presLayoutVars>
          <dgm:bulletEnabled val="1"/>
        </dgm:presLayoutVars>
      </dgm:prSet>
      <dgm:spPr/>
      <dgm:t>
        <a:bodyPr/>
        <a:lstStyle/>
        <a:p>
          <a:endParaRPr lang="en-US"/>
        </a:p>
      </dgm:t>
    </dgm:pt>
    <dgm:pt modelId="{BCBA722B-1B2F-4044-8F7D-37664757DA0A}" type="pres">
      <dgm:prSet presAssocID="{9DBBFE32-ABCC-4165-9E16-CD41E1D83314}" presName="Name9" presStyleLbl="parChTrans1D2" presStyleIdx="3" presStyleCnt="7"/>
      <dgm:spPr/>
      <dgm:t>
        <a:bodyPr/>
        <a:lstStyle/>
        <a:p>
          <a:endParaRPr lang="en-US"/>
        </a:p>
      </dgm:t>
    </dgm:pt>
    <dgm:pt modelId="{F2C92DA2-CE4C-4FA7-9D8A-BC329EF0D123}" type="pres">
      <dgm:prSet presAssocID="{9DBBFE32-ABCC-4165-9E16-CD41E1D83314}" presName="connTx" presStyleLbl="parChTrans1D2" presStyleIdx="3" presStyleCnt="7"/>
      <dgm:spPr/>
      <dgm:t>
        <a:bodyPr/>
        <a:lstStyle/>
        <a:p>
          <a:endParaRPr lang="en-US"/>
        </a:p>
      </dgm:t>
    </dgm:pt>
    <dgm:pt modelId="{0FE3DE82-2EDE-407D-B1BE-2C814B45B905}" type="pres">
      <dgm:prSet presAssocID="{DB994131-7508-4C63-A8CD-1090D8055F6F}" presName="node" presStyleLbl="node1" presStyleIdx="3" presStyleCnt="7" custScaleX="162144" custRadScaleRad="108124" custRadScaleInc="-30524">
        <dgm:presLayoutVars>
          <dgm:bulletEnabled val="1"/>
        </dgm:presLayoutVars>
      </dgm:prSet>
      <dgm:spPr/>
      <dgm:t>
        <a:bodyPr/>
        <a:lstStyle/>
        <a:p>
          <a:endParaRPr lang="en-US"/>
        </a:p>
      </dgm:t>
    </dgm:pt>
    <dgm:pt modelId="{6AB5AA8A-2541-434A-BBA7-B03E16E006B3}" type="pres">
      <dgm:prSet presAssocID="{05CB3203-769C-4727-A717-5B1A7124F55B}" presName="Name9" presStyleLbl="parChTrans1D2" presStyleIdx="4" presStyleCnt="7"/>
      <dgm:spPr/>
      <dgm:t>
        <a:bodyPr/>
        <a:lstStyle/>
        <a:p>
          <a:endParaRPr lang="en-US"/>
        </a:p>
      </dgm:t>
    </dgm:pt>
    <dgm:pt modelId="{C457B879-A528-4085-BF8B-BD10BF8C2F67}" type="pres">
      <dgm:prSet presAssocID="{05CB3203-769C-4727-A717-5B1A7124F55B}" presName="connTx" presStyleLbl="parChTrans1D2" presStyleIdx="4" presStyleCnt="7"/>
      <dgm:spPr/>
      <dgm:t>
        <a:bodyPr/>
        <a:lstStyle/>
        <a:p>
          <a:endParaRPr lang="en-US"/>
        </a:p>
      </dgm:t>
    </dgm:pt>
    <dgm:pt modelId="{61C290F3-19B2-4F28-8E69-70EA3ABE6EC8}" type="pres">
      <dgm:prSet presAssocID="{1EBCF0F0-C7E1-424E-B79B-105B03966CA4}" presName="node" presStyleLbl="node1" presStyleIdx="4" presStyleCnt="7" custScaleX="162144" custScaleY="100792" custRadScaleRad="107341" custRadScaleInc="30195">
        <dgm:presLayoutVars>
          <dgm:bulletEnabled val="1"/>
        </dgm:presLayoutVars>
      </dgm:prSet>
      <dgm:spPr/>
      <dgm:t>
        <a:bodyPr/>
        <a:lstStyle/>
        <a:p>
          <a:endParaRPr lang="en-US"/>
        </a:p>
      </dgm:t>
    </dgm:pt>
    <dgm:pt modelId="{408F173D-1ABE-4AEF-ADD5-3A4762672779}" type="pres">
      <dgm:prSet presAssocID="{EEFF19F9-3E1F-4F19-801A-AC109C9E36A6}" presName="Name9" presStyleLbl="parChTrans1D2" presStyleIdx="5" presStyleCnt="7"/>
      <dgm:spPr/>
      <dgm:t>
        <a:bodyPr/>
        <a:lstStyle/>
        <a:p>
          <a:endParaRPr lang="en-US"/>
        </a:p>
      </dgm:t>
    </dgm:pt>
    <dgm:pt modelId="{E684B9FD-F6EF-4614-8F99-95B88D6FDFE1}" type="pres">
      <dgm:prSet presAssocID="{EEFF19F9-3E1F-4F19-801A-AC109C9E36A6}" presName="connTx" presStyleLbl="parChTrans1D2" presStyleIdx="5" presStyleCnt="7"/>
      <dgm:spPr/>
      <dgm:t>
        <a:bodyPr/>
        <a:lstStyle/>
        <a:p>
          <a:endParaRPr lang="en-US"/>
        </a:p>
      </dgm:t>
    </dgm:pt>
    <dgm:pt modelId="{896387E6-5A2B-47A5-B70A-8A4ADA7C64EF}" type="pres">
      <dgm:prSet presAssocID="{6E8A3EEC-4817-401B-AB6F-E8240D63201B}" presName="node" presStyleLbl="node1" presStyleIdx="5" presStyleCnt="7" custScaleX="162144" custRadScaleRad="120596" custRadScaleInc="29741">
        <dgm:presLayoutVars>
          <dgm:bulletEnabled val="1"/>
        </dgm:presLayoutVars>
      </dgm:prSet>
      <dgm:spPr/>
      <dgm:t>
        <a:bodyPr/>
        <a:lstStyle/>
        <a:p>
          <a:endParaRPr lang="en-US"/>
        </a:p>
      </dgm:t>
    </dgm:pt>
    <dgm:pt modelId="{5010E0DD-7A86-4630-A9BF-9894A64B6A8B}" type="pres">
      <dgm:prSet presAssocID="{08C6B1AF-6DCC-40B3-B4E7-E9165B92421B}" presName="Name9" presStyleLbl="parChTrans1D2" presStyleIdx="6" presStyleCnt="7"/>
      <dgm:spPr/>
      <dgm:t>
        <a:bodyPr/>
        <a:lstStyle/>
        <a:p>
          <a:endParaRPr lang="en-US"/>
        </a:p>
      </dgm:t>
    </dgm:pt>
    <dgm:pt modelId="{830EE453-691A-45A2-8032-A479BBDE3043}" type="pres">
      <dgm:prSet presAssocID="{08C6B1AF-6DCC-40B3-B4E7-E9165B92421B}" presName="connTx" presStyleLbl="parChTrans1D2" presStyleIdx="6" presStyleCnt="7"/>
      <dgm:spPr/>
      <dgm:t>
        <a:bodyPr/>
        <a:lstStyle/>
        <a:p>
          <a:endParaRPr lang="en-US"/>
        </a:p>
      </dgm:t>
    </dgm:pt>
    <dgm:pt modelId="{39249F55-B0B2-4927-B632-0D56830ED3F1}" type="pres">
      <dgm:prSet presAssocID="{14D060A9-FEDD-4A15-925A-935886B2CF0E}" presName="node" presStyleLbl="node1" presStyleIdx="6" presStyleCnt="7" custScaleX="162144" custRadScaleRad="134945" custRadScaleInc="-13473">
        <dgm:presLayoutVars>
          <dgm:bulletEnabled val="1"/>
        </dgm:presLayoutVars>
      </dgm:prSet>
      <dgm:spPr/>
      <dgm:t>
        <a:bodyPr/>
        <a:lstStyle/>
        <a:p>
          <a:endParaRPr lang="en-US"/>
        </a:p>
      </dgm:t>
    </dgm:pt>
  </dgm:ptLst>
  <dgm:cxnLst>
    <dgm:cxn modelId="{975F337D-1DB9-4370-9ACD-09EB0998EC85}" type="presOf" srcId="{EEFF19F9-3E1F-4F19-801A-AC109C9E36A6}" destId="{408F173D-1ABE-4AEF-ADD5-3A4762672779}" srcOrd="0" destOrd="0" presId="urn:microsoft.com/office/officeart/2005/8/layout/radial1"/>
    <dgm:cxn modelId="{AAD9A8E6-1068-44ED-BBD1-D58CE50D47BF}" type="presOf" srcId="{08C6B1AF-6DCC-40B3-B4E7-E9165B92421B}" destId="{5010E0DD-7A86-4630-A9BF-9894A64B6A8B}" srcOrd="0" destOrd="0" presId="urn:microsoft.com/office/officeart/2005/8/layout/radial1"/>
    <dgm:cxn modelId="{F0ED7A93-ADEA-400C-9A2B-8B8A2F54A746}" type="presOf" srcId="{05CB3203-769C-4727-A717-5B1A7124F55B}" destId="{C457B879-A528-4085-BF8B-BD10BF8C2F67}" srcOrd="1" destOrd="0" presId="urn:microsoft.com/office/officeart/2005/8/layout/radial1"/>
    <dgm:cxn modelId="{1697FC4C-2F2E-4E0A-BD84-3A4208E8F1DE}" srcId="{C75A9BB0-152C-4043-AC29-B50C7E6F0802}" destId="{2BA9C5A3-026F-4F70-A0F8-3CF6C83EEAB0}" srcOrd="2" destOrd="0" parTransId="{3E7E700C-E80E-45DC-9401-70DCEB5F8D34}" sibTransId="{A98D2929-13F1-4F28-B3D3-DB0929F9175D}"/>
    <dgm:cxn modelId="{6C03FA17-C5FE-43EB-8592-E0AD95604417}" type="presOf" srcId="{08C6B1AF-6DCC-40B3-B4E7-E9165B92421B}" destId="{830EE453-691A-45A2-8032-A479BBDE3043}" srcOrd="1" destOrd="0" presId="urn:microsoft.com/office/officeart/2005/8/layout/radial1"/>
    <dgm:cxn modelId="{861AEFCA-990B-4967-B93F-60DB1AF8C667}" srcId="{C75A9BB0-152C-4043-AC29-B50C7E6F0802}" destId="{6E8A3EEC-4817-401B-AB6F-E8240D63201B}" srcOrd="5" destOrd="0" parTransId="{EEFF19F9-3E1F-4F19-801A-AC109C9E36A6}" sibTransId="{98EBFCE6-BC3A-4638-ACD1-D83A8C119C33}"/>
    <dgm:cxn modelId="{9B80448A-0BF7-48D2-8E47-9E5D8EB434DC}" type="presOf" srcId="{DB994131-7508-4C63-A8CD-1090D8055F6F}" destId="{0FE3DE82-2EDE-407D-B1BE-2C814B45B905}" srcOrd="0" destOrd="0" presId="urn:microsoft.com/office/officeart/2005/8/layout/radial1"/>
    <dgm:cxn modelId="{C2D48745-13B6-4206-A98E-5EFB4775282A}" type="presOf" srcId="{05CB3203-769C-4727-A717-5B1A7124F55B}" destId="{6AB5AA8A-2541-434A-BBA7-B03E16E006B3}" srcOrd="0" destOrd="0" presId="urn:microsoft.com/office/officeart/2005/8/layout/radial1"/>
    <dgm:cxn modelId="{4E4B25CD-5D40-4FA1-AED8-75D313B87CB4}" type="presOf" srcId="{CFBA8C26-B829-4785-B88E-1221FDBCA451}" destId="{7C12429F-18DB-4C8A-9AF3-7AA58447C7B3}" srcOrd="0" destOrd="0" presId="urn:microsoft.com/office/officeart/2005/8/layout/radial1"/>
    <dgm:cxn modelId="{93BB1494-9EAD-4297-93E1-C6F9376028C0}" type="presOf" srcId="{6E8A3EEC-4817-401B-AB6F-E8240D63201B}" destId="{896387E6-5A2B-47A5-B70A-8A4ADA7C64EF}" srcOrd="0" destOrd="0" presId="urn:microsoft.com/office/officeart/2005/8/layout/radial1"/>
    <dgm:cxn modelId="{25B820CB-9346-4C73-AD18-BDD3BDC16ECE}" type="presOf" srcId="{2BA9C5A3-026F-4F70-A0F8-3CF6C83EEAB0}" destId="{BB2B9456-0826-4C18-A8CA-B2BF01FF5A83}" srcOrd="0" destOrd="0" presId="urn:microsoft.com/office/officeart/2005/8/layout/radial1"/>
    <dgm:cxn modelId="{38A5BACE-CF47-44BB-8E44-F5F43BBA2F9F}" type="presOf" srcId="{F86C7E30-A359-4F50-A5CA-1070ADB670B7}" destId="{7F70A782-D64A-4188-8CE1-9651CC67032A}" srcOrd="0" destOrd="0" presId="urn:microsoft.com/office/officeart/2005/8/layout/radial1"/>
    <dgm:cxn modelId="{48F3D939-D65B-4A05-9D74-8D97240CBA38}" type="presOf" srcId="{EEFF19F9-3E1F-4F19-801A-AC109C9E36A6}" destId="{E684B9FD-F6EF-4614-8F99-95B88D6FDFE1}" srcOrd="1" destOrd="0" presId="urn:microsoft.com/office/officeart/2005/8/layout/radial1"/>
    <dgm:cxn modelId="{746BAE76-7BDC-49CD-B868-E94555317FD2}" srcId="{CFBA8C26-B829-4785-B88E-1221FDBCA451}" destId="{C75A9BB0-152C-4043-AC29-B50C7E6F0802}" srcOrd="0" destOrd="0" parTransId="{8D638331-FC3F-413E-87CF-F74E291B8526}" sibTransId="{9E33DFB9-807A-401C-80F0-EC1698F9AB73}"/>
    <dgm:cxn modelId="{02805BE2-1E31-48BC-AAA1-299DDD0B146F}" type="presOf" srcId="{9DBBFE32-ABCC-4165-9E16-CD41E1D83314}" destId="{BCBA722B-1B2F-4044-8F7D-37664757DA0A}" srcOrd="0" destOrd="0" presId="urn:microsoft.com/office/officeart/2005/8/layout/radial1"/>
    <dgm:cxn modelId="{B6C2E303-5D87-451C-833A-F3B0878BA05C}" type="presOf" srcId="{C9D8156D-AA60-44D3-BB39-8F157613BCA2}" destId="{9279CCED-9B34-4AD0-A889-3DD5276AD60D}" srcOrd="0" destOrd="0" presId="urn:microsoft.com/office/officeart/2005/8/layout/radial1"/>
    <dgm:cxn modelId="{088F695C-78D8-4BE8-B0B8-6EA922B60600}" type="presOf" srcId="{C52F3893-CBD6-4761-BB1A-A79E8F141C16}" destId="{52448664-C657-4919-B587-9B2CC5076460}" srcOrd="0" destOrd="0" presId="urn:microsoft.com/office/officeart/2005/8/layout/radial1"/>
    <dgm:cxn modelId="{EE9C242E-A614-47DF-AD45-4D626865D531}" type="presOf" srcId="{C75A9BB0-152C-4043-AC29-B50C7E6F0802}" destId="{F2C9F4FA-6430-4BBC-A9DF-A9ED8FF7F901}" srcOrd="0" destOrd="0" presId="urn:microsoft.com/office/officeart/2005/8/layout/radial1"/>
    <dgm:cxn modelId="{B56363F7-5D35-4CCD-B335-C6D13376F9EE}" type="presOf" srcId="{14D060A9-FEDD-4A15-925A-935886B2CF0E}" destId="{39249F55-B0B2-4927-B632-0D56830ED3F1}" srcOrd="0" destOrd="0" presId="urn:microsoft.com/office/officeart/2005/8/layout/radial1"/>
    <dgm:cxn modelId="{4BC7E128-36C2-4CC2-BE1D-2E7A06DA7D03}" type="presOf" srcId="{C52F3893-CBD6-4761-BB1A-A79E8F141C16}" destId="{FABAE745-F83C-4235-9C79-94D83239454E}" srcOrd="1" destOrd="0" presId="urn:microsoft.com/office/officeart/2005/8/layout/radial1"/>
    <dgm:cxn modelId="{C24ACBD3-2E08-477D-B5A5-1B7C2E21D205}" type="presOf" srcId="{3E7E700C-E80E-45DC-9401-70DCEB5F8D34}" destId="{6DB13FE9-2F0B-46E8-A777-DC16050ADDCB}" srcOrd="0" destOrd="0" presId="urn:microsoft.com/office/officeart/2005/8/layout/radial1"/>
    <dgm:cxn modelId="{AF4ECC7C-8692-4790-AA05-F21664CE346F}" type="presOf" srcId="{B6F82B66-69AB-495A-A03F-F9F0A09CF27A}" destId="{0B828F99-6CC7-4026-90C3-A0A618DBBC73}" srcOrd="0" destOrd="0" presId="urn:microsoft.com/office/officeart/2005/8/layout/radial1"/>
    <dgm:cxn modelId="{55F9531E-FA06-455F-8F21-D958E93D46C2}" type="presOf" srcId="{3E7E700C-E80E-45DC-9401-70DCEB5F8D34}" destId="{564DDA8B-D879-4BAF-86A7-B946E42A1798}" srcOrd="1" destOrd="0" presId="urn:microsoft.com/office/officeart/2005/8/layout/radial1"/>
    <dgm:cxn modelId="{8714B96D-8453-4479-8CAF-79D1B42692FF}" srcId="{C75A9BB0-152C-4043-AC29-B50C7E6F0802}" destId="{DB994131-7508-4C63-A8CD-1090D8055F6F}" srcOrd="3" destOrd="0" parTransId="{9DBBFE32-ABCC-4165-9E16-CD41E1D83314}" sibTransId="{F3BCA5AA-2370-4DB0-8310-2D37DE68114A}"/>
    <dgm:cxn modelId="{C470FA24-2279-4EBE-B49C-2E45EC976F30}" srcId="{C75A9BB0-152C-4043-AC29-B50C7E6F0802}" destId="{1EBCF0F0-C7E1-424E-B79B-105B03966CA4}" srcOrd="4" destOrd="0" parTransId="{05CB3203-769C-4727-A717-5B1A7124F55B}" sibTransId="{1E61EFFB-1C0B-4F2E-BA40-FF3C62305B84}"/>
    <dgm:cxn modelId="{46A60E96-B77F-41B7-8797-F452D1D35F84}" srcId="{C75A9BB0-152C-4043-AC29-B50C7E6F0802}" destId="{14D060A9-FEDD-4A15-925A-935886B2CF0E}" srcOrd="6" destOrd="0" parTransId="{08C6B1AF-6DCC-40B3-B4E7-E9165B92421B}" sibTransId="{6DB51A0B-C182-4765-A185-DA8BEDCED367}"/>
    <dgm:cxn modelId="{17711B40-1B5A-47AA-BF84-91306C6AF32E}" type="presOf" srcId="{1EBCF0F0-C7E1-424E-B79B-105B03966CA4}" destId="{61C290F3-19B2-4F28-8E69-70EA3ABE6EC8}" srcOrd="0" destOrd="0" presId="urn:microsoft.com/office/officeart/2005/8/layout/radial1"/>
    <dgm:cxn modelId="{D53C9B69-EF06-423D-857D-E04B67294AFF}" type="presOf" srcId="{C9D8156D-AA60-44D3-BB39-8F157613BCA2}" destId="{BEA83FE3-8305-42EF-BA5B-6316B3BB7FE6}" srcOrd="1" destOrd="0" presId="urn:microsoft.com/office/officeart/2005/8/layout/radial1"/>
    <dgm:cxn modelId="{F8DB283B-4C63-4B31-AF0F-C5609C8DF18E}" srcId="{C75A9BB0-152C-4043-AC29-B50C7E6F0802}" destId="{B6F82B66-69AB-495A-A03F-F9F0A09CF27A}" srcOrd="1" destOrd="0" parTransId="{C9D8156D-AA60-44D3-BB39-8F157613BCA2}" sibTransId="{CC00E007-F3E3-4596-846B-D91B9E68A5A7}"/>
    <dgm:cxn modelId="{3ACDD6A2-9802-48F6-B8A5-C11B5CE34FD3}" type="presOf" srcId="{9DBBFE32-ABCC-4165-9E16-CD41E1D83314}" destId="{F2C92DA2-CE4C-4FA7-9D8A-BC329EF0D123}" srcOrd="1" destOrd="0" presId="urn:microsoft.com/office/officeart/2005/8/layout/radial1"/>
    <dgm:cxn modelId="{E1F329DA-5C92-46F3-A7BF-2F56D5C805A3}" srcId="{C75A9BB0-152C-4043-AC29-B50C7E6F0802}" destId="{F86C7E30-A359-4F50-A5CA-1070ADB670B7}" srcOrd="0" destOrd="0" parTransId="{C52F3893-CBD6-4761-BB1A-A79E8F141C16}" sibTransId="{B39381E8-EF79-4A40-A397-CE9CF8DCEC8C}"/>
    <dgm:cxn modelId="{FCC75F5B-01DD-4D72-8839-674E3AE3F89A}" type="presParOf" srcId="{7C12429F-18DB-4C8A-9AF3-7AA58447C7B3}" destId="{F2C9F4FA-6430-4BBC-A9DF-A9ED8FF7F901}" srcOrd="0" destOrd="0" presId="urn:microsoft.com/office/officeart/2005/8/layout/radial1"/>
    <dgm:cxn modelId="{B11F6A15-D7D4-4340-864B-B9B2101804DB}" type="presParOf" srcId="{7C12429F-18DB-4C8A-9AF3-7AA58447C7B3}" destId="{52448664-C657-4919-B587-9B2CC5076460}" srcOrd="1" destOrd="0" presId="urn:microsoft.com/office/officeart/2005/8/layout/radial1"/>
    <dgm:cxn modelId="{0499D90E-8759-48C6-B573-324D0DD53B60}" type="presParOf" srcId="{52448664-C657-4919-B587-9B2CC5076460}" destId="{FABAE745-F83C-4235-9C79-94D83239454E}" srcOrd="0" destOrd="0" presId="urn:microsoft.com/office/officeart/2005/8/layout/radial1"/>
    <dgm:cxn modelId="{FF76C0F7-8BEE-4548-9F98-C8E8447F3DDA}" type="presParOf" srcId="{7C12429F-18DB-4C8A-9AF3-7AA58447C7B3}" destId="{7F70A782-D64A-4188-8CE1-9651CC67032A}" srcOrd="2" destOrd="0" presId="urn:microsoft.com/office/officeart/2005/8/layout/radial1"/>
    <dgm:cxn modelId="{81A3A70E-32E7-4DB6-A238-DFD52F6C50D3}" type="presParOf" srcId="{7C12429F-18DB-4C8A-9AF3-7AA58447C7B3}" destId="{9279CCED-9B34-4AD0-A889-3DD5276AD60D}" srcOrd="3" destOrd="0" presId="urn:microsoft.com/office/officeart/2005/8/layout/radial1"/>
    <dgm:cxn modelId="{745DEAAC-8E48-4E73-ACF8-9DC2CEA12782}" type="presParOf" srcId="{9279CCED-9B34-4AD0-A889-3DD5276AD60D}" destId="{BEA83FE3-8305-42EF-BA5B-6316B3BB7FE6}" srcOrd="0" destOrd="0" presId="urn:microsoft.com/office/officeart/2005/8/layout/radial1"/>
    <dgm:cxn modelId="{E4A6DA8C-591E-48E8-97D9-9C01FA56F3C2}" type="presParOf" srcId="{7C12429F-18DB-4C8A-9AF3-7AA58447C7B3}" destId="{0B828F99-6CC7-4026-90C3-A0A618DBBC73}" srcOrd="4" destOrd="0" presId="urn:microsoft.com/office/officeart/2005/8/layout/radial1"/>
    <dgm:cxn modelId="{B122C08D-965C-4EEB-B57C-516428443CF0}" type="presParOf" srcId="{7C12429F-18DB-4C8A-9AF3-7AA58447C7B3}" destId="{6DB13FE9-2F0B-46E8-A777-DC16050ADDCB}" srcOrd="5" destOrd="0" presId="urn:microsoft.com/office/officeart/2005/8/layout/radial1"/>
    <dgm:cxn modelId="{DC1F3F16-57CC-4112-A434-29A5D01CA87F}" type="presParOf" srcId="{6DB13FE9-2F0B-46E8-A777-DC16050ADDCB}" destId="{564DDA8B-D879-4BAF-86A7-B946E42A1798}" srcOrd="0" destOrd="0" presId="urn:microsoft.com/office/officeart/2005/8/layout/radial1"/>
    <dgm:cxn modelId="{198BEA4A-2E49-46AA-B1FD-372434722FAF}" type="presParOf" srcId="{7C12429F-18DB-4C8A-9AF3-7AA58447C7B3}" destId="{BB2B9456-0826-4C18-A8CA-B2BF01FF5A83}" srcOrd="6" destOrd="0" presId="urn:microsoft.com/office/officeart/2005/8/layout/radial1"/>
    <dgm:cxn modelId="{56479493-D0E0-4D2E-9C53-FF914459688E}" type="presParOf" srcId="{7C12429F-18DB-4C8A-9AF3-7AA58447C7B3}" destId="{BCBA722B-1B2F-4044-8F7D-37664757DA0A}" srcOrd="7" destOrd="0" presId="urn:microsoft.com/office/officeart/2005/8/layout/radial1"/>
    <dgm:cxn modelId="{6C243794-250A-4FFC-AA27-94304823EB90}" type="presParOf" srcId="{BCBA722B-1B2F-4044-8F7D-37664757DA0A}" destId="{F2C92DA2-CE4C-4FA7-9D8A-BC329EF0D123}" srcOrd="0" destOrd="0" presId="urn:microsoft.com/office/officeart/2005/8/layout/radial1"/>
    <dgm:cxn modelId="{88E8BDFF-E69C-4279-9B8F-1FEF2809B97E}" type="presParOf" srcId="{7C12429F-18DB-4C8A-9AF3-7AA58447C7B3}" destId="{0FE3DE82-2EDE-407D-B1BE-2C814B45B905}" srcOrd="8" destOrd="0" presId="urn:microsoft.com/office/officeart/2005/8/layout/radial1"/>
    <dgm:cxn modelId="{222FB2E9-2A6C-464D-A5FE-F51F513211FF}" type="presParOf" srcId="{7C12429F-18DB-4C8A-9AF3-7AA58447C7B3}" destId="{6AB5AA8A-2541-434A-BBA7-B03E16E006B3}" srcOrd="9" destOrd="0" presId="urn:microsoft.com/office/officeart/2005/8/layout/radial1"/>
    <dgm:cxn modelId="{9E9BF16E-F304-4133-8CF6-DA26F12D9D07}" type="presParOf" srcId="{6AB5AA8A-2541-434A-BBA7-B03E16E006B3}" destId="{C457B879-A528-4085-BF8B-BD10BF8C2F67}" srcOrd="0" destOrd="0" presId="urn:microsoft.com/office/officeart/2005/8/layout/radial1"/>
    <dgm:cxn modelId="{E79AFF31-99AB-4A23-B26C-748FF469DED7}" type="presParOf" srcId="{7C12429F-18DB-4C8A-9AF3-7AA58447C7B3}" destId="{61C290F3-19B2-4F28-8E69-70EA3ABE6EC8}" srcOrd="10" destOrd="0" presId="urn:microsoft.com/office/officeart/2005/8/layout/radial1"/>
    <dgm:cxn modelId="{430DD857-1370-4FA8-BD06-C40EA03D4B62}" type="presParOf" srcId="{7C12429F-18DB-4C8A-9AF3-7AA58447C7B3}" destId="{408F173D-1ABE-4AEF-ADD5-3A4762672779}" srcOrd="11" destOrd="0" presId="urn:microsoft.com/office/officeart/2005/8/layout/radial1"/>
    <dgm:cxn modelId="{F39FD8C5-BDBA-4C3C-BFF9-A68A45DAA878}" type="presParOf" srcId="{408F173D-1ABE-4AEF-ADD5-3A4762672779}" destId="{E684B9FD-F6EF-4614-8F99-95B88D6FDFE1}" srcOrd="0" destOrd="0" presId="urn:microsoft.com/office/officeart/2005/8/layout/radial1"/>
    <dgm:cxn modelId="{C31C996C-16DE-4633-8A6F-7CD9405313E3}" type="presParOf" srcId="{7C12429F-18DB-4C8A-9AF3-7AA58447C7B3}" destId="{896387E6-5A2B-47A5-B70A-8A4ADA7C64EF}" srcOrd="12" destOrd="0" presId="urn:microsoft.com/office/officeart/2005/8/layout/radial1"/>
    <dgm:cxn modelId="{BB2EFAEC-D353-4FFB-BDC4-8EF908C3728D}" type="presParOf" srcId="{7C12429F-18DB-4C8A-9AF3-7AA58447C7B3}" destId="{5010E0DD-7A86-4630-A9BF-9894A64B6A8B}" srcOrd="13" destOrd="0" presId="urn:microsoft.com/office/officeart/2005/8/layout/radial1"/>
    <dgm:cxn modelId="{DD267C83-AED1-49C2-80D5-7C3062018B30}" type="presParOf" srcId="{5010E0DD-7A86-4630-A9BF-9894A64B6A8B}" destId="{830EE453-691A-45A2-8032-A479BBDE3043}" srcOrd="0" destOrd="0" presId="urn:microsoft.com/office/officeart/2005/8/layout/radial1"/>
    <dgm:cxn modelId="{23EB9201-EC4C-4F7D-BA16-D22DFADFB621}" type="presParOf" srcId="{7C12429F-18DB-4C8A-9AF3-7AA58447C7B3}" destId="{39249F55-B0B2-4927-B632-0D56830ED3F1}" srcOrd="14"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11699" cy="462120"/>
          </a:xfrm>
          <a:prstGeom prst="rect">
            <a:avLst/>
          </a:prstGeom>
          <a:noFill/>
          <a:ln w="9525">
            <a:noFill/>
            <a:miter lim="800000"/>
            <a:headEnd/>
            <a:tailEnd/>
          </a:ln>
          <a:effectLst/>
        </p:spPr>
        <p:txBody>
          <a:bodyPr vert="horz" wrap="square" lIns="93168" tIns="46584" rIns="93168" bIns="46584" numCol="1" anchor="t" anchorCtr="0" compatLnSpc="1">
            <a:prstTxWarp prst="textNoShape">
              <a:avLst/>
            </a:prstTxWarp>
          </a:bodyPr>
          <a:lstStyle>
            <a:lvl1pPr algn="l" defTabSz="931863">
              <a:defRPr sz="1200" b="0">
                <a:solidFill>
                  <a:schemeClr val="tx1"/>
                </a:solidFill>
                <a:latin typeface="Arial" charset="0"/>
              </a:defRPr>
            </a:lvl1pPr>
          </a:lstStyle>
          <a:p>
            <a:pPr>
              <a:defRPr/>
            </a:pPr>
            <a:endParaRPr lang="en-US"/>
          </a:p>
        </p:txBody>
      </p:sp>
      <p:sp>
        <p:nvSpPr>
          <p:cNvPr id="5123" name="Rectangle 3"/>
          <p:cNvSpPr>
            <a:spLocks noGrp="1" noChangeArrowheads="1"/>
          </p:cNvSpPr>
          <p:nvPr>
            <p:ph type="dt" sz="quarter" idx="1"/>
          </p:nvPr>
        </p:nvSpPr>
        <p:spPr bwMode="auto">
          <a:xfrm>
            <a:off x="3936768" y="0"/>
            <a:ext cx="3011699" cy="462120"/>
          </a:xfrm>
          <a:prstGeom prst="rect">
            <a:avLst/>
          </a:prstGeom>
          <a:noFill/>
          <a:ln w="9525">
            <a:noFill/>
            <a:miter lim="800000"/>
            <a:headEnd/>
            <a:tailEnd/>
          </a:ln>
          <a:effectLst/>
        </p:spPr>
        <p:txBody>
          <a:bodyPr vert="horz" wrap="square" lIns="93168" tIns="46584" rIns="93168" bIns="46584" numCol="1" anchor="t" anchorCtr="0" compatLnSpc="1">
            <a:prstTxWarp prst="textNoShape">
              <a:avLst/>
            </a:prstTxWarp>
          </a:bodyPr>
          <a:lstStyle>
            <a:lvl1pPr algn="r" defTabSz="931863">
              <a:defRPr sz="1200" b="0">
                <a:solidFill>
                  <a:schemeClr val="tx1"/>
                </a:solidFill>
                <a:latin typeface="Arial" charset="0"/>
              </a:defRPr>
            </a:lvl1pPr>
          </a:lstStyle>
          <a:p>
            <a:pPr>
              <a:defRPr/>
            </a:pPr>
            <a:endParaRPr lang="en-US"/>
          </a:p>
        </p:txBody>
      </p:sp>
      <p:sp>
        <p:nvSpPr>
          <p:cNvPr id="5124" name="Rectangle 4"/>
          <p:cNvSpPr>
            <a:spLocks noGrp="1" noChangeArrowheads="1"/>
          </p:cNvSpPr>
          <p:nvPr>
            <p:ph type="ftr" sz="quarter" idx="2"/>
          </p:nvPr>
        </p:nvSpPr>
        <p:spPr bwMode="auto">
          <a:xfrm>
            <a:off x="0" y="8772378"/>
            <a:ext cx="3011699" cy="462120"/>
          </a:xfrm>
          <a:prstGeom prst="rect">
            <a:avLst/>
          </a:prstGeom>
          <a:noFill/>
          <a:ln w="9525">
            <a:noFill/>
            <a:miter lim="800000"/>
            <a:headEnd/>
            <a:tailEnd/>
          </a:ln>
          <a:effectLst/>
        </p:spPr>
        <p:txBody>
          <a:bodyPr vert="horz" wrap="square" lIns="93168" tIns="46584" rIns="93168" bIns="46584" numCol="1" anchor="b" anchorCtr="0" compatLnSpc="1">
            <a:prstTxWarp prst="textNoShape">
              <a:avLst/>
            </a:prstTxWarp>
          </a:bodyPr>
          <a:lstStyle>
            <a:lvl1pPr algn="l" defTabSz="931863">
              <a:defRPr sz="1200" b="0">
                <a:solidFill>
                  <a:schemeClr val="tx1"/>
                </a:solidFill>
                <a:latin typeface="Arial" charset="0"/>
              </a:defRPr>
            </a:lvl1pPr>
          </a:lstStyle>
          <a:p>
            <a:pPr>
              <a:defRPr/>
            </a:pPr>
            <a:endParaRPr lang="en-US"/>
          </a:p>
        </p:txBody>
      </p:sp>
      <p:sp>
        <p:nvSpPr>
          <p:cNvPr id="5125" name="Rectangle 5"/>
          <p:cNvSpPr>
            <a:spLocks noGrp="1" noChangeArrowheads="1"/>
          </p:cNvSpPr>
          <p:nvPr>
            <p:ph type="sldNum" sz="quarter" idx="3"/>
          </p:nvPr>
        </p:nvSpPr>
        <p:spPr bwMode="auto">
          <a:xfrm>
            <a:off x="3936768" y="8772378"/>
            <a:ext cx="3011699" cy="462120"/>
          </a:xfrm>
          <a:prstGeom prst="rect">
            <a:avLst/>
          </a:prstGeom>
          <a:noFill/>
          <a:ln w="9525">
            <a:noFill/>
            <a:miter lim="800000"/>
            <a:headEnd/>
            <a:tailEnd/>
          </a:ln>
          <a:effectLst/>
        </p:spPr>
        <p:txBody>
          <a:bodyPr vert="horz" wrap="square" lIns="93168" tIns="46584" rIns="93168" bIns="46584" numCol="1" anchor="b" anchorCtr="0" compatLnSpc="1">
            <a:prstTxWarp prst="textNoShape">
              <a:avLst/>
            </a:prstTxWarp>
          </a:bodyPr>
          <a:lstStyle>
            <a:lvl1pPr algn="r" defTabSz="931863">
              <a:defRPr sz="1200" b="0">
                <a:solidFill>
                  <a:schemeClr val="tx1"/>
                </a:solidFill>
                <a:latin typeface="Arial" charset="0"/>
              </a:defRPr>
            </a:lvl1pPr>
          </a:lstStyle>
          <a:p>
            <a:pPr>
              <a:defRPr/>
            </a:pPr>
            <a:fld id="{0389DF5B-4A9A-4FFA-B487-0EC00857A178}" type="slidenum">
              <a:rPr lang="en-US"/>
              <a:pPr>
                <a:defRPr/>
              </a:pPr>
              <a:t>‹#›</a:t>
            </a:fld>
            <a:endParaRPr lang="en-US" dirty="0"/>
          </a:p>
        </p:txBody>
      </p:sp>
    </p:spTree>
    <p:extLst>
      <p:ext uri="{BB962C8B-B14F-4D97-AF65-F5344CB8AC3E}">
        <p14:creationId xmlns:p14="http://schemas.microsoft.com/office/powerpoint/2010/main" val="9481169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7458" name="Rectangle 2"/>
          <p:cNvSpPr>
            <a:spLocks noGrp="1" noChangeArrowheads="1"/>
          </p:cNvSpPr>
          <p:nvPr>
            <p:ph type="hdr" sz="quarter"/>
          </p:nvPr>
        </p:nvSpPr>
        <p:spPr bwMode="auto">
          <a:xfrm>
            <a:off x="0" y="0"/>
            <a:ext cx="3011699" cy="462120"/>
          </a:xfrm>
          <a:prstGeom prst="rect">
            <a:avLst/>
          </a:prstGeom>
          <a:noFill/>
          <a:ln w="9525">
            <a:noFill/>
            <a:miter lim="800000"/>
            <a:headEnd/>
            <a:tailEnd/>
          </a:ln>
          <a:effectLst/>
        </p:spPr>
        <p:txBody>
          <a:bodyPr vert="horz" wrap="square" lIns="93168" tIns="46584" rIns="93168" bIns="46584" numCol="1" anchor="t" anchorCtr="0" compatLnSpc="1">
            <a:prstTxWarp prst="textNoShape">
              <a:avLst/>
            </a:prstTxWarp>
          </a:bodyPr>
          <a:lstStyle>
            <a:lvl1pPr algn="l" defTabSz="931863">
              <a:defRPr sz="1200" b="0">
                <a:solidFill>
                  <a:schemeClr val="tx1"/>
                </a:solidFill>
                <a:latin typeface="Arial" charset="0"/>
              </a:defRPr>
            </a:lvl1pPr>
          </a:lstStyle>
          <a:p>
            <a:pPr>
              <a:defRPr/>
            </a:pPr>
            <a:endParaRPr lang="en-US"/>
          </a:p>
        </p:txBody>
      </p:sp>
      <p:sp>
        <p:nvSpPr>
          <p:cNvPr id="147459" name="Rectangle 3"/>
          <p:cNvSpPr>
            <a:spLocks noGrp="1" noChangeArrowheads="1"/>
          </p:cNvSpPr>
          <p:nvPr>
            <p:ph type="dt" idx="1"/>
          </p:nvPr>
        </p:nvSpPr>
        <p:spPr bwMode="auto">
          <a:xfrm>
            <a:off x="3936768" y="0"/>
            <a:ext cx="3011699" cy="462120"/>
          </a:xfrm>
          <a:prstGeom prst="rect">
            <a:avLst/>
          </a:prstGeom>
          <a:noFill/>
          <a:ln w="9525">
            <a:noFill/>
            <a:miter lim="800000"/>
            <a:headEnd/>
            <a:tailEnd/>
          </a:ln>
          <a:effectLst/>
        </p:spPr>
        <p:txBody>
          <a:bodyPr vert="horz" wrap="square" lIns="93168" tIns="46584" rIns="93168" bIns="46584" numCol="1" anchor="t" anchorCtr="0" compatLnSpc="1">
            <a:prstTxWarp prst="textNoShape">
              <a:avLst/>
            </a:prstTxWarp>
          </a:bodyPr>
          <a:lstStyle>
            <a:lvl1pPr algn="r" defTabSz="931863">
              <a:defRPr sz="1200" b="0">
                <a:solidFill>
                  <a:schemeClr val="tx1"/>
                </a:solidFill>
                <a:latin typeface="Arial" charset="0"/>
              </a:defRPr>
            </a:lvl1pPr>
          </a:lstStyle>
          <a:p>
            <a:pPr>
              <a:defRPr/>
            </a:pPr>
            <a:r>
              <a:rPr lang="en-US"/>
              <a:t>September 12, 2007</a:t>
            </a:r>
          </a:p>
        </p:txBody>
      </p:sp>
      <p:sp>
        <p:nvSpPr>
          <p:cNvPr id="21508" name="Rectangle 4"/>
          <p:cNvSpPr>
            <a:spLocks noGrp="1" noRot="1" noChangeAspect="1" noChangeArrowheads="1" noTextEdit="1"/>
          </p:cNvSpPr>
          <p:nvPr>
            <p:ph type="sldImg" idx="2"/>
          </p:nvPr>
        </p:nvSpPr>
        <p:spPr bwMode="auto">
          <a:xfrm>
            <a:off x="1166813" y="692150"/>
            <a:ext cx="4619625" cy="3463925"/>
          </a:xfrm>
          <a:prstGeom prst="rect">
            <a:avLst/>
          </a:prstGeom>
          <a:noFill/>
          <a:ln w="9525">
            <a:solidFill>
              <a:srgbClr val="000000"/>
            </a:solidFill>
            <a:miter lim="800000"/>
            <a:headEnd/>
            <a:tailEnd/>
          </a:ln>
        </p:spPr>
      </p:sp>
      <p:sp>
        <p:nvSpPr>
          <p:cNvPr id="147461" name="Rectangle 5"/>
          <p:cNvSpPr>
            <a:spLocks noGrp="1" noChangeArrowheads="1"/>
          </p:cNvSpPr>
          <p:nvPr>
            <p:ph type="body" sz="quarter" idx="3"/>
          </p:nvPr>
        </p:nvSpPr>
        <p:spPr bwMode="auto">
          <a:xfrm>
            <a:off x="695008" y="4387767"/>
            <a:ext cx="5560060" cy="4155919"/>
          </a:xfrm>
          <a:prstGeom prst="rect">
            <a:avLst/>
          </a:prstGeom>
          <a:noFill/>
          <a:ln w="9525">
            <a:noFill/>
            <a:miter lim="800000"/>
            <a:headEnd/>
            <a:tailEnd/>
          </a:ln>
          <a:effectLst/>
        </p:spPr>
        <p:txBody>
          <a:bodyPr vert="horz" wrap="square" lIns="93168" tIns="46584" rIns="93168" bIns="4658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47462" name="Rectangle 6"/>
          <p:cNvSpPr>
            <a:spLocks noGrp="1" noChangeArrowheads="1"/>
          </p:cNvSpPr>
          <p:nvPr>
            <p:ph type="ftr" sz="quarter" idx="4"/>
          </p:nvPr>
        </p:nvSpPr>
        <p:spPr bwMode="auto">
          <a:xfrm>
            <a:off x="0" y="8772378"/>
            <a:ext cx="3011699" cy="462120"/>
          </a:xfrm>
          <a:prstGeom prst="rect">
            <a:avLst/>
          </a:prstGeom>
          <a:noFill/>
          <a:ln w="9525">
            <a:noFill/>
            <a:miter lim="800000"/>
            <a:headEnd/>
            <a:tailEnd/>
          </a:ln>
          <a:effectLst/>
        </p:spPr>
        <p:txBody>
          <a:bodyPr vert="horz" wrap="square" lIns="93168" tIns="46584" rIns="93168" bIns="46584" numCol="1" anchor="b" anchorCtr="0" compatLnSpc="1">
            <a:prstTxWarp prst="textNoShape">
              <a:avLst/>
            </a:prstTxWarp>
          </a:bodyPr>
          <a:lstStyle>
            <a:lvl1pPr algn="l" defTabSz="931863">
              <a:defRPr sz="1200" b="0">
                <a:solidFill>
                  <a:schemeClr val="tx1"/>
                </a:solidFill>
                <a:latin typeface="Arial" charset="0"/>
              </a:defRPr>
            </a:lvl1pPr>
          </a:lstStyle>
          <a:p>
            <a:pPr>
              <a:defRPr/>
            </a:pPr>
            <a:endParaRPr lang="en-US"/>
          </a:p>
        </p:txBody>
      </p:sp>
      <p:sp>
        <p:nvSpPr>
          <p:cNvPr id="147463" name="Rectangle 7"/>
          <p:cNvSpPr>
            <a:spLocks noGrp="1" noChangeArrowheads="1"/>
          </p:cNvSpPr>
          <p:nvPr>
            <p:ph type="sldNum" sz="quarter" idx="5"/>
          </p:nvPr>
        </p:nvSpPr>
        <p:spPr bwMode="auto">
          <a:xfrm>
            <a:off x="3936768" y="8772378"/>
            <a:ext cx="3011699" cy="462120"/>
          </a:xfrm>
          <a:prstGeom prst="rect">
            <a:avLst/>
          </a:prstGeom>
          <a:noFill/>
          <a:ln w="9525">
            <a:noFill/>
            <a:miter lim="800000"/>
            <a:headEnd/>
            <a:tailEnd/>
          </a:ln>
          <a:effectLst/>
        </p:spPr>
        <p:txBody>
          <a:bodyPr vert="horz" wrap="square" lIns="93168" tIns="46584" rIns="93168" bIns="46584" numCol="1" anchor="b" anchorCtr="0" compatLnSpc="1">
            <a:prstTxWarp prst="textNoShape">
              <a:avLst/>
            </a:prstTxWarp>
          </a:bodyPr>
          <a:lstStyle>
            <a:lvl1pPr algn="r" defTabSz="931863">
              <a:defRPr sz="1200" b="0">
                <a:solidFill>
                  <a:schemeClr val="tx1"/>
                </a:solidFill>
                <a:latin typeface="Arial" charset="0"/>
              </a:defRPr>
            </a:lvl1pPr>
          </a:lstStyle>
          <a:p>
            <a:pPr>
              <a:defRPr/>
            </a:pPr>
            <a:fld id="{AD0B10E5-AE93-4845-95A4-E24C3D958335}" type="slidenum">
              <a:rPr lang="en-US"/>
              <a:pPr>
                <a:defRPr/>
              </a:pPr>
              <a:t>‹#›</a:t>
            </a:fld>
            <a:endParaRPr lang="en-US" dirty="0"/>
          </a:p>
        </p:txBody>
      </p:sp>
    </p:spTree>
    <p:extLst>
      <p:ext uri="{BB962C8B-B14F-4D97-AF65-F5344CB8AC3E}">
        <p14:creationId xmlns:p14="http://schemas.microsoft.com/office/powerpoint/2010/main" val="83223736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30.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31.xml"/><Relationship Id="rId2" Type="http://schemas.openxmlformats.org/officeDocument/2006/relationships/notesMaster" Target="../notesMasters/notesMaster1.xml"/><Relationship Id="rId1" Type="http://schemas.openxmlformats.org/officeDocument/2006/relationships/tags" Target="../tags/tag6.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32.xml"/><Relationship Id="rId2" Type="http://schemas.openxmlformats.org/officeDocument/2006/relationships/notesMaster" Target="../notesMasters/notesMaster1.xml"/><Relationship Id="rId1" Type="http://schemas.openxmlformats.org/officeDocument/2006/relationships/tags" Target="../tags/tag8.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33.xml"/><Relationship Id="rId2" Type="http://schemas.openxmlformats.org/officeDocument/2006/relationships/notesMaster" Target="../notesMasters/notesMaster1.xml"/><Relationship Id="rId1" Type="http://schemas.openxmlformats.org/officeDocument/2006/relationships/tags" Target="../tags/tag11.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34.xml"/><Relationship Id="rId2" Type="http://schemas.openxmlformats.org/officeDocument/2006/relationships/notesMaster" Target="../notesMasters/notesMaster1.xml"/><Relationship Id="rId1" Type="http://schemas.openxmlformats.org/officeDocument/2006/relationships/tags" Target="../tags/tag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endParaRPr lang="en-US" smtClean="0"/>
          </a:p>
        </p:txBody>
      </p:sp>
      <p:sp>
        <p:nvSpPr>
          <p:cNvPr id="22532" name="Slide Number Placeholder 3"/>
          <p:cNvSpPr>
            <a:spLocks noGrp="1"/>
          </p:cNvSpPr>
          <p:nvPr>
            <p:ph type="sldNum" sz="quarter" idx="5"/>
          </p:nvPr>
        </p:nvSpPr>
        <p:spPr>
          <a:noFill/>
        </p:spPr>
        <p:txBody>
          <a:bodyPr/>
          <a:lstStyle/>
          <a:p>
            <a:fld id="{96B73D3F-8FBE-4DB1-97BA-85541D450BC1}" type="slidenum">
              <a:rPr lang="en-US" smtClean="0"/>
              <a:pPr/>
              <a:t>2</a:t>
            </a:fld>
            <a:endParaRPr lang="en-US" smtClean="0"/>
          </a:p>
        </p:txBody>
      </p:sp>
    </p:spTree>
    <p:extLst>
      <p:ext uri="{BB962C8B-B14F-4D97-AF65-F5344CB8AC3E}">
        <p14:creationId xmlns:p14="http://schemas.microsoft.com/office/powerpoint/2010/main" val="9458679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813211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pPr>
              <a:defRPr/>
            </a:pPr>
            <a:fld id="{6203109A-D19A-4EFD-BE39-0B58DA2B03AC}" type="slidenum">
              <a:rPr lang="en-US" smtClean="0"/>
              <a:pPr>
                <a:defRPr/>
              </a:pPr>
              <a:t>30</a:t>
            </a:fld>
            <a:endParaRPr lang="en-US"/>
          </a:p>
        </p:txBody>
      </p:sp>
    </p:spTree>
    <p:extLst>
      <p:ext uri="{BB962C8B-B14F-4D97-AF65-F5344CB8AC3E}">
        <p14:creationId xmlns:p14="http://schemas.microsoft.com/office/powerpoint/2010/main" val="5123870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203109A-D19A-4EFD-BE39-0B58DA2B03AC}" type="slidenum">
              <a:rPr lang="en-US" smtClean="0"/>
              <a:pPr>
                <a:defRPr/>
              </a:pPr>
              <a:t>31</a:t>
            </a:fld>
            <a:endParaRPr lang="en-US"/>
          </a:p>
        </p:txBody>
      </p:sp>
    </p:spTree>
    <p:extLst>
      <p:ext uri="{BB962C8B-B14F-4D97-AF65-F5344CB8AC3E}">
        <p14:creationId xmlns:p14="http://schemas.microsoft.com/office/powerpoint/2010/main" val="24483325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203109A-D19A-4EFD-BE39-0B58DA2B03AC}" type="slidenum">
              <a:rPr lang="en-US" smtClean="0"/>
              <a:pPr>
                <a:defRPr/>
              </a:pPr>
              <a:t>32</a:t>
            </a:fld>
            <a:endParaRPr lang="en-US"/>
          </a:p>
        </p:txBody>
      </p:sp>
    </p:spTree>
    <p:extLst>
      <p:ext uri="{BB962C8B-B14F-4D97-AF65-F5344CB8AC3E}">
        <p14:creationId xmlns:p14="http://schemas.microsoft.com/office/powerpoint/2010/main" val="20319560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203109A-D19A-4EFD-BE39-0B58DA2B03AC}" type="slidenum">
              <a:rPr lang="en-US" smtClean="0"/>
              <a:pPr>
                <a:defRPr/>
              </a:pPr>
              <a:t>33</a:t>
            </a:fld>
            <a:endParaRPr lang="en-US"/>
          </a:p>
        </p:txBody>
      </p:sp>
    </p:spTree>
    <p:extLst>
      <p:ext uri="{BB962C8B-B14F-4D97-AF65-F5344CB8AC3E}">
        <p14:creationId xmlns:p14="http://schemas.microsoft.com/office/powerpoint/2010/main" val="30486938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endParaRPr lang="en-US" dirty="0" smtClean="0"/>
          </a:p>
        </p:txBody>
      </p:sp>
      <p:sp>
        <p:nvSpPr>
          <p:cNvPr id="245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4E76CF-C49E-4A27-BEF2-09C1931F9298}" type="slidenum">
              <a:rPr lang="en-US" smtClean="0"/>
              <a:pPr/>
              <a:t>34</a:t>
            </a:fld>
            <a:endParaRPr lang="en-US" smtClean="0"/>
          </a:p>
        </p:txBody>
      </p:sp>
    </p:spTree>
    <p:extLst>
      <p:ext uri="{BB962C8B-B14F-4D97-AF65-F5344CB8AC3E}">
        <p14:creationId xmlns:p14="http://schemas.microsoft.com/office/powerpoint/2010/main" val="12632292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7" descr="Opening Slide PMS 137"/>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Text Box 9"/>
          <p:cNvSpPr txBox="1">
            <a:spLocks noChangeArrowheads="1"/>
          </p:cNvSpPr>
          <p:nvPr/>
        </p:nvSpPr>
        <p:spPr bwMode="auto">
          <a:xfrm>
            <a:off x="4572000" y="2209800"/>
            <a:ext cx="3581400" cy="366713"/>
          </a:xfrm>
          <a:prstGeom prst="rect">
            <a:avLst/>
          </a:prstGeom>
          <a:noFill/>
          <a:ln w="9525">
            <a:noFill/>
            <a:miter lim="800000"/>
            <a:headEnd/>
            <a:tailEnd/>
          </a:ln>
          <a:effectLst/>
        </p:spPr>
        <p:txBody>
          <a:bodyPr>
            <a:spAutoFit/>
          </a:bodyPr>
          <a:lstStyle/>
          <a:p>
            <a:pPr>
              <a:spcBef>
                <a:spcPct val="50000"/>
              </a:spcBef>
              <a:defRPr/>
            </a:pPr>
            <a:endParaRPr lang="en-US" sz="1800" b="0" dirty="0">
              <a:solidFill>
                <a:schemeClr val="tx1"/>
              </a:solidFill>
            </a:endParaRPr>
          </a:p>
        </p:txBody>
      </p:sp>
      <p:sp>
        <p:nvSpPr>
          <p:cNvPr id="3074" name="Rectangle 2"/>
          <p:cNvSpPr>
            <a:spLocks noGrp="1" noChangeArrowheads="1"/>
          </p:cNvSpPr>
          <p:nvPr>
            <p:ph type="ctrTitle"/>
          </p:nvPr>
        </p:nvSpPr>
        <p:spPr>
          <a:xfrm>
            <a:off x="914400" y="3872242"/>
            <a:ext cx="7315200" cy="468111"/>
          </a:xfrm>
        </p:spPr>
        <p:txBody>
          <a:bodyPr/>
          <a:lstStyle>
            <a:lvl1pPr>
              <a:spcBef>
                <a:spcPct val="50000"/>
              </a:spcBef>
              <a:defRPr sz="3200">
                <a:solidFill>
                  <a:schemeClr val="bg1"/>
                </a:solidFill>
              </a:defRPr>
            </a:lvl1pPr>
          </a:lstStyle>
          <a:p>
            <a:r>
              <a:rPr lang="en-US" dirty="0"/>
              <a:t>Click to edit Master title style</a:t>
            </a:r>
          </a:p>
        </p:txBody>
      </p:sp>
      <p:sp>
        <p:nvSpPr>
          <p:cNvPr id="3075" name="Rectangle 3"/>
          <p:cNvSpPr>
            <a:spLocks noGrp="1" noChangeArrowheads="1"/>
          </p:cNvSpPr>
          <p:nvPr>
            <p:ph type="subTitle" idx="1"/>
          </p:nvPr>
        </p:nvSpPr>
        <p:spPr>
          <a:xfrm>
            <a:off x="914400" y="4343457"/>
            <a:ext cx="6629400" cy="368540"/>
          </a:xfrm>
        </p:spPr>
        <p:txBody>
          <a:bodyPr/>
          <a:lstStyle>
            <a:lvl1pPr marL="0" indent="0">
              <a:buFontTx/>
              <a:buNone/>
              <a:defRPr sz="2000" b="0" i="1">
                <a:solidFill>
                  <a:schemeClr val="bg1"/>
                </a:solidFill>
                <a:latin typeface="Times New Roman" pitchFamily="18" charset="0"/>
                <a:cs typeface="Times New Roman" pitchFamily="18" charset="0"/>
              </a:defRPr>
            </a:lvl1pPr>
          </a:lstStyle>
          <a:p>
            <a:r>
              <a:rPr lang="en-US" dirty="0"/>
              <a:t>Place Your Sub-Title If Needed Here</a:t>
            </a: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298450" y="681038"/>
            <a:ext cx="7539038" cy="762000"/>
          </a:xfrm>
        </p:spPr>
        <p:txBody>
          <a:bodyPr/>
          <a:lstStyle/>
          <a:p>
            <a:r>
              <a:rPr lang="en-US"/>
              <a:t>Click to edit Master title style</a:t>
            </a:r>
          </a:p>
        </p:txBody>
      </p:sp>
      <p:sp>
        <p:nvSpPr>
          <p:cNvPr id="3" name="Content Placeholder 2"/>
          <p:cNvSpPr>
            <a:spLocks noGrp="1"/>
          </p:cNvSpPr>
          <p:nvPr>
            <p:ph sz="half" idx="1"/>
          </p:nvPr>
        </p:nvSpPr>
        <p:spPr>
          <a:xfrm>
            <a:off x="685800" y="1828800"/>
            <a:ext cx="36957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33900" y="1828800"/>
            <a:ext cx="36957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245EFE8-FD2E-4925-921F-A02548BAA592}" type="datetime1">
              <a:rPr lang="en-US" smtClean="0"/>
              <a:t>3/24/2015</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US" smtClean="0"/>
              <a:t>An Equal Opportunity Employer Since 1972 CSA#99999-001-SPD0000095-0002</a:t>
            </a: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5176D77-6BC8-463C-A62D-85A24AA6FD76}" type="slidenum">
              <a:rPr lang="en-US" smtClean="0"/>
              <a:t>‹#›</a:t>
            </a:fld>
            <a:endParaRPr lang="en-US" dirty="0"/>
          </a:p>
        </p:txBody>
      </p:sp>
    </p:spTree>
    <p:extLst>
      <p:ext uri="{BB962C8B-B14F-4D97-AF65-F5344CB8AC3E}">
        <p14:creationId xmlns:p14="http://schemas.microsoft.com/office/powerpoint/2010/main" val="33107530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79CD64B-F4A8-4813-A644-40C55A8C26D0}" type="datetimeFigureOut">
              <a:rPr lang="en-US"/>
              <a:pPr>
                <a:defRPr/>
              </a:pPr>
              <a:t>3/24/2015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EF95473-6BBB-4D40-8C0E-2E35177D6092}" type="slidenum">
              <a:rPr lang="en-US"/>
              <a:pPr>
                <a:defRPr/>
              </a:pPr>
              <a:t>‹#›</a:t>
            </a:fld>
            <a:endParaRPr lang="en-US" dirty="0"/>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8EA0171-FBCD-4C06-A7CB-2D6EC2752736}" type="datetimeFigureOut">
              <a:rPr lang="en-US"/>
              <a:pPr>
                <a:defRPr/>
              </a:pPr>
              <a:t>3/24/2015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524FA01-F261-41B3-A25D-97E7F82FBA2B}" type="slidenum">
              <a:rPr lang="en-US"/>
              <a:pPr>
                <a:defRPr/>
              </a:pPr>
              <a:t>‹#›</a:t>
            </a:fld>
            <a:endParaRPr lang="en-US" dirty="0"/>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7DC7703-9F2F-4C80-B1DE-AE6581182014}" type="datetimeFigureOut">
              <a:rPr lang="en-US"/>
              <a:pPr>
                <a:defRPr/>
              </a:pPr>
              <a:t>3/24/2015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0D5FED7-5C47-46AB-B034-A7AC33BCAF71}" type="slidenum">
              <a:rPr lang="en-US"/>
              <a:pPr>
                <a:defRPr/>
              </a:pPr>
              <a:t>‹#›</a:t>
            </a:fld>
            <a:endParaRPr lang="en-US" dirty="0"/>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5E66DBB-E038-4EDA-8F58-FE8575A7BF4F}" type="datetimeFigureOut">
              <a:rPr lang="en-US"/>
              <a:pPr>
                <a:defRPr/>
              </a:pPr>
              <a:t>3/24/2015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F4E5D98-817B-4C41-A92B-19992B232FFA}" type="slidenum">
              <a:rPr lang="en-US"/>
              <a:pPr>
                <a:defRPr/>
              </a:pPr>
              <a:t>‹#›</a:t>
            </a:fld>
            <a:endParaRPr lang="en-US" dirty="0"/>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0E73DDB-A065-43F3-9B68-5E60EB74E023}" type="datetimeFigureOut">
              <a:rPr lang="en-US"/>
              <a:pPr>
                <a:defRPr/>
              </a:pPr>
              <a:t>3/24/2015</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4EF2CEA-A20D-4732-B31E-7490E2C00377}" type="slidenum">
              <a:rPr lang="en-US"/>
              <a:pPr>
                <a:defRPr/>
              </a:pPr>
              <a:t>‹#›</a:t>
            </a:fld>
            <a:endParaRPr lang="en-US" dirty="0"/>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2D199EB2-12B4-499F-B8A8-1F0F3D0E61AA}" type="datetimeFigureOut">
              <a:rPr lang="en-US"/>
              <a:pPr>
                <a:defRPr/>
              </a:pPr>
              <a:t>3/24/2015</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516F2C6-DF27-4A4F-B7EA-1FF72A4BE721}" type="slidenum">
              <a:rPr lang="en-US"/>
              <a:pPr>
                <a:defRPr/>
              </a:pPr>
              <a:t>‹#›</a:t>
            </a:fld>
            <a:endParaRPr lang="en-US" dirty="0"/>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0B48972-6E76-45D9-AB23-1AD06FFAF6FD}" type="datetimeFigureOut">
              <a:rPr lang="en-US"/>
              <a:pPr>
                <a:defRPr/>
              </a:pPr>
              <a:t>3/24/2015</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29C7DC3-1308-41E4-8568-A6C5E5A2C23E}" type="slidenum">
              <a:rPr lang="en-US"/>
              <a:pPr>
                <a:defRPr/>
              </a:pPr>
              <a:t>‹#›</a:t>
            </a:fld>
            <a:endParaRPr lang="en-US" dirty="0"/>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0DDAABE-BF72-437A-834A-09D54BFB3F45}" type="datetimeFigureOut">
              <a:rPr lang="en-US"/>
              <a:pPr>
                <a:defRPr/>
              </a:pPr>
              <a:t>3/24/2015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5951FFF-F884-4520-8A94-B65CD1322DD7}" type="slidenum">
              <a:rPr lang="en-US"/>
              <a:pPr>
                <a:defRPr/>
              </a:pPr>
              <a:t>‹#›</a:t>
            </a:fld>
            <a:endParaRPr lang="en-US"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9959" y="681145"/>
            <a:ext cx="7697755" cy="914389"/>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FD908E0-D6B5-4222-8225-2FB30A6F8078}" type="datetimeFigureOut">
              <a:rPr lang="en-US"/>
              <a:pPr>
                <a:defRPr/>
              </a:pPr>
              <a:t>3/24/2015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C030A03-04DA-45D7-92FF-D5B47A64F03C}" type="slidenum">
              <a:rPr lang="en-US"/>
              <a:pPr>
                <a:defRPr/>
              </a:pPr>
              <a:t>‹#›</a:t>
            </a:fld>
            <a:endParaRPr lang="en-US" dirty="0"/>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F6D53CF-9A1D-47B2-BEF6-5696EAB56CE0}" type="datetimeFigureOut">
              <a:rPr lang="en-US"/>
              <a:pPr>
                <a:defRPr/>
              </a:pPr>
              <a:t>3/24/2015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4934504-6D98-44E9-B84D-5C40837EF625}" type="slidenum">
              <a:rPr lang="en-US"/>
              <a:pPr>
                <a:defRPr/>
              </a:pPr>
              <a:t>‹#›</a:t>
            </a:fld>
            <a:endParaRPr lang="en-US" dirty="0"/>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BDC7A26-039A-4AD9-9A94-DF5FC0CDE13B}" type="datetimeFigureOut">
              <a:rPr lang="en-US"/>
              <a:pPr>
                <a:defRPr/>
              </a:pPr>
              <a:t>3/24/2015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02E1C9B-86D9-4754-A3B8-A5B9D87C74C2}" type="slidenum">
              <a:rPr lang="en-US"/>
              <a:pPr>
                <a:defRPr/>
              </a:pPr>
              <a:t>‹#›</a:t>
            </a:fld>
            <a:endParaRPr lang="en-US" dirty="0"/>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46063" y="593725"/>
            <a:ext cx="6629400" cy="762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828800"/>
            <a:ext cx="7543800" cy="4114800"/>
          </a:xfrm>
        </p:spPr>
        <p:txBody>
          <a:bodyPr rtlCol="0">
            <a:normAutofit/>
          </a:bodyPr>
          <a:lstStyle/>
          <a:p>
            <a:pPr lvl="0"/>
            <a:endParaRPr lang="en-US" noProof="0" dirty="0" smtClean="0"/>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46063" y="593725"/>
            <a:ext cx="6629400" cy="762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828800"/>
            <a:ext cx="7543800" cy="4114800"/>
          </a:xfrm>
        </p:spPr>
        <p:txBody>
          <a:bodyPr rtlCol="0">
            <a:normAutofit/>
          </a:bodyPr>
          <a:lstStyle/>
          <a:p>
            <a:pPr lvl="0"/>
            <a:endParaRPr lang="en-US" noProof="0" dirty="0" smtClean="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36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b="0" i="1">
                <a:latin typeface="Times New Roman" pitchFamily="18" charset="0"/>
                <a:cs typeface="Times New Roman" pitchFamily="18"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b="0" i="1">
                <a:latin typeface="Times New Roman" pitchFamily="18" charset="0"/>
                <a:cs typeface="Times New Roman" pitchFamily="18"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46063" y="593725"/>
            <a:ext cx="6629400" cy="762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828800"/>
            <a:ext cx="36957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33900" y="1828800"/>
            <a:ext cx="36957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33900" y="3962400"/>
            <a:ext cx="36957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246063" y="593725"/>
            <a:ext cx="6629400" cy="762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828800"/>
            <a:ext cx="36957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33900" y="1828800"/>
            <a:ext cx="36957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3962400"/>
            <a:ext cx="36957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533900" y="3962400"/>
            <a:ext cx="36957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bl" preserve="1">
  <p:cSld name="1_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98450" y="681038"/>
            <a:ext cx="7539038" cy="762000"/>
          </a:xfrm>
        </p:spPr>
        <p:txBody>
          <a:bodyPr/>
          <a:lstStyle/>
          <a:p>
            <a:r>
              <a:rPr lang="en-US"/>
              <a:t>Click to edit Master title style</a:t>
            </a:r>
          </a:p>
        </p:txBody>
      </p:sp>
      <p:sp>
        <p:nvSpPr>
          <p:cNvPr id="3" name="Table Placeholder 2"/>
          <p:cNvSpPr>
            <a:spLocks noGrp="1"/>
          </p:cNvSpPr>
          <p:nvPr>
            <p:ph type="tbl" idx="1"/>
          </p:nvPr>
        </p:nvSpPr>
        <p:spPr>
          <a:xfrm>
            <a:off x="685800" y="1828800"/>
            <a:ext cx="7543800" cy="4114800"/>
          </a:xfrm>
        </p:spPr>
        <p:txBody>
          <a:bodyPr/>
          <a:lstStyle/>
          <a:p>
            <a:pPr lvl="0"/>
            <a:endParaRPr lang="en-US" noProof="0"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13" descr="Background Slide PMS 376"/>
          <p:cNvPicPr>
            <a:picLocks noChangeAspect="1" noChangeArrowheads="1"/>
          </p:cNvPicPr>
          <p:nvPr/>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2051" name="Rectangle 2"/>
          <p:cNvSpPr>
            <a:spLocks noGrp="1" noChangeArrowheads="1"/>
          </p:cNvSpPr>
          <p:nvPr>
            <p:ph type="title"/>
          </p:nvPr>
        </p:nvSpPr>
        <p:spPr bwMode="auto">
          <a:xfrm>
            <a:off x="298450" y="681038"/>
            <a:ext cx="7539038"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Heading for slide goes here</a:t>
            </a:r>
          </a:p>
        </p:txBody>
      </p:sp>
      <p:sp>
        <p:nvSpPr>
          <p:cNvPr id="2052" name="Rectangle 3"/>
          <p:cNvSpPr>
            <a:spLocks noGrp="1" noChangeArrowheads="1"/>
          </p:cNvSpPr>
          <p:nvPr>
            <p:ph type="body" idx="1"/>
          </p:nvPr>
        </p:nvSpPr>
        <p:spPr bwMode="auto">
          <a:xfrm>
            <a:off x="685800" y="1828800"/>
            <a:ext cx="75438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First row of your information goes here</a:t>
            </a:r>
          </a:p>
          <a:p>
            <a:pPr lvl="1"/>
            <a:r>
              <a:rPr lang="en-US" smtClean="0"/>
              <a:t>Second row is located here</a:t>
            </a:r>
          </a:p>
          <a:p>
            <a:pPr lvl="2"/>
            <a:r>
              <a:rPr lang="en-US" smtClean="0"/>
              <a:t>Third row here</a:t>
            </a:r>
          </a:p>
        </p:txBody>
      </p:sp>
      <p:sp>
        <p:nvSpPr>
          <p:cNvPr id="8" name="Rectangle 7"/>
          <p:cNvSpPr/>
          <p:nvPr/>
        </p:nvSpPr>
        <p:spPr bwMode="auto">
          <a:xfrm>
            <a:off x="0" y="6596063"/>
            <a:ext cx="9144000" cy="261937"/>
          </a:xfrm>
          <a:prstGeom prst="rect">
            <a:avLst/>
          </a:prstGeom>
          <a:solidFill>
            <a:srgbClr val="7DBA00"/>
          </a:solidFill>
          <a:ln w="9525" cap="flat" cmpd="sng" algn="ctr">
            <a:noFill/>
            <a:prstDash val="solid"/>
            <a:round/>
            <a:headEnd type="none" w="med" len="med"/>
            <a:tailEnd type="none" w="med" len="med"/>
          </a:ln>
          <a:effectLst/>
        </p:spPr>
        <p:txBody>
          <a:bodyPr wrap="none" anchor="ctr"/>
          <a:lstStyle/>
          <a:p>
            <a:pPr algn="ctr">
              <a:defRPr/>
            </a:pPr>
            <a:endParaRPr lang="en-US" dirty="0"/>
          </a:p>
        </p:txBody>
      </p:sp>
      <p:sp>
        <p:nvSpPr>
          <p:cNvPr id="1043" name="Text Box 19"/>
          <p:cNvSpPr txBox="1">
            <a:spLocks noChangeArrowheads="1"/>
          </p:cNvSpPr>
          <p:nvPr/>
        </p:nvSpPr>
        <p:spPr bwMode="auto">
          <a:xfrm>
            <a:off x="8724900" y="6583363"/>
            <a:ext cx="419100" cy="274637"/>
          </a:xfrm>
          <a:prstGeom prst="rect">
            <a:avLst/>
          </a:prstGeom>
          <a:noFill/>
          <a:ln w="9525" algn="ctr">
            <a:noFill/>
            <a:miter lim="800000"/>
            <a:headEnd/>
            <a:tailEnd/>
          </a:ln>
          <a:effectLst/>
        </p:spPr>
        <p:txBody>
          <a:bodyPr>
            <a:spAutoFit/>
          </a:bodyPr>
          <a:lstStyle/>
          <a:p>
            <a:pPr algn="ctr">
              <a:spcBef>
                <a:spcPct val="50000"/>
              </a:spcBef>
              <a:defRPr/>
            </a:pPr>
            <a:fld id="{91F0188D-F810-4085-B16A-588D9634DBE1}" type="slidenum">
              <a:rPr lang="en-US" sz="1200" b="0">
                <a:solidFill>
                  <a:schemeClr val="tx1"/>
                </a:solidFill>
              </a:rPr>
              <a:pPr algn="ctr">
                <a:spcBef>
                  <a:spcPct val="50000"/>
                </a:spcBef>
                <a:defRPr/>
              </a:pPr>
              <a:t>‹#›</a:t>
            </a:fld>
            <a:endParaRPr lang="en-US" sz="1200" b="0" dirty="0">
              <a:solidFill>
                <a:schemeClr val="tx1"/>
              </a:solidFill>
            </a:endParaRPr>
          </a:p>
        </p:txBody>
      </p:sp>
      <p:sp>
        <p:nvSpPr>
          <p:cNvPr id="1039" name="Rectangle 15"/>
          <p:cNvSpPr>
            <a:spLocks noChangeArrowheads="1"/>
          </p:cNvSpPr>
          <p:nvPr/>
        </p:nvSpPr>
        <p:spPr bwMode="auto">
          <a:xfrm>
            <a:off x="2733675" y="6605588"/>
            <a:ext cx="3657600" cy="252412"/>
          </a:xfrm>
          <a:prstGeom prst="rect">
            <a:avLst/>
          </a:prstGeom>
          <a:noFill/>
          <a:ln w="9525">
            <a:noFill/>
            <a:miter lim="800000"/>
            <a:headEnd/>
            <a:tailEnd/>
          </a:ln>
          <a:effectLst/>
        </p:spPr>
        <p:txBody>
          <a:bodyPr/>
          <a:lstStyle/>
          <a:p>
            <a:pPr algn="ctr" eaLnBrk="0" hangingPunct="0">
              <a:defRPr/>
            </a:pPr>
            <a:r>
              <a:rPr lang="en-US" altLang="en-US" sz="1000" b="0" dirty="0">
                <a:solidFill>
                  <a:schemeClr val="tx1"/>
                </a:solidFill>
                <a:latin typeface="Arial Unicode MS" pitchFamily="34" charset="-128"/>
              </a:rPr>
              <a:t>Georgia Department of Administrative Services</a:t>
            </a:r>
          </a:p>
        </p:txBody>
      </p:sp>
    </p:spTree>
  </p:cSld>
  <p:clrMap bg1="lt1" tx1="dk1" bg2="lt2" tx2="dk2" accent1="accent1" accent2="accent2" accent3="accent3" accent4="accent4" accent5="accent5" accent6="accent6" hlink="hlink" folHlink="folHlink"/>
  <p:sldLayoutIdLst>
    <p:sldLayoutId id="2147484387" r:id="rId1"/>
    <p:sldLayoutId id="2147484367" r:id="rId2"/>
    <p:sldLayoutId id="2147484368" r:id="rId3"/>
    <p:sldLayoutId id="2147484369" r:id="rId4"/>
    <p:sldLayoutId id="2147484370" r:id="rId5"/>
    <p:sldLayoutId id="2147484371" r:id="rId6"/>
    <p:sldLayoutId id="2147484372" r:id="rId7"/>
    <p:sldLayoutId id="2147484373" r:id="rId8"/>
    <p:sldLayoutId id="2147484374" r:id="rId9"/>
    <p:sldLayoutId id="2147484375" r:id="rId10"/>
    <p:sldLayoutId id="2147484390" r:id="rId11"/>
  </p:sldLayoutIdLst>
  <p:transition/>
  <p:timing>
    <p:tnLst>
      <p:par>
        <p:cTn id="1" dur="indefinite" restart="never" nodeType="tmRoot"/>
      </p:par>
    </p:tnLst>
  </p:timing>
  <p:txStyles>
    <p:titleStyle>
      <a:lvl1pPr algn="l" rtl="0" eaLnBrk="0" fontAlgn="base" hangingPunct="0">
        <a:spcBef>
          <a:spcPct val="0"/>
        </a:spcBef>
        <a:spcAft>
          <a:spcPct val="0"/>
        </a:spcAft>
        <a:defRPr sz="3200" b="1">
          <a:solidFill>
            <a:srgbClr val="F56600"/>
          </a:solidFill>
          <a:latin typeface="+mj-lt"/>
          <a:ea typeface="+mj-ea"/>
          <a:cs typeface="+mj-cs"/>
        </a:defRPr>
      </a:lvl1pPr>
      <a:lvl2pPr algn="l" rtl="0" eaLnBrk="0" fontAlgn="base" hangingPunct="0">
        <a:spcBef>
          <a:spcPct val="0"/>
        </a:spcBef>
        <a:spcAft>
          <a:spcPct val="0"/>
        </a:spcAft>
        <a:defRPr sz="3200" b="1">
          <a:solidFill>
            <a:srgbClr val="F56600"/>
          </a:solidFill>
          <a:latin typeface="Arial" charset="0"/>
        </a:defRPr>
      </a:lvl2pPr>
      <a:lvl3pPr algn="l" rtl="0" eaLnBrk="0" fontAlgn="base" hangingPunct="0">
        <a:spcBef>
          <a:spcPct val="0"/>
        </a:spcBef>
        <a:spcAft>
          <a:spcPct val="0"/>
        </a:spcAft>
        <a:defRPr sz="3200" b="1">
          <a:solidFill>
            <a:srgbClr val="F56600"/>
          </a:solidFill>
          <a:latin typeface="Arial" charset="0"/>
        </a:defRPr>
      </a:lvl3pPr>
      <a:lvl4pPr algn="l" rtl="0" eaLnBrk="0" fontAlgn="base" hangingPunct="0">
        <a:spcBef>
          <a:spcPct val="0"/>
        </a:spcBef>
        <a:spcAft>
          <a:spcPct val="0"/>
        </a:spcAft>
        <a:defRPr sz="3200" b="1">
          <a:solidFill>
            <a:srgbClr val="F56600"/>
          </a:solidFill>
          <a:latin typeface="Arial" charset="0"/>
        </a:defRPr>
      </a:lvl4pPr>
      <a:lvl5pPr algn="l" rtl="0" eaLnBrk="0" fontAlgn="base" hangingPunct="0">
        <a:spcBef>
          <a:spcPct val="0"/>
        </a:spcBef>
        <a:spcAft>
          <a:spcPct val="0"/>
        </a:spcAft>
        <a:defRPr sz="3200" b="1">
          <a:solidFill>
            <a:srgbClr val="F56600"/>
          </a:solidFill>
          <a:latin typeface="Arial" charset="0"/>
        </a:defRPr>
      </a:lvl5pPr>
      <a:lvl6pPr marL="457200" algn="l" rtl="0" fontAlgn="base">
        <a:spcBef>
          <a:spcPct val="0"/>
        </a:spcBef>
        <a:spcAft>
          <a:spcPct val="0"/>
        </a:spcAft>
        <a:defRPr sz="2800" b="1">
          <a:solidFill>
            <a:srgbClr val="7D706B"/>
          </a:solidFill>
          <a:latin typeface="Arial" charset="0"/>
        </a:defRPr>
      </a:lvl6pPr>
      <a:lvl7pPr marL="914400" algn="l" rtl="0" fontAlgn="base">
        <a:spcBef>
          <a:spcPct val="0"/>
        </a:spcBef>
        <a:spcAft>
          <a:spcPct val="0"/>
        </a:spcAft>
        <a:defRPr sz="2800" b="1">
          <a:solidFill>
            <a:srgbClr val="7D706B"/>
          </a:solidFill>
          <a:latin typeface="Arial" charset="0"/>
        </a:defRPr>
      </a:lvl7pPr>
      <a:lvl8pPr marL="1371600" algn="l" rtl="0" fontAlgn="base">
        <a:spcBef>
          <a:spcPct val="0"/>
        </a:spcBef>
        <a:spcAft>
          <a:spcPct val="0"/>
        </a:spcAft>
        <a:defRPr sz="2800" b="1">
          <a:solidFill>
            <a:srgbClr val="7D706B"/>
          </a:solidFill>
          <a:latin typeface="Arial" charset="0"/>
        </a:defRPr>
      </a:lvl8pPr>
      <a:lvl9pPr marL="1828800" algn="l" rtl="0" fontAlgn="base">
        <a:spcBef>
          <a:spcPct val="0"/>
        </a:spcBef>
        <a:spcAft>
          <a:spcPct val="0"/>
        </a:spcAft>
        <a:defRPr sz="2800" b="1">
          <a:solidFill>
            <a:srgbClr val="7D706B"/>
          </a:solidFill>
          <a:latin typeface="Arial" charset="0"/>
        </a:defRPr>
      </a:lvl9pPr>
    </p:titleStyle>
    <p:bodyStyle>
      <a:lvl1pPr marL="342900" indent="-342900" algn="l" rtl="0" eaLnBrk="0" fontAlgn="base" hangingPunct="0">
        <a:spcBef>
          <a:spcPct val="20000"/>
        </a:spcBef>
        <a:spcAft>
          <a:spcPct val="0"/>
        </a:spcAft>
        <a:buClr>
          <a:srgbClr val="FF9933"/>
        </a:buClr>
        <a:buChar char="•"/>
        <a:defRPr sz="2400" b="1">
          <a:solidFill>
            <a:srgbClr val="796D6B"/>
          </a:solidFill>
          <a:latin typeface="+mn-lt"/>
          <a:ea typeface="+mn-ea"/>
          <a:cs typeface="+mn-cs"/>
        </a:defRPr>
      </a:lvl1pPr>
      <a:lvl2pPr marL="742950" indent="-285750" algn="l" rtl="0" eaLnBrk="0" fontAlgn="base" hangingPunct="0">
        <a:spcBef>
          <a:spcPct val="20000"/>
        </a:spcBef>
        <a:spcAft>
          <a:spcPct val="0"/>
        </a:spcAft>
        <a:buClr>
          <a:srgbClr val="FF9933"/>
        </a:buClr>
        <a:buFont typeface="Arial" charset="0"/>
        <a:buChar char="▪"/>
        <a:defRPr sz="2300">
          <a:solidFill>
            <a:srgbClr val="796D6B"/>
          </a:solidFill>
          <a:latin typeface="+mn-lt"/>
        </a:defRPr>
      </a:lvl2pPr>
      <a:lvl3pPr marL="1143000" indent="-228600" algn="l" rtl="0" eaLnBrk="0" fontAlgn="base" hangingPunct="0">
        <a:spcBef>
          <a:spcPct val="20000"/>
        </a:spcBef>
        <a:spcAft>
          <a:spcPct val="0"/>
        </a:spcAft>
        <a:buClr>
          <a:srgbClr val="FF9933"/>
        </a:buClr>
        <a:buChar char="•"/>
        <a:defRPr sz="2200">
          <a:solidFill>
            <a:srgbClr val="796D6B"/>
          </a:solidFill>
          <a:latin typeface="+mn-lt"/>
        </a:defRPr>
      </a:lvl3pPr>
      <a:lvl4pPr marL="1600200" indent="-228600" algn="l" rtl="0" eaLnBrk="0" fontAlgn="base" hangingPunct="0">
        <a:spcBef>
          <a:spcPct val="20000"/>
        </a:spcBef>
        <a:spcAft>
          <a:spcPct val="0"/>
        </a:spcAft>
        <a:buChar char="–"/>
        <a:defRPr sz="2700">
          <a:solidFill>
            <a:srgbClr val="A19795"/>
          </a:solidFill>
          <a:latin typeface="+mn-lt"/>
        </a:defRPr>
      </a:lvl4pPr>
      <a:lvl5pPr marL="2057400" indent="-228600" algn="l" rtl="0" eaLnBrk="0" fontAlgn="base" hangingPunct="0">
        <a:spcBef>
          <a:spcPct val="20000"/>
        </a:spcBef>
        <a:spcAft>
          <a:spcPct val="0"/>
        </a:spcAft>
        <a:buChar char="»"/>
        <a:defRPr sz="2700">
          <a:solidFill>
            <a:srgbClr val="A19795"/>
          </a:solidFill>
          <a:latin typeface="+mn-lt"/>
        </a:defRPr>
      </a:lvl5pPr>
      <a:lvl6pPr marL="2514600" indent="-228600" algn="l" rtl="0" fontAlgn="base">
        <a:spcBef>
          <a:spcPct val="20000"/>
        </a:spcBef>
        <a:spcAft>
          <a:spcPct val="0"/>
        </a:spcAft>
        <a:buChar char="»"/>
        <a:defRPr sz="2700">
          <a:solidFill>
            <a:srgbClr val="A19795"/>
          </a:solidFill>
          <a:latin typeface="+mn-lt"/>
        </a:defRPr>
      </a:lvl6pPr>
      <a:lvl7pPr marL="2971800" indent="-228600" algn="l" rtl="0" fontAlgn="base">
        <a:spcBef>
          <a:spcPct val="20000"/>
        </a:spcBef>
        <a:spcAft>
          <a:spcPct val="0"/>
        </a:spcAft>
        <a:buChar char="»"/>
        <a:defRPr sz="2700">
          <a:solidFill>
            <a:srgbClr val="A19795"/>
          </a:solidFill>
          <a:latin typeface="+mn-lt"/>
        </a:defRPr>
      </a:lvl7pPr>
      <a:lvl8pPr marL="3429000" indent="-228600" algn="l" rtl="0" fontAlgn="base">
        <a:spcBef>
          <a:spcPct val="20000"/>
        </a:spcBef>
        <a:spcAft>
          <a:spcPct val="0"/>
        </a:spcAft>
        <a:buChar char="»"/>
        <a:defRPr sz="2700">
          <a:solidFill>
            <a:srgbClr val="A19795"/>
          </a:solidFill>
          <a:latin typeface="+mn-lt"/>
        </a:defRPr>
      </a:lvl8pPr>
      <a:lvl9pPr marL="3886200" indent="-228600" algn="l" rtl="0" fontAlgn="base">
        <a:spcBef>
          <a:spcPct val="20000"/>
        </a:spcBef>
        <a:spcAft>
          <a:spcPct val="0"/>
        </a:spcAft>
        <a:buChar char="»"/>
        <a:defRPr sz="2700">
          <a:solidFill>
            <a:srgbClr val="A19795"/>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a:defRPr/>
            </a:pPr>
            <a:fld id="{22155B35-2617-4645-8696-CCDCF1DE167C}" type="datetimeFigureOut">
              <a:rPr lang="en-US"/>
              <a:pPr>
                <a:defRPr/>
              </a:pPr>
              <a:t>3/24/2015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defRPr>
            </a:lvl1pPr>
          </a:lstStyle>
          <a:p>
            <a:pPr>
              <a:defRPr/>
            </a:pPr>
            <a:fld id="{8A822F5D-0A12-440E-853A-262E9D87BDEF}"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376" r:id="rId1"/>
    <p:sldLayoutId id="2147484377" r:id="rId2"/>
    <p:sldLayoutId id="2147484378" r:id="rId3"/>
    <p:sldLayoutId id="2147484379" r:id="rId4"/>
    <p:sldLayoutId id="2147484380" r:id="rId5"/>
    <p:sldLayoutId id="2147484381" r:id="rId6"/>
    <p:sldLayoutId id="2147484382" r:id="rId7"/>
    <p:sldLayoutId id="2147484383" r:id="rId8"/>
    <p:sldLayoutId id="2147484384" r:id="rId9"/>
    <p:sldLayoutId id="2147484385" r:id="rId10"/>
    <p:sldLayoutId id="2147484386" r:id="rId11"/>
    <p:sldLayoutId id="2147484388" r:id="rId12"/>
    <p:sldLayoutId id="2147484389" r:id="rId13"/>
  </p:sldLayoutIdLst>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18" Type="http://schemas.openxmlformats.org/officeDocument/2006/relationships/image" Target="../media/image24.gif"/><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17" Type="http://schemas.openxmlformats.org/officeDocument/2006/relationships/image" Target="../media/image23.png"/><Relationship Id="rId2" Type="http://schemas.openxmlformats.org/officeDocument/2006/relationships/image" Target="../media/image7.png"/><Relationship Id="rId16" Type="http://schemas.openxmlformats.org/officeDocument/2006/relationships/image" Target="../media/image22.png"/><Relationship Id="rId1" Type="http://schemas.openxmlformats.org/officeDocument/2006/relationships/slideLayout" Target="../slideLayouts/slideLayout5.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png"/><Relationship Id="rId4" Type="http://schemas.openxmlformats.org/officeDocument/2006/relationships/image" Target="../media/image27.jpe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hyperlink" Target="mailto:Lisa.Mehalko@doas.ga.gov" TargetMode="External"/><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hyperlink" Target="http://www.doas.ga.gov/" TargetMode="External"/><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4.png"/><Relationship Id="rId2" Type="http://schemas.openxmlformats.org/officeDocument/2006/relationships/diagramData" Target="../diagrams/data1.xml"/><Relationship Id="rId1" Type="http://schemas.openxmlformats.org/officeDocument/2006/relationships/slideLayout" Target="../slideLayouts/slideLayout1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37.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image" Target="../media/image38.png"/><Relationship Id="rId4" Type="http://schemas.openxmlformats.org/officeDocument/2006/relationships/notesSlide" Target="../notesSlides/notesSlide4.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37.pn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xml"/><Relationship Id="rId1" Type="http://schemas.openxmlformats.org/officeDocument/2006/relationships/tags" Target="../tags/tag9.xml"/><Relationship Id="rId5" Type="http://schemas.openxmlformats.org/officeDocument/2006/relationships/image" Target="../media/image38.png"/><Relationship Id="rId4" Type="http://schemas.openxmlformats.org/officeDocument/2006/relationships/notesSlide" Target="../notesSlides/notesSlide6.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xml"/><Relationship Id="rId1" Type="http://schemas.openxmlformats.org/officeDocument/2006/relationships/tags" Target="../tags/tag12.xml"/><Relationship Id="rId5" Type="http://schemas.openxmlformats.org/officeDocument/2006/relationships/image" Target="../media/image39.png"/><Relationship Id="rId4" Type="http://schemas.openxmlformats.org/officeDocument/2006/relationships/notesSlide" Target="../notesSlides/notesSlide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4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ctrTitle"/>
          </p:nvPr>
        </p:nvSpPr>
        <p:spPr>
          <a:xfrm>
            <a:off x="304800" y="2512770"/>
            <a:ext cx="7924800" cy="1827455"/>
          </a:xfrm>
        </p:spPr>
        <p:txBody>
          <a:bodyPr/>
          <a:lstStyle/>
          <a:p>
            <a:r>
              <a:rPr lang="en-US" dirty="0"/>
              <a:t>Security Service, Armed and Unarmed </a:t>
            </a:r>
            <a:br>
              <a:rPr lang="en-US" dirty="0"/>
            </a:br>
            <a:r>
              <a:rPr lang="en-US" dirty="0"/>
              <a:t>RFP  99999-SPD0000095</a:t>
            </a:r>
            <a:endParaRPr lang="en-US" dirty="0" smtClean="0"/>
          </a:p>
        </p:txBody>
      </p:sp>
      <p:sp>
        <p:nvSpPr>
          <p:cNvPr id="7171" name="Subtitle 2"/>
          <p:cNvSpPr>
            <a:spLocks noGrp="1"/>
          </p:cNvSpPr>
          <p:nvPr>
            <p:ph type="subTitle" idx="1"/>
          </p:nvPr>
        </p:nvSpPr>
        <p:spPr/>
        <p:txBody>
          <a:bodyPr/>
          <a:lstStyle/>
          <a:p>
            <a:r>
              <a:rPr lang="en-US" dirty="0" smtClean="0"/>
              <a:t>Statewide Contract Webinar – October 23, 2013</a:t>
            </a:r>
          </a:p>
        </p:txBody>
      </p:sp>
      <p:sp>
        <p:nvSpPr>
          <p:cNvPr id="7172" name="Text Box 5"/>
          <p:cNvSpPr txBox="1">
            <a:spLocks noChangeArrowheads="1"/>
          </p:cNvSpPr>
          <p:nvPr/>
        </p:nvSpPr>
        <p:spPr bwMode="auto">
          <a:xfrm>
            <a:off x="6553200" y="6019800"/>
            <a:ext cx="876300" cy="216982"/>
          </a:xfrm>
          <a:prstGeom prst="rect">
            <a:avLst/>
          </a:prstGeom>
          <a:noFill/>
          <a:ln w="9525">
            <a:noFill/>
            <a:miter lim="800000"/>
            <a:headEnd/>
            <a:tailEnd/>
          </a:ln>
        </p:spPr>
        <p:txBody>
          <a:bodyPr>
            <a:spAutoFit/>
          </a:bodyPr>
          <a:lstStyle/>
          <a:p>
            <a:pPr>
              <a:lnSpc>
                <a:spcPct val="90000"/>
              </a:lnSpc>
              <a:spcBef>
                <a:spcPct val="50000"/>
              </a:spcBef>
              <a:buClr>
                <a:schemeClr val="bg2"/>
              </a:buClr>
            </a:pPr>
            <a:r>
              <a:rPr lang="en-US" sz="900" dirty="0" smtClean="0"/>
              <a:t>SPD-CP031</a:t>
            </a:r>
            <a:endParaRPr lang="en-US" dirty="0"/>
          </a:p>
        </p:txBody>
      </p:sp>
      <p:sp>
        <p:nvSpPr>
          <p:cNvPr id="7173" name="Text Box 6"/>
          <p:cNvSpPr txBox="1">
            <a:spLocks noChangeArrowheads="1"/>
          </p:cNvSpPr>
          <p:nvPr/>
        </p:nvSpPr>
        <p:spPr bwMode="auto">
          <a:xfrm>
            <a:off x="6557963" y="6173788"/>
            <a:ext cx="2443162" cy="365125"/>
          </a:xfrm>
          <a:prstGeom prst="rect">
            <a:avLst/>
          </a:prstGeom>
          <a:noFill/>
          <a:ln w="9525">
            <a:noFill/>
            <a:miter lim="800000"/>
            <a:headEnd/>
            <a:tailEnd/>
          </a:ln>
        </p:spPr>
        <p:txBody>
          <a:bodyPr>
            <a:spAutoFit/>
          </a:bodyPr>
          <a:lstStyle/>
          <a:p>
            <a:r>
              <a:rPr lang="en-US" sz="900" dirty="0"/>
              <a:t>Georgia State Purchasing Division</a:t>
            </a:r>
          </a:p>
          <a:p>
            <a:r>
              <a:rPr lang="en-US" sz="900" dirty="0"/>
              <a:t>http://statepurchasing.doas.georgia.gov</a:t>
            </a:r>
            <a:endParaRPr lang="en-US" b="0" dirty="0"/>
          </a:p>
        </p:txBody>
      </p:sp>
      <p:sp>
        <p:nvSpPr>
          <p:cNvPr id="6" name="TextBox 5"/>
          <p:cNvSpPr txBox="1"/>
          <p:nvPr/>
        </p:nvSpPr>
        <p:spPr>
          <a:xfrm>
            <a:off x="304800" y="6234113"/>
            <a:ext cx="1107996" cy="230832"/>
          </a:xfrm>
          <a:prstGeom prst="rect">
            <a:avLst/>
          </a:prstGeom>
          <a:noFill/>
        </p:spPr>
        <p:txBody>
          <a:bodyPr wrap="none" rtlCol="0">
            <a:spAutoFit/>
          </a:bodyPr>
          <a:lstStyle/>
          <a:p>
            <a:r>
              <a:rPr lang="en-US" sz="900" dirty="0" smtClean="0"/>
              <a:t>Revised 02/10/11</a:t>
            </a:r>
            <a:endParaRPr lang="en-US" sz="900"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1544638"/>
            <a:ext cx="7772400" cy="1362075"/>
          </a:xfrm>
        </p:spPr>
        <p:txBody>
          <a:bodyPr/>
          <a:lstStyle/>
          <a:p>
            <a:r>
              <a:rPr lang="en-US" dirty="0" smtClean="0"/>
              <a:t>Suppliers</a:t>
            </a:r>
            <a:endParaRPr lang="en-US" dirty="0"/>
          </a:p>
        </p:txBody>
      </p:sp>
      <p:sp>
        <p:nvSpPr>
          <p:cNvPr id="3" name="Text Placeholder 2"/>
          <p:cNvSpPr>
            <a:spLocks noGrp="1"/>
          </p:cNvSpPr>
          <p:nvPr>
            <p:ph type="body" idx="1"/>
          </p:nvPr>
        </p:nvSpPr>
        <p:spPr/>
        <p:txBody>
          <a:bodyPr/>
          <a:lstStyle/>
          <a:p>
            <a:r>
              <a:rPr lang="en-US" dirty="0" smtClean="0"/>
              <a:t>Confidential Security Agency</a:t>
            </a:r>
          </a:p>
          <a:p>
            <a:r>
              <a:rPr lang="en-US" dirty="0" smtClean="0"/>
              <a:t>Dynamic Security, Inc.</a:t>
            </a:r>
            <a:endParaRPr lang="en-US" dirty="0"/>
          </a:p>
        </p:txBody>
      </p:sp>
    </p:spTree>
    <p:extLst>
      <p:ext uri="{BB962C8B-B14F-4D97-AF65-F5344CB8AC3E}">
        <p14:creationId xmlns:p14="http://schemas.microsoft.com/office/powerpoint/2010/main" val="999049218"/>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555" y="1596540"/>
            <a:ext cx="9942625" cy="923844"/>
          </a:xfrm>
          <a:prstGeom prst="rect">
            <a:avLst/>
          </a:prstGeom>
        </p:spPr>
      </p:pic>
      <p:sp>
        <p:nvSpPr>
          <p:cNvPr id="6" name="TextBox 5"/>
          <p:cNvSpPr txBox="1"/>
          <p:nvPr/>
        </p:nvSpPr>
        <p:spPr>
          <a:xfrm>
            <a:off x="1836920" y="2360065"/>
            <a:ext cx="5173211" cy="2031325"/>
          </a:xfrm>
          <a:prstGeom prst="rect">
            <a:avLst/>
          </a:prstGeom>
          <a:noFill/>
        </p:spPr>
        <p:txBody>
          <a:bodyPr wrap="none" rtlCol="0">
            <a:spAutoFit/>
          </a:bodyPr>
          <a:lstStyle/>
          <a:p>
            <a:pPr algn="ctr"/>
            <a:r>
              <a:rPr lang="en-US" b="1" dirty="0" smtClean="0">
                <a:solidFill>
                  <a:schemeClr val="tx2">
                    <a:lumMod val="75000"/>
                  </a:schemeClr>
                </a:solidFill>
                <a:latin typeface="Tahoma" pitchFamily="34" charset="0"/>
                <a:ea typeface="Tahoma" pitchFamily="34" charset="0"/>
                <a:cs typeface="Tahoma" pitchFamily="34" charset="0"/>
              </a:rPr>
              <a:t>1750 PEACHTREE STREET NW</a:t>
            </a:r>
          </a:p>
          <a:p>
            <a:pPr algn="ctr"/>
            <a:r>
              <a:rPr lang="en-US" b="1" dirty="0" smtClean="0">
                <a:solidFill>
                  <a:schemeClr val="tx2">
                    <a:lumMod val="75000"/>
                  </a:schemeClr>
                </a:solidFill>
                <a:latin typeface="Tahoma" pitchFamily="34" charset="0"/>
                <a:ea typeface="Tahoma" pitchFamily="34" charset="0"/>
                <a:cs typeface="Tahoma" pitchFamily="34" charset="0"/>
              </a:rPr>
              <a:t>ATLANTA, GEORGIA 30309</a:t>
            </a:r>
          </a:p>
          <a:p>
            <a:pPr algn="ctr"/>
            <a:r>
              <a:rPr lang="en-US" b="1" dirty="0" smtClean="0">
                <a:solidFill>
                  <a:schemeClr val="tx2">
                    <a:lumMod val="75000"/>
                  </a:schemeClr>
                </a:solidFill>
                <a:latin typeface="Tahoma" pitchFamily="34" charset="0"/>
                <a:ea typeface="Tahoma" pitchFamily="34" charset="0"/>
                <a:cs typeface="Tahoma" pitchFamily="34" charset="0"/>
              </a:rPr>
              <a:t>(404) 888-0801</a:t>
            </a:r>
          </a:p>
          <a:p>
            <a:pPr algn="ctr"/>
            <a:r>
              <a:rPr lang="en-US" b="1" dirty="0" smtClean="0">
                <a:solidFill>
                  <a:schemeClr val="tx2">
                    <a:lumMod val="75000"/>
                  </a:schemeClr>
                </a:solidFill>
                <a:latin typeface="Tahoma" pitchFamily="34" charset="0"/>
                <a:ea typeface="Tahoma" pitchFamily="34" charset="0"/>
                <a:cs typeface="Tahoma" pitchFamily="34" charset="0"/>
              </a:rPr>
              <a:t>An Equal Opportunity Employer Since 1972</a:t>
            </a:r>
          </a:p>
          <a:p>
            <a:pPr algn="ctr"/>
            <a:endParaRPr lang="en-US" b="1" dirty="0" smtClean="0">
              <a:solidFill>
                <a:schemeClr val="tx2">
                  <a:lumMod val="75000"/>
                </a:schemeClr>
              </a:solidFill>
              <a:latin typeface="Tahoma" pitchFamily="34" charset="0"/>
              <a:ea typeface="Tahoma" pitchFamily="34" charset="0"/>
              <a:cs typeface="Tahoma" pitchFamily="34" charset="0"/>
            </a:endParaRPr>
          </a:p>
          <a:p>
            <a:pPr algn="ctr"/>
            <a:r>
              <a:rPr lang="en-US" b="1" dirty="0" smtClean="0">
                <a:solidFill>
                  <a:schemeClr val="tx2">
                    <a:lumMod val="75000"/>
                  </a:schemeClr>
                </a:solidFill>
                <a:latin typeface="Tahoma" pitchFamily="34" charset="0"/>
                <a:ea typeface="Tahoma" pitchFamily="34" charset="0"/>
                <a:cs typeface="Tahoma" pitchFamily="34" charset="0"/>
              </a:rPr>
              <a:t>#</a:t>
            </a:r>
            <a:r>
              <a:rPr lang="en-US" b="1" dirty="0">
                <a:solidFill>
                  <a:schemeClr val="tx2">
                    <a:lumMod val="75000"/>
                  </a:schemeClr>
                </a:solidFill>
                <a:latin typeface="Tahoma" pitchFamily="34" charset="0"/>
                <a:ea typeface="Tahoma" pitchFamily="34" charset="0"/>
                <a:cs typeface="Tahoma" pitchFamily="34" charset="0"/>
              </a:rPr>
              <a:t>99999-001-SPD0000095-0002 </a:t>
            </a:r>
          </a:p>
          <a:p>
            <a:pPr algn="ctr"/>
            <a:endParaRPr lang="en-US" b="1" dirty="0">
              <a:solidFill>
                <a:schemeClr val="tx2">
                  <a:lumMod val="75000"/>
                </a:schemeClr>
              </a:solidFill>
              <a:latin typeface="Tahoma" pitchFamily="34" charset="0"/>
              <a:ea typeface="Tahoma" pitchFamily="34" charset="0"/>
              <a:cs typeface="Tahoma" pitchFamily="34" charset="0"/>
            </a:endParaRPr>
          </a:p>
        </p:txBody>
      </p:sp>
      <p:sp>
        <p:nvSpPr>
          <p:cNvPr id="2" name="Footer Placeholder 1"/>
          <p:cNvSpPr>
            <a:spLocks noGrp="1"/>
          </p:cNvSpPr>
          <p:nvPr>
            <p:ph type="ftr" sz="quarter" idx="4294967295"/>
          </p:nvPr>
        </p:nvSpPr>
        <p:spPr>
          <a:xfrm>
            <a:off x="1857671" y="4793528"/>
            <a:ext cx="5344675" cy="1384162"/>
          </a:xfrm>
          <a:prstGeom prst="rect">
            <a:avLst/>
          </a:prstGeom>
        </p:spPr>
        <p:txBody>
          <a:bodyPr/>
          <a:lstStyle/>
          <a:p>
            <a:pPr algn="ctr"/>
            <a:r>
              <a:rPr lang="en-US" dirty="0" smtClean="0">
                <a:solidFill>
                  <a:schemeClr val="tx1"/>
                </a:solidFill>
              </a:rPr>
              <a:t>An Equal Opportunity Employer Since 1972 </a:t>
            </a:r>
          </a:p>
          <a:p>
            <a:pPr algn="ctr"/>
            <a:r>
              <a:rPr lang="en-US" dirty="0" smtClean="0">
                <a:solidFill>
                  <a:schemeClr val="tx1"/>
                </a:solidFill>
              </a:rPr>
              <a:t>CSA#99999-001-SPD0000095-0002</a:t>
            </a:r>
            <a:endParaRPr lang="en-US" dirty="0">
              <a:solidFill>
                <a:schemeClr val="tx1"/>
              </a:solidFill>
            </a:endParaRPr>
          </a:p>
        </p:txBody>
      </p:sp>
    </p:spTree>
    <p:extLst>
      <p:ext uri="{BB962C8B-B14F-4D97-AF65-F5344CB8AC3E}">
        <p14:creationId xmlns:p14="http://schemas.microsoft.com/office/powerpoint/2010/main" val="3263736758"/>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fontScale="92500"/>
          </a:bodyPr>
          <a:lstStyle/>
          <a:p>
            <a:pPr lvl="0">
              <a:buBlip>
                <a:blip r:embed="rId3"/>
              </a:buBlip>
            </a:pPr>
            <a:r>
              <a:rPr lang="en-US" dirty="0" smtClean="0"/>
              <a:t>Confidential Security Agency, Inc. (CSA) was Founded in 1972</a:t>
            </a:r>
          </a:p>
          <a:p>
            <a:pPr lvl="0">
              <a:buBlip>
                <a:blip r:embed="rId3"/>
              </a:buBlip>
            </a:pPr>
            <a:r>
              <a:rPr lang="en-US" dirty="0" smtClean="0"/>
              <a:t>State of Georgia based Corporation</a:t>
            </a:r>
          </a:p>
          <a:p>
            <a:pPr lvl="0">
              <a:buBlip>
                <a:blip r:embed="rId3"/>
              </a:buBlip>
            </a:pPr>
            <a:r>
              <a:rPr lang="en-US" dirty="0" smtClean="0"/>
              <a:t>One of the oldest and most successful minority security guard firms in Southeastern United States</a:t>
            </a:r>
          </a:p>
          <a:p>
            <a:pPr>
              <a:buBlip>
                <a:blip r:embed="rId3"/>
              </a:buBlip>
            </a:pPr>
            <a:r>
              <a:rPr lang="en-US" dirty="0"/>
              <a:t>One of Atlanta’s Top Security Guard Firms (Source: Atlanta Business Chronicles</a:t>
            </a:r>
            <a:r>
              <a:rPr lang="en-US" dirty="0" smtClean="0"/>
              <a:t>)</a:t>
            </a:r>
          </a:p>
          <a:p>
            <a:pPr>
              <a:buBlip>
                <a:blip r:embed="rId3"/>
              </a:buBlip>
            </a:pPr>
            <a:r>
              <a:rPr lang="en-US" dirty="0"/>
              <a:t>Mission </a:t>
            </a:r>
            <a:r>
              <a:rPr lang="en-US" dirty="0" smtClean="0"/>
              <a:t>Statement</a:t>
            </a:r>
            <a:r>
              <a:rPr lang="en-US" dirty="0"/>
              <a:t>: </a:t>
            </a:r>
            <a:r>
              <a:rPr lang="en-US" i="1" dirty="0" smtClean="0"/>
              <a:t>“</a:t>
            </a:r>
            <a:r>
              <a:rPr lang="en-US" i="1" dirty="0"/>
              <a:t>To provide quality security services for the protection of people and property </a:t>
            </a:r>
            <a:r>
              <a:rPr lang="en-US" i="1" dirty="0" smtClean="0"/>
              <a:t>while </a:t>
            </a:r>
            <a:r>
              <a:rPr lang="en-US" i="1" dirty="0"/>
              <a:t>creating good jobs for </a:t>
            </a:r>
            <a:r>
              <a:rPr lang="en-US" i="1" dirty="0" smtClean="0"/>
              <a:t>qualified citizens </a:t>
            </a:r>
            <a:r>
              <a:rPr lang="en-US" i="1" dirty="0"/>
              <a:t>in the communities we serve</a:t>
            </a:r>
            <a:r>
              <a:rPr lang="en-US" i="1" dirty="0" smtClean="0"/>
              <a:t>.”</a:t>
            </a:r>
            <a:endParaRPr lang="en-US" dirty="0"/>
          </a:p>
          <a:p>
            <a:pPr marL="0" lvl="0" indent="0">
              <a:buNone/>
            </a:pPr>
            <a:endParaRPr lang="en-US" dirty="0" smtClean="0"/>
          </a:p>
          <a:p>
            <a:pPr lvl="0"/>
            <a:endParaRPr lang="en-US" dirty="0" smtClean="0"/>
          </a:p>
          <a:p>
            <a:pPr marL="0" indent="0">
              <a:buNone/>
            </a:pPr>
            <a:endParaRPr lang="en-US"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95400" y="533400"/>
            <a:ext cx="7619048" cy="647619"/>
          </a:xfrm>
          <a:prstGeom prst="rect">
            <a:avLst/>
          </a:prstGeom>
        </p:spPr>
      </p:pic>
    </p:spTree>
    <p:extLst>
      <p:ext uri="{BB962C8B-B14F-4D97-AF65-F5344CB8AC3E}">
        <p14:creationId xmlns:p14="http://schemas.microsoft.com/office/powerpoint/2010/main" val="2239869511"/>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533400"/>
            <a:ext cx="7619048" cy="647619"/>
          </a:xfrm>
          <a:prstGeom prst="rect">
            <a:avLst/>
          </a:prstGeom>
        </p:spPr>
      </p:pic>
      <p:sp>
        <p:nvSpPr>
          <p:cNvPr id="5" name="Title 1"/>
          <p:cNvSpPr txBox="1">
            <a:spLocks/>
          </p:cNvSpPr>
          <p:nvPr/>
        </p:nvSpPr>
        <p:spPr>
          <a:xfrm>
            <a:off x="685800" y="1447800"/>
            <a:ext cx="7924800" cy="4038599"/>
          </a:xfrm>
          <a:prstGeom prst="rect">
            <a:avLst/>
          </a:prstGeom>
        </p:spPr>
        <p:txBody>
          <a:bodyPr>
            <a:noAutofit/>
          </a:bodyPr>
          <a:lstStyle>
            <a:lvl1pPr algn="ctr" defTabSz="914400" rtl="0" eaLnBrk="1" latinLnBrk="0" hangingPunct="1">
              <a:spcBef>
                <a:spcPct val="0"/>
              </a:spcBef>
              <a:buFont typeface="Arial" pitchFamily="34" charset="0"/>
              <a:buNone/>
              <a:defRPr sz="3200" kern="1200">
                <a:solidFill>
                  <a:schemeClr val="tx1"/>
                </a:solidFill>
                <a:latin typeface="+mj-lt"/>
                <a:ea typeface="+mj-ea"/>
                <a:cs typeface="+mj-cs"/>
              </a:defRPr>
            </a:lvl1pPr>
          </a:lstStyle>
          <a:p>
            <a:r>
              <a:rPr lang="en-US" dirty="0" smtClean="0"/>
              <a:t>Over the years CSA has enjoyed a rich history as one of the State of Georgia’s leading security service vendors for various </a:t>
            </a:r>
          </a:p>
          <a:p>
            <a:r>
              <a:rPr lang="en-US" dirty="0" smtClean="0"/>
              <a:t>locations including </a:t>
            </a:r>
          </a:p>
          <a:p>
            <a:r>
              <a:rPr lang="en-US" dirty="0" smtClean="0"/>
              <a:t>University of Georgia, Department of Transportation, Gordon State College, Athens Technical College, Georgia Student Finance Commission and many other State entities.</a:t>
            </a:r>
            <a:endParaRPr lang="en-US" dirty="0"/>
          </a:p>
        </p:txBody>
      </p:sp>
    </p:spTree>
    <p:extLst>
      <p:ext uri="{BB962C8B-B14F-4D97-AF65-F5344CB8AC3E}">
        <p14:creationId xmlns:p14="http://schemas.microsoft.com/office/powerpoint/2010/main" val="3656127995"/>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533400"/>
            <a:ext cx="7619048" cy="647619"/>
          </a:xfrm>
          <a:prstGeom prst="rect">
            <a:avLst/>
          </a:prstGeom>
        </p:spPr>
      </p:pic>
      <p:sp>
        <p:nvSpPr>
          <p:cNvPr id="4" name="Title 1"/>
          <p:cNvSpPr txBox="1">
            <a:spLocks/>
          </p:cNvSpPr>
          <p:nvPr/>
        </p:nvSpPr>
        <p:spPr>
          <a:xfrm>
            <a:off x="685800" y="1295400"/>
            <a:ext cx="7924800" cy="4572000"/>
          </a:xfrm>
          <a:prstGeom prst="rect">
            <a:avLst/>
          </a:prstGeom>
        </p:spPr>
        <p:txBody>
          <a:bodyPr>
            <a:noAutofit/>
          </a:bodyPr>
          <a:lstStyle>
            <a:lvl1pPr algn="ctr" defTabSz="914400" rtl="0" eaLnBrk="1" latinLnBrk="0" hangingPunct="1">
              <a:spcBef>
                <a:spcPct val="0"/>
              </a:spcBef>
              <a:buFont typeface="Arial" pitchFamily="34" charset="0"/>
              <a:buNone/>
              <a:defRPr lang="en-US" sz="2400" b="1" kern="1200" smtClean="0">
                <a:solidFill>
                  <a:schemeClr val="tx1"/>
                </a:solidFill>
                <a:effectLst/>
                <a:latin typeface="+mj-lt"/>
                <a:ea typeface="+mj-ea"/>
                <a:cs typeface="+mj-cs"/>
              </a:defRPr>
            </a:lvl1pPr>
          </a:lstStyle>
          <a:p>
            <a:r>
              <a:rPr lang="en-US" dirty="0" smtClean="0"/>
              <a:t/>
            </a:r>
            <a:br>
              <a:rPr lang="en-US" dirty="0" smtClean="0"/>
            </a:br>
            <a:r>
              <a:rPr lang="en-US" dirty="0" smtClean="0"/>
              <a:t>CSA CLIENT SNAPSHOT</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t>
            </a:r>
            <a:br>
              <a:rPr lang="en-US" dirty="0" smtClean="0"/>
            </a:br>
            <a:r>
              <a:rPr lang="en-US" dirty="0" smtClean="0"/>
              <a:t> </a:t>
            </a:r>
            <a:r>
              <a:rPr lang="en-US" sz="900" dirty="0" smtClean="0">
                <a:solidFill>
                  <a:srgbClr val="000000"/>
                </a:solidFill>
                <a:latin typeface="Arial"/>
                <a:ea typeface="Times New Roman"/>
              </a:rPr>
              <a:t> </a:t>
            </a:r>
            <a:r>
              <a:rPr lang="en-US" sz="1200" dirty="0" smtClean="0">
                <a:solidFill>
                  <a:srgbClr val="0044CC"/>
                </a:solidFill>
                <a:latin typeface="Arial"/>
                <a:ea typeface="Times New Roman"/>
              </a:rPr>
              <a:t/>
            </a:r>
            <a:br>
              <a:rPr lang="en-US" sz="1200" dirty="0" smtClean="0">
                <a:solidFill>
                  <a:srgbClr val="0044CC"/>
                </a:solidFill>
                <a:latin typeface="Arial"/>
                <a:ea typeface="Times New Roman"/>
              </a:rPr>
            </a:br>
            <a:r>
              <a:rPr lang="en-US" sz="1200" dirty="0" smtClean="0">
                <a:latin typeface="Times New Roman"/>
                <a:ea typeface="Times New Roman"/>
              </a:rPr>
              <a:t> </a:t>
            </a:r>
            <a:endParaRPr lang="en-US"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3962400"/>
            <a:ext cx="2162175" cy="781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67150" y="3006726"/>
            <a:ext cx="2021680" cy="61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1" y="3590871"/>
            <a:ext cx="1770856" cy="371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25356" y="3006726"/>
            <a:ext cx="1234280" cy="68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32190" y="4876800"/>
            <a:ext cx="222885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21484" y="3776635"/>
            <a:ext cx="1523059" cy="260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58000" y="4191000"/>
            <a:ext cx="1339233" cy="462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81201" y="3006725"/>
            <a:ext cx="1610562" cy="5123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24000" y="4084637"/>
            <a:ext cx="1322387" cy="658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467350" y="4191000"/>
            <a:ext cx="1255713" cy="462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1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590801" y="2438400"/>
            <a:ext cx="2729706"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129087" y="3622677"/>
            <a:ext cx="1007269" cy="339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676400" y="2227262"/>
            <a:ext cx="762000" cy="866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333501" y="4876800"/>
            <a:ext cx="1295400"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306953" y="4660106"/>
            <a:ext cx="1371601" cy="1030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5" name="Picture 1" descr="DoD - color (7577 bytes)"/>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467350" y="2133600"/>
            <a:ext cx="1792286" cy="8443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2666887"/>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533400"/>
            <a:ext cx="7619048" cy="647619"/>
          </a:xfrm>
          <a:prstGeom prst="rect">
            <a:avLst/>
          </a:prstGeom>
        </p:spPr>
      </p:pic>
      <p:sp>
        <p:nvSpPr>
          <p:cNvPr id="4" name="Content Placeholder 3"/>
          <p:cNvSpPr>
            <a:spLocks noGrp="1"/>
          </p:cNvSpPr>
          <p:nvPr>
            <p:ph idx="1"/>
          </p:nvPr>
        </p:nvSpPr>
        <p:spPr>
          <a:xfrm>
            <a:off x="296260" y="1828800"/>
            <a:ext cx="8551480" cy="4114800"/>
          </a:xfrm>
        </p:spPr>
        <p:txBody>
          <a:bodyPr/>
          <a:lstStyle/>
          <a:p>
            <a:pPr marL="0" indent="0" algn="ctr">
              <a:buNone/>
            </a:pPr>
            <a:endParaRPr lang="en-US" dirty="0" smtClean="0"/>
          </a:p>
          <a:p>
            <a:pPr marL="0" indent="0" algn="ctr">
              <a:buNone/>
            </a:pPr>
            <a:endParaRPr lang="en-US" dirty="0"/>
          </a:p>
          <a:p>
            <a:pPr marL="0" indent="0" algn="ctr">
              <a:buNone/>
            </a:pPr>
            <a:r>
              <a:rPr lang="en-US" sz="6600" dirty="0" smtClean="0"/>
              <a:t>People are people…</a:t>
            </a:r>
            <a:endParaRPr lang="en-US" sz="6600" dirty="0"/>
          </a:p>
        </p:txBody>
      </p:sp>
    </p:spTree>
    <p:extLst>
      <p:ext uri="{BB962C8B-B14F-4D97-AF65-F5344CB8AC3E}">
        <p14:creationId xmlns:p14="http://schemas.microsoft.com/office/powerpoint/2010/main" val="3493572844"/>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0" lvl="0" indent="0" algn="ctr">
              <a:buNone/>
            </a:pPr>
            <a:r>
              <a:rPr lang="en-US" sz="3600" b="1" i="1" dirty="0" smtClean="0"/>
              <a:t>CSA Hiring Methodology</a:t>
            </a:r>
            <a:r>
              <a:rPr lang="en-US" sz="3600" dirty="0" smtClean="0"/>
              <a:t>: </a:t>
            </a:r>
            <a:r>
              <a:rPr lang="en-US" sz="3600" u="sng" dirty="0" smtClean="0"/>
              <a:t>The Difference</a:t>
            </a:r>
          </a:p>
          <a:p>
            <a:pPr marL="0" lvl="0" indent="0" algn="ctr">
              <a:buNone/>
            </a:pPr>
            <a:r>
              <a:rPr lang="en-US" sz="3600" dirty="0" smtClean="0"/>
              <a:t>Screening</a:t>
            </a:r>
          </a:p>
          <a:p>
            <a:pPr marL="0" lvl="0" indent="0" algn="ctr">
              <a:buNone/>
            </a:pPr>
            <a:r>
              <a:rPr lang="en-US" sz="3600" dirty="0" smtClean="0"/>
              <a:t>Hiring Practices</a:t>
            </a:r>
          </a:p>
          <a:p>
            <a:pPr marL="0" lvl="0" indent="0" algn="ctr">
              <a:buNone/>
            </a:pPr>
            <a:r>
              <a:rPr lang="en-US" sz="3600" dirty="0" smtClean="0"/>
              <a:t>Training</a:t>
            </a:r>
          </a:p>
          <a:p>
            <a:pPr marL="0" lvl="0" indent="0" algn="ctr">
              <a:buNone/>
            </a:pPr>
            <a:r>
              <a:rPr lang="en-US" sz="3600" dirty="0" smtClean="0"/>
              <a:t>Customer Service</a:t>
            </a:r>
          </a:p>
          <a:p>
            <a:pPr marL="0" lvl="0" indent="0" algn="ctr">
              <a:buNone/>
            </a:pPr>
            <a:r>
              <a:rPr lang="en-US" sz="3600" dirty="0" smtClean="0"/>
              <a:t>Pay Rates</a:t>
            </a:r>
          </a:p>
          <a:p>
            <a:pPr marL="0" lvl="0" indent="0" algn="ctr">
              <a:buNone/>
            </a:pPr>
            <a:endParaRPr lang="en-US" sz="3600" dirty="0" smtClean="0"/>
          </a:p>
          <a:p>
            <a:pPr marL="0" indent="0" algn="ctr">
              <a:buNone/>
            </a:pPr>
            <a:endParaRPr lang="en-US" sz="36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533400"/>
            <a:ext cx="7619048" cy="647619"/>
          </a:xfrm>
          <a:prstGeom prst="rect">
            <a:avLst/>
          </a:prstGeom>
        </p:spPr>
      </p:pic>
    </p:spTree>
    <p:extLst>
      <p:ext uri="{BB962C8B-B14F-4D97-AF65-F5344CB8AC3E}">
        <p14:creationId xmlns:p14="http://schemas.microsoft.com/office/powerpoint/2010/main" val="1907179660"/>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rmAutofit fontScale="70000" lnSpcReduction="20000"/>
          </a:bodyPr>
          <a:lstStyle/>
          <a:p>
            <a:pPr marL="0" indent="0">
              <a:buNone/>
            </a:pPr>
            <a:r>
              <a:rPr lang="en-US" sz="3800" dirty="0" smtClean="0"/>
              <a:t>Screening</a:t>
            </a:r>
          </a:p>
          <a:p>
            <a:pPr>
              <a:buBlip>
                <a:blip r:embed="rId2"/>
              </a:buBlip>
            </a:pPr>
            <a:r>
              <a:rPr lang="en-US" dirty="0" smtClean="0"/>
              <a:t>21 Years of age or older</a:t>
            </a:r>
          </a:p>
          <a:p>
            <a:pPr>
              <a:buBlip>
                <a:blip r:embed="rId2"/>
              </a:buBlip>
            </a:pPr>
            <a:r>
              <a:rPr lang="en-US" dirty="0" smtClean="0"/>
              <a:t>Must Possess </a:t>
            </a:r>
            <a:r>
              <a:rPr lang="en-US" dirty="0"/>
              <a:t>High School diploma or GED equivalent</a:t>
            </a:r>
          </a:p>
          <a:p>
            <a:pPr>
              <a:buBlip>
                <a:blip r:embed="rId2"/>
              </a:buBlip>
            </a:pPr>
            <a:r>
              <a:rPr lang="en-US" dirty="0"/>
              <a:t>Stable home address and a valid and active telephone number</a:t>
            </a:r>
          </a:p>
          <a:p>
            <a:pPr>
              <a:buBlip>
                <a:blip r:embed="rId2"/>
              </a:buBlip>
            </a:pPr>
            <a:r>
              <a:rPr lang="en-US" dirty="0"/>
              <a:t>Have clear criminal history – NO FELONIES</a:t>
            </a:r>
          </a:p>
          <a:p>
            <a:pPr>
              <a:buBlip>
                <a:blip r:embed="rId2"/>
              </a:buBlip>
            </a:pPr>
            <a:r>
              <a:rPr lang="en-US" dirty="0"/>
              <a:t>C</a:t>
            </a:r>
            <a:r>
              <a:rPr lang="en-US" dirty="0" smtClean="0"/>
              <a:t>opy </a:t>
            </a:r>
            <a:r>
              <a:rPr lang="en-US" dirty="0"/>
              <a:t>of Form DD214 for any prior military experience</a:t>
            </a:r>
          </a:p>
          <a:p>
            <a:pPr>
              <a:buBlip>
                <a:blip r:embed="rId2"/>
              </a:buBlip>
            </a:pPr>
            <a:r>
              <a:rPr lang="en-US" dirty="0"/>
              <a:t>C</a:t>
            </a:r>
            <a:r>
              <a:rPr lang="en-US" dirty="0" smtClean="0"/>
              <a:t>opy </a:t>
            </a:r>
            <a:r>
              <a:rPr lang="en-US" dirty="0"/>
              <a:t>of a valid Georgia Driver’s License or Georgia Issued ID</a:t>
            </a:r>
          </a:p>
          <a:p>
            <a:pPr>
              <a:buBlip>
                <a:blip r:embed="rId2"/>
              </a:buBlip>
            </a:pPr>
            <a:r>
              <a:rPr lang="en-US" dirty="0"/>
              <a:t>P</a:t>
            </a:r>
            <a:r>
              <a:rPr lang="en-US" dirty="0" smtClean="0"/>
              <a:t>roof </a:t>
            </a:r>
            <a:r>
              <a:rPr lang="en-US" dirty="0"/>
              <a:t>of Citizenship or US INS Legal Alien </a:t>
            </a:r>
            <a:r>
              <a:rPr lang="en-US" dirty="0" smtClean="0"/>
              <a:t>Status</a:t>
            </a:r>
            <a:endParaRPr lang="en-US" dirty="0"/>
          </a:p>
          <a:p>
            <a:pPr>
              <a:buBlip>
                <a:blip r:embed="rId2"/>
              </a:buBlip>
            </a:pPr>
            <a:endParaRPr lang="en-US" dirty="0" smtClean="0"/>
          </a:p>
          <a:p>
            <a:pPr marL="0" indent="0">
              <a:buNone/>
            </a:pPr>
            <a:endParaRPr lang="en-US"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0" y="533400"/>
            <a:ext cx="7619048" cy="647619"/>
          </a:xfrm>
          <a:prstGeom prst="rect">
            <a:avLst/>
          </a:prstGeom>
        </p:spPr>
      </p:pic>
      <p:sp>
        <p:nvSpPr>
          <p:cNvPr id="7" name="Content Placeholder 2"/>
          <p:cNvSpPr>
            <a:spLocks noGrp="1"/>
          </p:cNvSpPr>
          <p:nvPr>
            <p:ph sz="half" idx="2"/>
          </p:nvPr>
        </p:nvSpPr>
        <p:spPr/>
        <p:txBody>
          <a:bodyPr>
            <a:normAutofit fontScale="70000" lnSpcReduction="20000"/>
          </a:bodyPr>
          <a:lstStyle/>
          <a:p>
            <a:pPr marL="0" indent="0">
              <a:buNone/>
            </a:pPr>
            <a:r>
              <a:rPr lang="en-US" sz="3800" dirty="0" smtClean="0"/>
              <a:t>Hiring Practices </a:t>
            </a:r>
          </a:p>
          <a:p>
            <a:pPr>
              <a:buBlip>
                <a:blip r:embed="rId2"/>
              </a:buBlip>
            </a:pPr>
            <a:r>
              <a:rPr lang="en-US" dirty="0"/>
              <a:t>10 Panel Drug </a:t>
            </a:r>
            <a:r>
              <a:rPr lang="en-US" dirty="0" smtClean="0"/>
              <a:t>Test</a:t>
            </a:r>
            <a:endParaRPr lang="en-US" dirty="0"/>
          </a:p>
          <a:p>
            <a:pPr>
              <a:buBlip>
                <a:blip r:embed="rId2"/>
              </a:buBlip>
            </a:pPr>
            <a:r>
              <a:rPr lang="en-US" dirty="0"/>
              <a:t>Criminal Background</a:t>
            </a:r>
          </a:p>
          <a:p>
            <a:pPr>
              <a:buBlip>
                <a:blip r:embed="rId2"/>
              </a:buBlip>
            </a:pPr>
            <a:r>
              <a:rPr lang="en-US" dirty="0"/>
              <a:t>Employment </a:t>
            </a:r>
            <a:r>
              <a:rPr lang="en-US" dirty="0" smtClean="0"/>
              <a:t>Verification</a:t>
            </a:r>
          </a:p>
          <a:p>
            <a:pPr>
              <a:buBlip>
                <a:blip r:embed="rId2"/>
              </a:buBlip>
            </a:pPr>
            <a:r>
              <a:rPr lang="en-US" dirty="0" smtClean="0"/>
              <a:t>Residence Verification</a:t>
            </a:r>
          </a:p>
        </p:txBody>
      </p:sp>
    </p:spTree>
    <p:extLst>
      <p:ext uri="{BB962C8B-B14F-4D97-AF65-F5344CB8AC3E}">
        <p14:creationId xmlns:p14="http://schemas.microsoft.com/office/powerpoint/2010/main" val="38617179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434788" y="1181018"/>
            <a:ext cx="2765612" cy="4838781"/>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400" dirty="0" smtClean="0"/>
              <a:t>Training</a:t>
            </a:r>
            <a:endParaRPr lang="en-US" sz="1400" dirty="0"/>
          </a:p>
          <a:p>
            <a:pPr>
              <a:buBlip>
                <a:blip r:embed="rId2"/>
              </a:buBlip>
            </a:pPr>
            <a:r>
              <a:rPr lang="en-US" sz="1500" dirty="0"/>
              <a:t>CSA basic training course is tailored to include </a:t>
            </a:r>
            <a:r>
              <a:rPr lang="en-US" sz="1500" dirty="0" smtClean="0"/>
              <a:t>State </a:t>
            </a:r>
            <a:r>
              <a:rPr lang="en-US" sz="1500" dirty="0"/>
              <a:t>of Georgia Board of Private Detective and Security Agencies </a:t>
            </a:r>
            <a:r>
              <a:rPr lang="en-US" sz="1500" dirty="0" smtClean="0"/>
              <a:t>mandatory training topics</a:t>
            </a:r>
          </a:p>
          <a:p>
            <a:pPr>
              <a:buBlip>
                <a:blip r:embed="rId2"/>
              </a:buBlip>
            </a:pPr>
            <a:r>
              <a:rPr lang="en-US" sz="1500" dirty="0" smtClean="0"/>
              <a:t>All CSA Officers receive post/orders training</a:t>
            </a:r>
          </a:p>
          <a:p>
            <a:pPr>
              <a:buBlip>
                <a:blip r:embed="rId2"/>
              </a:buBlip>
            </a:pPr>
            <a:r>
              <a:rPr lang="en-US" sz="1500" dirty="0" smtClean="0"/>
              <a:t>A </a:t>
            </a:r>
            <a:r>
              <a:rPr lang="en-US" sz="1500" dirty="0"/>
              <a:t>passing score of 85% on the written exam is required before security personnel are assigned for </a:t>
            </a:r>
            <a:r>
              <a:rPr lang="en-US" sz="1500" dirty="0" smtClean="0"/>
              <a:t>duty</a:t>
            </a:r>
          </a:p>
          <a:p>
            <a:pPr>
              <a:buBlip>
                <a:blip r:embed="rId2"/>
              </a:buBlip>
            </a:pPr>
            <a:r>
              <a:rPr lang="en-US" sz="1500" dirty="0" smtClean="0"/>
              <a:t>CSA training </a:t>
            </a:r>
            <a:r>
              <a:rPr lang="en-US" sz="1500" dirty="0"/>
              <a:t>coordinators are state </a:t>
            </a:r>
            <a:r>
              <a:rPr lang="en-US" sz="1500" dirty="0" smtClean="0"/>
              <a:t>certified</a:t>
            </a:r>
          </a:p>
          <a:p>
            <a:pPr>
              <a:buBlip>
                <a:blip r:embed="rId2"/>
              </a:buBlip>
            </a:pPr>
            <a:r>
              <a:rPr lang="en-US" sz="1500" dirty="0" smtClean="0"/>
              <a:t>Professional uniform appearance is enforced</a:t>
            </a:r>
          </a:p>
        </p:txBody>
      </p:sp>
      <p:sp>
        <p:nvSpPr>
          <p:cNvPr id="7" name="Content Placeholder 2"/>
          <p:cNvSpPr txBox="1">
            <a:spLocks/>
          </p:cNvSpPr>
          <p:nvPr/>
        </p:nvSpPr>
        <p:spPr>
          <a:xfrm>
            <a:off x="6248400" y="1181019"/>
            <a:ext cx="2590800" cy="4495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400" dirty="0" smtClean="0"/>
              <a:t>Pay Rates</a:t>
            </a:r>
            <a:endParaRPr lang="en-US" sz="1500" dirty="0" smtClean="0"/>
          </a:p>
          <a:p>
            <a:pPr>
              <a:buBlip>
                <a:blip r:embed="rId2"/>
              </a:buBlip>
            </a:pPr>
            <a:r>
              <a:rPr lang="en-US" sz="1500" dirty="0" smtClean="0"/>
              <a:t>CSA security officers are paid above the Federal Minimum hourly rate of pay</a:t>
            </a:r>
            <a:endParaRPr lang="en-US" sz="1500" dirty="0"/>
          </a:p>
          <a:p>
            <a:pPr>
              <a:buBlip>
                <a:blip r:embed="rId2"/>
              </a:buBlip>
            </a:pPr>
            <a:r>
              <a:rPr lang="en-US" sz="1500" dirty="0" smtClean="0"/>
              <a:t>We value our employees</a:t>
            </a:r>
            <a:endParaRPr lang="en-US" sz="1500" dirty="0"/>
          </a:p>
          <a:p>
            <a:pPr marL="0" indent="0">
              <a:buNone/>
            </a:pPr>
            <a:endParaRPr lang="en-US" sz="2400" dirty="0" smtClean="0"/>
          </a:p>
          <a:p>
            <a:pPr marL="0" indent="0">
              <a:buNone/>
            </a:pPr>
            <a:endParaRPr lang="en-US" sz="2400" dirty="0"/>
          </a:p>
        </p:txBody>
      </p:sp>
      <p:sp>
        <p:nvSpPr>
          <p:cNvPr id="8" name="Content Placeholder 2"/>
          <p:cNvSpPr txBox="1">
            <a:spLocks/>
          </p:cNvSpPr>
          <p:nvPr/>
        </p:nvSpPr>
        <p:spPr>
          <a:xfrm>
            <a:off x="3352800" y="1181019"/>
            <a:ext cx="2590800" cy="483878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400" dirty="0" smtClean="0"/>
              <a:t>Customer Service</a:t>
            </a:r>
            <a:endParaRPr lang="en-US" sz="1500" dirty="0" smtClean="0"/>
          </a:p>
          <a:p>
            <a:pPr>
              <a:buBlip>
                <a:blip r:embed="rId2"/>
              </a:buBlip>
            </a:pPr>
            <a:r>
              <a:rPr lang="en-US" sz="1600" dirty="0" smtClean="0"/>
              <a:t>Client </a:t>
            </a:r>
            <a:r>
              <a:rPr lang="en-US" sz="1600" dirty="0"/>
              <a:t>personnel regularly state that they feel more secure on the </a:t>
            </a:r>
            <a:r>
              <a:rPr lang="en-US" sz="1600" dirty="0" smtClean="0"/>
              <a:t>job</a:t>
            </a:r>
          </a:p>
          <a:p>
            <a:pPr lvl="0">
              <a:buBlip>
                <a:blip r:embed="rId2"/>
              </a:buBlip>
            </a:pPr>
            <a:r>
              <a:rPr lang="en-US" sz="1600" dirty="0"/>
              <a:t>Clientele positively comment on the professional </a:t>
            </a:r>
            <a:r>
              <a:rPr lang="en-US" sz="1600" dirty="0" smtClean="0"/>
              <a:t>appearance and attitude </a:t>
            </a:r>
            <a:r>
              <a:rPr lang="en-US" sz="1600" dirty="0"/>
              <a:t>of our security </a:t>
            </a:r>
            <a:r>
              <a:rPr lang="en-US" sz="1600" dirty="0" smtClean="0"/>
              <a:t>personnel</a:t>
            </a:r>
          </a:p>
          <a:p>
            <a:pPr lvl="0">
              <a:buBlip>
                <a:blip r:embed="rId2"/>
              </a:buBlip>
            </a:pPr>
            <a:r>
              <a:rPr lang="en-US" sz="1600" dirty="0" smtClean="0"/>
              <a:t>Client </a:t>
            </a:r>
            <a:r>
              <a:rPr lang="en-US" sz="1600" dirty="0"/>
              <a:t>management, legislators, county </a:t>
            </a:r>
            <a:r>
              <a:rPr lang="en-US" sz="1600" dirty="0" smtClean="0"/>
              <a:t>representatives and </a:t>
            </a:r>
            <a:r>
              <a:rPr lang="en-US" sz="1600" dirty="0"/>
              <a:t>citizens </a:t>
            </a:r>
            <a:r>
              <a:rPr lang="en-US" sz="1600" dirty="0" smtClean="0"/>
              <a:t>comment on </a:t>
            </a:r>
            <a:r>
              <a:rPr lang="en-US" sz="1600" dirty="0"/>
              <a:t>the excellent performance of CSA security </a:t>
            </a:r>
            <a:r>
              <a:rPr lang="en-US" sz="1600" dirty="0" smtClean="0"/>
              <a:t>personnel</a:t>
            </a:r>
            <a:endParaRPr lang="en-US" sz="1500" dirty="0"/>
          </a:p>
          <a:p>
            <a:pPr marL="0" indent="0">
              <a:buNone/>
            </a:pPr>
            <a:endParaRPr lang="en-US" sz="2400"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0" y="533400"/>
            <a:ext cx="7619048" cy="647619"/>
          </a:xfrm>
          <a:prstGeom prst="rect">
            <a:avLst/>
          </a:prstGeom>
        </p:spPr>
      </p:pic>
    </p:spTree>
    <p:extLst>
      <p:ext uri="{BB962C8B-B14F-4D97-AF65-F5344CB8AC3E}">
        <p14:creationId xmlns:p14="http://schemas.microsoft.com/office/powerpoint/2010/main" val="2291793331"/>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429" y="4930381"/>
            <a:ext cx="1162050" cy="708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descr="http://www.studiolucem.com/habitat_log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15598" y="5129043"/>
            <a:ext cx="1267460" cy="417195"/>
          </a:xfrm>
          <a:prstGeom prst="rect">
            <a:avLst/>
          </a:prstGeom>
          <a:noFill/>
          <a:ln>
            <a:noFill/>
          </a:ln>
        </p:spPr>
      </p:pic>
      <p:pic>
        <p:nvPicPr>
          <p:cNvPr id="8" name="Picture 7" descr="http://www.naztoday.com/wp-content/uploads/2012/11/Salvation_Army_Logo.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10200" y="4977840"/>
            <a:ext cx="627221" cy="719602"/>
          </a:xfrm>
          <a:prstGeom prst="rect">
            <a:avLst/>
          </a:prstGeom>
          <a:noFill/>
          <a:ln>
            <a:noFill/>
          </a:ln>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31458" y="5067362"/>
            <a:ext cx="1552575" cy="630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descr="http://www.worldvision.org/resources.nsf/main/logo/$file/WV2_Vtagline_color.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81200" y="3943198"/>
            <a:ext cx="1423512" cy="707442"/>
          </a:xfrm>
          <a:prstGeom prst="rect">
            <a:avLst/>
          </a:prstGeom>
          <a:noFill/>
          <a:ln>
            <a:noFill/>
          </a:ln>
        </p:spPr>
      </p:pic>
      <p:pic>
        <p:nvPicPr>
          <p:cNvPr id="6" name="Picture 5" descr="http://bloximages.newyork1.vip.townnews.com/dallasweekly.com/content/tncms/assets/v3/editorial/c/31/c31b8f64-cf61-11e1-98a5-001a4bcf6878/50043ec746183.image.jp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27738" y="3855000"/>
            <a:ext cx="1027430" cy="635655"/>
          </a:xfrm>
          <a:prstGeom prst="rect">
            <a:avLst/>
          </a:prstGeom>
          <a:noFill/>
          <a:ln>
            <a:noFill/>
          </a:ln>
        </p:spPr>
      </p:pic>
      <p:pic>
        <p:nvPicPr>
          <p:cNvPr id="2050"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638800" y="3758728"/>
            <a:ext cx="1828800" cy="8281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457200" y="1371600"/>
            <a:ext cx="8457248" cy="5111500"/>
          </a:xfrm>
        </p:spPr>
        <p:txBody>
          <a:bodyPr>
            <a:normAutofit lnSpcReduction="10000"/>
          </a:bodyPr>
          <a:lstStyle/>
          <a:p>
            <a:pPr marL="0" indent="0" algn="ctr">
              <a:buNone/>
            </a:pPr>
            <a:r>
              <a:rPr lang="en-US" sz="5400" dirty="0" smtClean="0"/>
              <a:t>We care… really…</a:t>
            </a:r>
          </a:p>
          <a:p>
            <a:pPr marL="0" indent="0" algn="ctr">
              <a:lnSpc>
                <a:spcPct val="110000"/>
              </a:lnSpc>
              <a:spcBef>
                <a:spcPts val="0"/>
              </a:spcBef>
              <a:buNone/>
            </a:pPr>
            <a:r>
              <a:rPr lang="en-US" sz="3000" dirty="0" smtClean="0"/>
              <a:t>CSA cares about our clients, our employees and</a:t>
            </a:r>
          </a:p>
          <a:p>
            <a:pPr marL="0" indent="0" algn="ctr">
              <a:lnSpc>
                <a:spcPct val="110000"/>
              </a:lnSpc>
              <a:spcBef>
                <a:spcPts val="0"/>
              </a:spcBef>
              <a:buNone/>
            </a:pPr>
            <a:r>
              <a:rPr lang="en-US" sz="3000" dirty="0" smtClean="0"/>
              <a:t>our communities.</a:t>
            </a:r>
          </a:p>
          <a:p>
            <a:pPr marL="0" indent="0" algn="ctr">
              <a:lnSpc>
                <a:spcPct val="110000"/>
              </a:lnSpc>
              <a:spcBef>
                <a:spcPts val="0"/>
              </a:spcBef>
              <a:buNone/>
            </a:pPr>
            <a:r>
              <a:rPr lang="en-US" sz="3000" dirty="0" smtClean="0"/>
              <a:t>CSA gives…</a:t>
            </a:r>
          </a:p>
          <a:p>
            <a:pPr marL="0" indent="0" algn="ctr">
              <a:buNone/>
            </a:pPr>
            <a:endParaRPr lang="en-US" sz="3000" dirty="0" smtClean="0"/>
          </a:p>
          <a:p>
            <a:pPr marL="0" indent="0" algn="ctr">
              <a:buNone/>
            </a:pPr>
            <a:r>
              <a:rPr lang="en-US" sz="3000" dirty="0" smtClean="0"/>
              <a:t>CSA Employee Benevolence  </a:t>
            </a:r>
          </a:p>
          <a:p>
            <a:pPr marL="0" indent="0" algn="ctr">
              <a:buNone/>
            </a:pPr>
            <a:endParaRPr lang="en-US" sz="3000" dirty="0" smtClean="0"/>
          </a:p>
          <a:p>
            <a:pPr marL="0" indent="0" algn="ctr">
              <a:buNone/>
            </a:pPr>
            <a:r>
              <a:rPr lang="en-US" sz="3000" dirty="0" smtClean="0"/>
              <a:t>Local churches and education programs</a:t>
            </a:r>
          </a:p>
          <a:p>
            <a:pPr marL="0" indent="0" algn="ctr">
              <a:buNone/>
            </a:pPr>
            <a:endParaRPr lang="en-US" sz="3000" dirty="0" smtClean="0"/>
          </a:p>
          <a:p>
            <a:pPr marL="0" indent="0" algn="ctr">
              <a:buNone/>
            </a:pPr>
            <a:endParaRPr lang="en-US" sz="3000" dirty="0"/>
          </a:p>
        </p:txBody>
      </p:sp>
      <p:pic>
        <p:nvPicPr>
          <p:cNvPr id="4" name="Pictur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295400" y="533400"/>
            <a:ext cx="7619048" cy="647619"/>
          </a:xfrm>
          <a:prstGeom prst="rect">
            <a:avLst/>
          </a:prstGeom>
        </p:spPr>
      </p:pic>
    </p:spTree>
    <p:extLst>
      <p:ext uri="{BB962C8B-B14F-4D97-AF65-F5344CB8AC3E}">
        <p14:creationId xmlns:p14="http://schemas.microsoft.com/office/powerpoint/2010/main" val="992877775"/>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itle 3"/>
          <p:cNvSpPr>
            <a:spLocks noGrp="1"/>
          </p:cNvSpPr>
          <p:nvPr>
            <p:ph type="title"/>
          </p:nvPr>
        </p:nvSpPr>
        <p:spPr/>
        <p:txBody>
          <a:bodyPr/>
          <a:lstStyle/>
          <a:p>
            <a:r>
              <a:rPr lang="en-US" smtClean="0"/>
              <a:t>Your Presenter</a:t>
            </a:r>
            <a:br>
              <a:rPr lang="en-US" smtClean="0"/>
            </a:br>
            <a:r>
              <a:rPr lang="en-US" sz="2000" b="0" i="1" smtClean="0">
                <a:latin typeface="Times New Roman" pitchFamily="18" charset="0"/>
                <a:cs typeface="Times New Roman" pitchFamily="18" charset="0"/>
              </a:rPr>
              <a:t>State Purchasing Division – Statewide Contracts</a:t>
            </a:r>
            <a:endParaRPr lang="en-US" smtClean="0"/>
          </a:p>
        </p:txBody>
      </p:sp>
      <p:sp>
        <p:nvSpPr>
          <p:cNvPr id="4" name="Content Placeholder 7"/>
          <p:cNvSpPr txBox="1">
            <a:spLocks/>
          </p:cNvSpPr>
          <p:nvPr/>
        </p:nvSpPr>
        <p:spPr bwMode="auto">
          <a:xfrm>
            <a:off x="4422955" y="1868528"/>
            <a:ext cx="3657600" cy="4337050"/>
          </a:xfrm>
          <a:prstGeom prst="rect">
            <a:avLst/>
          </a:prstGeom>
          <a:noFill/>
          <a:ln w="9525">
            <a:noFill/>
            <a:miter lim="800000"/>
            <a:headEnd/>
            <a:tailEnd/>
          </a:ln>
        </p:spPr>
        <p:txBody>
          <a:bodyPr/>
          <a:lstStyle/>
          <a:p>
            <a:pPr eaLnBrk="0" hangingPunct="0">
              <a:spcBef>
                <a:spcPts val="150"/>
              </a:spcBef>
              <a:spcAft>
                <a:spcPts val="100"/>
              </a:spcAft>
              <a:buClr>
                <a:srgbClr val="FF9933"/>
              </a:buClr>
              <a:defRPr/>
            </a:pPr>
            <a:r>
              <a:rPr lang="en-US" sz="2000" kern="0" dirty="0" smtClean="0">
                <a:solidFill>
                  <a:schemeClr val="accent2">
                    <a:lumMod val="50000"/>
                  </a:schemeClr>
                </a:solidFill>
                <a:latin typeface="+mn-lt"/>
              </a:rPr>
              <a:t>Lisa Mehalko</a:t>
            </a:r>
          </a:p>
          <a:p>
            <a:pPr eaLnBrk="0" hangingPunct="0">
              <a:spcBef>
                <a:spcPts val="150"/>
              </a:spcBef>
              <a:spcAft>
                <a:spcPts val="100"/>
              </a:spcAft>
              <a:buClr>
                <a:srgbClr val="FF9933"/>
              </a:buClr>
              <a:defRPr/>
            </a:pPr>
            <a:r>
              <a:rPr lang="en-US" sz="1600" b="0" i="1" kern="0" dirty="0" smtClean="0">
                <a:solidFill>
                  <a:srgbClr val="796D6B"/>
                </a:solidFill>
                <a:latin typeface="+mn-lt"/>
              </a:rPr>
              <a:t>Process Improvement Auditor</a:t>
            </a:r>
            <a:endParaRPr lang="en-US" sz="1600" b="0" i="1" kern="0" dirty="0">
              <a:solidFill>
                <a:srgbClr val="796D6B"/>
              </a:solidFill>
              <a:latin typeface="+mn-lt"/>
            </a:endParaRPr>
          </a:p>
          <a:p>
            <a:pPr eaLnBrk="0" hangingPunct="0">
              <a:spcBef>
                <a:spcPts val="150"/>
              </a:spcBef>
              <a:spcAft>
                <a:spcPts val="100"/>
              </a:spcAft>
              <a:buClr>
                <a:srgbClr val="FF9933"/>
              </a:buClr>
              <a:defRPr/>
            </a:pPr>
            <a:endParaRPr lang="en-US" sz="1600" kern="0" dirty="0">
              <a:solidFill>
                <a:srgbClr val="796D6B"/>
              </a:solidFill>
              <a:latin typeface="+mn-lt"/>
            </a:endParaRPr>
          </a:p>
          <a:p>
            <a:pPr eaLnBrk="0" hangingPunct="0">
              <a:spcBef>
                <a:spcPts val="150"/>
              </a:spcBef>
              <a:spcAft>
                <a:spcPts val="100"/>
              </a:spcAft>
              <a:buClr>
                <a:srgbClr val="FF9933"/>
              </a:buClr>
              <a:defRPr/>
            </a:pPr>
            <a:r>
              <a:rPr lang="en-US" sz="1800" b="0" kern="0" dirty="0" smtClean="0">
                <a:solidFill>
                  <a:schemeClr val="accent6"/>
                </a:solidFill>
                <a:latin typeface="+mn-lt"/>
              </a:rPr>
              <a:t>Experience</a:t>
            </a:r>
            <a:endParaRPr lang="en-US" sz="1600" b="0" kern="0" dirty="0" smtClean="0">
              <a:solidFill>
                <a:schemeClr val="accent6"/>
              </a:solidFill>
              <a:latin typeface="+mn-lt"/>
            </a:endParaRPr>
          </a:p>
          <a:p>
            <a:pPr eaLnBrk="0" hangingPunct="0">
              <a:spcBef>
                <a:spcPts val="150"/>
              </a:spcBef>
              <a:spcAft>
                <a:spcPts val="100"/>
              </a:spcAft>
              <a:buClr>
                <a:srgbClr val="FF9933"/>
              </a:buClr>
              <a:defRPr/>
            </a:pPr>
            <a:r>
              <a:rPr lang="en-US" sz="1600" b="0" i="1" kern="0" dirty="0" smtClean="0">
                <a:solidFill>
                  <a:srgbClr val="796D6B"/>
                </a:solidFill>
                <a:latin typeface="+mn-lt"/>
              </a:rPr>
              <a:t>20+ years in Contract Management</a:t>
            </a:r>
          </a:p>
          <a:p>
            <a:pPr eaLnBrk="0" hangingPunct="0">
              <a:spcBef>
                <a:spcPts val="150"/>
              </a:spcBef>
              <a:spcAft>
                <a:spcPts val="100"/>
              </a:spcAft>
              <a:buClr>
                <a:srgbClr val="FF9933"/>
              </a:buClr>
              <a:defRPr/>
            </a:pPr>
            <a:r>
              <a:rPr lang="en-US" sz="1600" b="0" i="1" kern="0" dirty="0" smtClean="0">
                <a:solidFill>
                  <a:srgbClr val="796D6B"/>
                </a:solidFill>
                <a:latin typeface="+mn-lt"/>
              </a:rPr>
              <a:t>10+ years with the state of Georgia</a:t>
            </a:r>
          </a:p>
          <a:p>
            <a:pPr eaLnBrk="0" hangingPunct="0">
              <a:spcBef>
                <a:spcPts val="150"/>
              </a:spcBef>
              <a:spcAft>
                <a:spcPts val="100"/>
              </a:spcAft>
              <a:buClr>
                <a:srgbClr val="FF9933"/>
              </a:buClr>
              <a:defRPr/>
            </a:pPr>
            <a:endParaRPr lang="en-US" sz="1600" kern="0" dirty="0">
              <a:solidFill>
                <a:srgbClr val="796D6B"/>
              </a:solidFill>
              <a:latin typeface="+mn-lt"/>
            </a:endParaRPr>
          </a:p>
          <a:p>
            <a:pPr eaLnBrk="0" hangingPunct="0">
              <a:spcBef>
                <a:spcPts val="150"/>
              </a:spcBef>
              <a:spcAft>
                <a:spcPts val="100"/>
              </a:spcAft>
              <a:buClr>
                <a:srgbClr val="FF9933"/>
              </a:buClr>
              <a:defRPr/>
            </a:pPr>
            <a:r>
              <a:rPr lang="en-US" sz="1800" b="0" kern="0" dirty="0">
                <a:solidFill>
                  <a:schemeClr val="accent6"/>
                </a:solidFill>
                <a:latin typeface="+mn-lt"/>
              </a:rPr>
              <a:t>Education</a:t>
            </a:r>
          </a:p>
          <a:p>
            <a:pPr eaLnBrk="0" hangingPunct="0">
              <a:spcBef>
                <a:spcPts val="150"/>
              </a:spcBef>
              <a:spcAft>
                <a:spcPts val="100"/>
              </a:spcAft>
              <a:buClr>
                <a:srgbClr val="FF9933"/>
              </a:buClr>
              <a:defRPr/>
            </a:pPr>
            <a:r>
              <a:rPr lang="en-US" sz="1600" b="0" i="1" kern="0" dirty="0" smtClean="0">
                <a:solidFill>
                  <a:srgbClr val="796D6B"/>
                </a:solidFill>
                <a:latin typeface="+mn-lt"/>
              </a:rPr>
              <a:t>MBA, Keller Graduate School of Management</a:t>
            </a:r>
          </a:p>
          <a:p>
            <a:pPr eaLnBrk="0" hangingPunct="0">
              <a:spcBef>
                <a:spcPts val="150"/>
              </a:spcBef>
              <a:spcAft>
                <a:spcPts val="100"/>
              </a:spcAft>
              <a:buClr>
                <a:srgbClr val="FF9933"/>
              </a:buClr>
              <a:defRPr/>
            </a:pPr>
            <a:endParaRPr lang="en-US" sz="1600" kern="0" dirty="0">
              <a:solidFill>
                <a:srgbClr val="796D6B"/>
              </a:solidFill>
              <a:latin typeface="+mn-lt"/>
            </a:endParaRPr>
          </a:p>
          <a:p>
            <a:pPr eaLnBrk="0" hangingPunct="0">
              <a:spcBef>
                <a:spcPts val="150"/>
              </a:spcBef>
              <a:spcAft>
                <a:spcPts val="100"/>
              </a:spcAft>
              <a:buClr>
                <a:srgbClr val="FF9933"/>
              </a:buClr>
              <a:defRPr/>
            </a:pPr>
            <a:r>
              <a:rPr lang="en-US" sz="1800" b="0" kern="0" dirty="0" smtClean="0">
                <a:solidFill>
                  <a:schemeClr val="accent6"/>
                </a:solidFill>
                <a:latin typeface="+mn-lt"/>
              </a:rPr>
              <a:t>Contact Information</a:t>
            </a:r>
          </a:p>
          <a:p>
            <a:pPr eaLnBrk="0" hangingPunct="0">
              <a:spcBef>
                <a:spcPts val="150"/>
              </a:spcBef>
              <a:spcAft>
                <a:spcPts val="100"/>
              </a:spcAft>
              <a:buClr>
                <a:srgbClr val="FF9933"/>
              </a:buClr>
              <a:defRPr/>
            </a:pPr>
            <a:r>
              <a:rPr lang="en-US" sz="1600" b="0" i="1" kern="0" dirty="0" smtClean="0">
                <a:solidFill>
                  <a:srgbClr val="796D6B"/>
                </a:solidFill>
                <a:latin typeface="+mn-lt"/>
                <a:hlinkClick r:id="rId3"/>
              </a:rPr>
              <a:t>Lisa.Mehalko@doas.ga.gov</a:t>
            </a:r>
            <a:endParaRPr lang="en-US" sz="1600" b="0" i="1" kern="0" dirty="0" smtClean="0">
              <a:solidFill>
                <a:srgbClr val="796D6B"/>
              </a:solidFill>
              <a:latin typeface="+mn-lt"/>
            </a:endParaRPr>
          </a:p>
          <a:p>
            <a:pPr eaLnBrk="0" hangingPunct="0">
              <a:spcBef>
                <a:spcPts val="150"/>
              </a:spcBef>
              <a:spcAft>
                <a:spcPts val="100"/>
              </a:spcAft>
              <a:buClr>
                <a:srgbClr val="FF9933"/>
              </a:buClr>
              <a:defRPr/>
            </a:pPr>
            <a:r>
              <a:rPr lang="en-US" sz="1600" b="0" i="1" kern="0" dirty="0" smtClean="0">
                <a:solidFill>
                  <a:srgbClr val="796D6B"/>
                </a:solidFill>
                <a:latin typeface="+mn-lt"/>
              </a:rPr>
              <a:t>404-656-2267</a:t>
            </a:r>
            <a:endParaRPr lang="en-US" sz="1600" b="0" i="1" kern="0" dirty="0">
              <a:solidFill>
                <a:srgbClr val="796D6B"/>
              </a:solidFill>
              <a:latin typeface="+mn-lt"/>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9784" y="2054654"/>
            <a:ext cx="2439039" cy="3512216"/>
          </a:xfrm>
          <a:prstGeom prst="rect">
            <a:avLst/>
          </a:prstGeom>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953000"/>
          </a:xfrm>
        </p:spPr>
        <p:txBody>
          <a:bodyPr>
            <a:normAutofit/>
          </a:bodyPr>
          <a:lstStyle/>
          <a:p>
            <a:pPr marL="0" indent="0">
              <a:buNone/>
            </a:pPr>
            <a:r>
              <a:rPr lang="en-US" dirty="0" smtClean="0"/>
              <a:t>The CSA </a:t>
            </a:r>
            <a:r>
              <a:rPr lang="en-US" i="1" dirty="0" smtClean="0"/>
              <a:t>Advantage</a:t>
            </a:r>
            <a:r>
              <a:rPr lang="en-US" dirty="0" smtClean="0"/>
              <a:t>:</a:t>
            </a:r>
          </a:p>
          <a:p>
            <a:pPr>
              <a:buBlip>
                <a:blip r:embed="rId2"/>
              </a:buBlip>
            </a:pPr>
            <a:r>
              <a:rPr lang="en-US" dirty="0" smtClean="0"/>
              <a:t>CSA is a stable, 41 + year guard firm</a:t>
            </a:r>
          </a:p>
          <a:p>
            <a:pPr>
              <a:buBlip>
                <a:blip r:embed="rId2"/>
              </a:buBlip>
            </a:pPr>
            <a:r>
              <a:rPr lang="en-US" dirty="0" smtClean="0"/>
              <a:t>CSA </a:t>
            </a:r>
            <a:r>
              <a:rPr lang="en-US" dirty="0"/>
              <a:t>hires consciously</a:t>
            </a:r>
          </a:p>
          <a:p>
            <a:pPr>
              <a:buBlip>
                <a:blip r:embed="rId2"/>
              </a:buBlip>
            </a:pPr>
            <a:r>
              <a:rPr lang="en-US" dirty="0"/>
              <a:t>CSA takes a long-term view of our personnel </a:t>
            </a:r>
          </a:p>
          <a:p>
            <a:pPr lvl="0">
              <a:buBlip>
                <a:blip r:embed="rId2"/>
              </a:buBlip>
            </a:pPr>
            <a:r>
              <a:rPr lang="en-US" dirty="0" smtClean="0"/>
              <a:t>CSA is dedicated and responsive to the needs of each client</a:t>
            </a:r>
          </a:p>
          <a:p>
            <a:pPr lvl="0">
              <a:buBlip>
                <a:blip r:embed="rId2"/>
              </a:buBlip>
            </a:pPr>
            <a:r>
              <a:rPr lang="en-US" dirty="0" smtClean="0"/>
              <a:t>CSA provides a cost effective approach to securing your facilities</a:t>
            </a:r>
          </a:p>
          <a:p>
            <a:pPr lvl="0">
              <a:buBlip>
                <a:blip r:embed="rId2"/>
              </a:buBlip>
            </a:pPr>
            <a:r>
              <a:rPr lang="en-US" dirty="0" smtClean="0"/>
              <a:t>We look forward to continuing to do positive business for the State of Georgia </a:t>
            </a:r>
          </a:p>
          <a:p>
            <a:pPr lvl="0">
              <a:buBlip>
                <a:blip r:embed="rId2"/>
              </a:buBlip>
            </a:pPr>
            <a:endParaRPr lang="en-US" dirty="0" smtClean="0"/>
          </a:p>
          <a:p>
            <a:pPr lvl="0">
              <a:buBlip>
                <a:blip r:embed="rId2"/>
              </a:buBlip>
            </a:pPr>
            <a:endParaRPr lang="en-US" dirty="0" smtClean="0"/>
          </a:p>
          <a:p>
            <a:pPr marL="0" indent="0">
              <a:buNone/>
            </a:pP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0" y="533400"/>
            <a:ext cx="7619048" cy="647619"/>
          </a:xfrm>
          <a:prstGeom prst="rect">
            <a:avLst/>
          </a:prstGeom>
        </p:spPr>
      </p:pic>
    </p:spTree>
    <p:extLst>
      <p:ext uri="{BB962C8B-B14F-4D97-AF65-F5344CB8AC3E}">
        <p14:creationId xmlns:p14="http://schemas.microsoft.com/office/powerpoint/2010/main" val="2928481252"/>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 y="2786022"/>
            <a:ext cx="10868755" cy="923844"/>
          </a:xfrm>
          <a:prstGeom prst="rect">
            <a:avLst/>
          </a:prstGeom>
        </p:spPr>
      </p:pic>
      <p:sp>
        <p:nvSpPr>
          <p:cNvPr id="6" name="TextBox 5"/>
          <p:cNvSpPr txBox="1"/>
          <p:nvPr/>
        </p:nvSpPr>
        <p:spPr>
          <a:xfrm>
            <a:off x="1874888" y="3666882"/>
            <a:ext cx="5173211" cy="1477328"/>
          </a:xfrm>
          <a:prstGeom prst="rect">
            <a:avLst/>
          </a:prstGeom>
          <a:noFill/>
        </p:spPr>
        <p:txBody>
          <a:bodyPr wrap="none" rtlCol="0">
            <a:spAutoFit/>
          </a:bodyPr>
          <a:lstStyle/>
          <a:p>
            <a:pPr algn="ctr"/>
            <a:r>
              <a:rPr lang="en-US" b="1" dirty="0" smtClean="0">
                <a:solidFill>
                  <a:schemeClr val="tx2">
                    <a:lumMod val="75000"/>
                  </a:schemeClr>
                </a:solidFill>
                <a:latin typeface="Tahoma" pitchFamily="34" charset="0"/>
                <a:ea typeface="Tahoma" pitchFamily="34" charset="0"/>
                <a:cs typeface="Tahoma" pitchFamily="34" charset="0"/>
              </a:rPr>
              <a:t>1750 PEACHTREE STREET NW</a:t>
            </a:r>
          </a:p>
          <a:p>
            <a:pPr algn="ctr"/>
            <a:r>
              <a:rPr lang="en-US" b="1" dirty="0" smtClean="0">
                <a:solidFill>
                  <a:schemeClr val="tx2">
                    <a:lumMod val="75000"/>
                  </a:schemeClr>
                </a:solidFill>
                <a:latin typeface="Tahoma" pitchFamily="34" charset="0"/>
                <a:ea typeface="Tahoma" pitchFamily="34" charset="0"/>
                <a:cs typeface="Tahoma" pitchFamily="34" charset="0"/>
              </a:rPr>
              <a:t>ATLANTA, GEORGIA 30309</a:t>
            </a:r>
          </a:p>
          <a:p>
            <a:pPr algn="ctr"/>
            <a:r>
              <a:rPr lang="en-US" b="1" dirty="0" smtClean="0">
                <a:solidFill>
                  <a:schemeClr val="tx2">
                    <a:lumMod val="75000"/>
                  </a:schemeClr>
                </a:solidFill>
                <a:latin typeface="Tahoma" pitchFamily="34" charset="0"/>
                <a:ea typeface="Tahoma" pitchFamily="34" charset="0"/>
                <a:cs typeface="Tahoma" pitchFamily="34" charset="0"/>
              </a:rPr>
              <a:t>(404) 888-0801</a:t>
            </a:r>
          </a:p>
          <a:p>
            <a:pPr algn="ctr"/>
            <a:endParaRPr lang="en-US" b="1" dirty="0" smtClean="0">
              <a:solidFill>
                <a:schemeClr val="tx2">
                  <a:lumMod val="75000"/>
                </a:schemeClr>
              </a:solidFill>
              <a:latin typeface="Tahoma" pitchFamily="34" charset="0"/>
              <a:ea typeface="Tahoma" pitchFamily="34" charset="0"/>
              <a:cs typeface="Tahoma" pitchFamily="34" charset="0"/>
            </a:endParaRPr>
          </a:p>
          <a:p>
            <a:pPr algn="ctr"/>
            <a:r>
              <a:rPr lang="en-US" b="1" dirty="0" smtClean="0">
                <a:solidFill>
                  <a:schemeClr val="tx2">
                    <a:lumMod val="75000"/>
                  </a:schemeClr>
                </a:solidFill>
                <a:latin typeface="Tahoma" pitchFamily="34" charset="0"/>
                <a:ea typeface="Tahoma" pitchFamily="34" charset="0"/>
                <a:cs typeface="Tahoma" pitchFamily="34" charset="0"/>
              </a:rPr>
              <a:t>An Equal Opportunity Employer Since 1972</a:t>
            </a:r>
            <a:endParaRPr lang="en-US" b="1" dirty="0">
              <a:solidFill>
                <a:schemeClr val="tx2">
                  <a:lumMod val="75000"/>
                </a:schemeClr>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733364794"/>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Dynamic Security</a:t>
            </a:r>
            <a:endParaRPr lang="en-US" dirty="0"/>
          </a:p>
        </p:txBody>
      </p:sp>
      <p:sp>
        <p:nvSpPr>
          <p:cNvPr id="3" name="Content Placeholder 2"/>
          <p:cNvSpPr>
            <a:spLocks noGrp="1"/>
          </p:cNvSpPr>
          <p:nvPr>
            <p:ph idx="1"/>
          </p:nvPr>
        </p:nvSpPr>
        <p:spPr/>
        <p:txBody>
          <a:bodyPr/>
          <a:lstStyle/>
          <a:p>
            <a:r>
              <a:rPr lang="en-US" dirty="0" smtClean="0"/>
              <a:t>Providing elite security solutions for over 70 years for commercial, municipal, state, and federal entities </a:t>
            </a:r>
          </a:p>
          <a:p>
            <a:r>
              <a:rPr lang="en-US" dirty="0" smtClean="0"/>
              <a:t>Headquartered in the southeast serving over 20 states.</a:t>
            </a:r>
          </a:p>
          <a:p>
            <a:r>
              <a:rPr lang="en-US" dirty="0" smtClean="0"/>
              <a:t>GSA schedule contract holder, familiar with the type and nature of this contract</a:t>
            </a:r>
          </a:p>
          <a:p>
            <a:r>
              <a:rPr lang="en-US" dirty="0" smtClean="0"/>
              <a:t>Service based on value, integrity, and client satisfaction</a:t>
            </a:r>
          </a:p>
          <a:p>
            <a:r>
              <a:rPr lang="en-US" dirty="0" smtClean="0"/>
              <a:t>Over 95% client retention</a:t>
            </a:r>
          </a:p>
          <a:p>
            <a:endParaRPr lang="en-US" dirty="0" smtClean="0"/>
          </a:p>
          <a:p>
            <a:endParaRPr lang="en-US" dirty="0" smtClean="0"/>
          </a:p>
          <a:p>
            <a:endParaRPr lang="en-US" dirty="0" smtClean="0"/>
          </a:p>
          <a:p>
            <a:endParaRPr lang="en-US" dirty="0" smtClean="0"/>
          </a:p>
          <a:p>
            <a:endParaRPr lang="en-US" dirty="0"/>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9877" t="13927" r="27500" b="82405"/>
          <a:stretch/>
        </p:blipFill>
        <p:spPr bwMode="auto">
          <a:xfrm>
            <a:off x="2586835" y="374900"/>
            <a:ext cx="3531305" cy="458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6062067"/>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Clientele</a:t>
            </a:r>
            <a:endParaRPr lang="en-US" dirty="0"/>
          </a:p>
        </p:txBody>
      </p:sp>
      <p:sp>
        <p:nvSpPr>
          <p:cNvPr id="3" name="Content Placeholder 2"/>
          <p:cNvSpPr>
            <a:spLocks noGrp="1"/>
          </p:cNvSpPr>
          <p:nvPr>
            <p:ph idx="1"/>
          </p:nvPr>
        </p:nvSpPr>
        <p:spPr/>
        <p:txBody>
          <a:bodyPr/>
          <a:lstStyle/>
          <a:p>
            <a:r>
              <a:rPr lang="en-US" dirty="0" smtClean="0"/>
              <a:t>Federal Agencies to include the DOD, VA, DHS and ATF</a:t>
            </a:r>
          </a:p>
          <a:p>
            <a:r>
              <a:rPr lang="en-US" dirty="0" smtClean="0"/>
              <a:t>Numerous State agencies to include Public Safety, Health and Human Services, RSA, Department of Labor and Department of Transportation.</a:t>
            </a:r>
          </a:p>
          <a:p>
            <a:r>
              <a:rPr lang="en-US" dirty="0" smtClean="0"/>
              <a:t>County and municipalities, to include City Halls, Libraries, Museums, and judicial facilities</a:t>
            </a:r>
          </a:p>
          <a:p>
            <a:r>
              <a:rPr lang="en-US" dirty="0" smtClean="0"/>
              <a:t>State and Private Colleges and Universities</a:t>
            </a:r>
          </a:p>
          <a:p>
            <a:r>
              <a:rPr lang="en-US" dirty="0" smtClean="0"/>
              <a:t>Private state, and Federal Health Facilities</a:t>
            </a:r>
          </a:p>
          <a:p>
            <a:endParaRPr lang="en-US" dirty="0" smtClean="0"/>
          </a:p>
          <a:p>
            <a:endParaRPr lang="en-US" dirty="0" smtClean="0"/>
          </a:p>
          <a:p>
            <a:endParaRPr lang="en-US" dirty="0"/>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9877" t="13927" r="27500" b="82405"/>
          <a:stretch/>
        </p:blipFill>
        <p:spPr bwMode="auto">
          <a:xfrm>
            <a:off x="2574023" y="452087"/>
            <a:ext cx="3531305" cy="458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0691427"/>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959" y="1138425"/>
            <a:ext cx="7697755" cy="457109"/>
          </a:xfrm>
        </p:spPr>
        <p:txBody>
          <a:bodyPr/>
          <a:lstStyle/>
          <a:p>
            <a:r>
              <a:rPr lang="en-US" dirty="0"/>
              <a:t>Armed </a:t>
            </a:r>
            <a:r>
              <a:rPr lang="en-US" dirty="0" smtClean="0"/>
              <a:t>Solutions</a:t>
            </a:r>
            <a:r>
              <a:rPr lang="en-US" dirty="0"/>
              <a:t/>
            </a:r>
            <a:br>
              <a:rPr lang="en-US" dirty="0"/>
            </a:br>
            <a:endParaRPr lang="en-US" dirty="0"/>
          </a:p>
        </p:txBody>
      </p:sp>
      <p:sp>
        <p:nvSpPr>
          <p:cNvPr id="3" name="Content Placeholder 2"/>
          <p:cNvSpPr>
            <a:spLocks noGrp="1"/>
          </p:cNvSpPr>
          <p:nvPr>
            <p:ph idx="1"/>
          </p:nvPr>
        </p:nvSpPr>
        <p:spPr/>
        <p:txBody>
          <a:bodyPr/>
          <a:lstStyle/>
          <a:p>
            <a:r>
              <a:rPr lang="en-US" dirty="0" smtClean="0"/>
              <a:t>Armed security professionals</a:t>
            </a:r>
          </a:p>
          <a:p>
            <a:r>
              <a:rPr lang="en-US" dirty="0" smtClean="0"/>
              <a:t>Specialized training adapted to customer needs</a:t>
            </a:r>
          </a:p>
          <a:p>
            <a:r>
              <a:rPr lang="en-US" dirty="0" smtClean="0"/>
              <a:t>In-house instructors with diversified national and state certifications</a:t>
            </a:r>
          </a:p>
          <a:p>
            <a:r>
              <a:rPr lang="en-US" dirty="0" smtClean="0"/>
              <a:t>Handguns, long guns, Baton, OC- Spray, and Handcuffing</a:t>
            </a:r>
          </a:p>
          <a:p>
            <a:r>
              <a:rPr lang="en-US" dirty="0" smtClean="0"/>
              <a:t>Standard company issue weapons and tactical gear of law enforcement grade</a:t>
            </a:r>
          </a:p>
          <a:p>
            <a:endParaRPr lang="en-US" dirty="0"/>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9877" t="13927" r="27500" b="82405"/>
          <a:stretch/>
        </p:blipFill>
        <p:spPr bwMode="auto">
          <a:xfrm>
            <a:off x="2281425" y="374900"/>
            <a:ext cx="3531305" cy="458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5914909"/>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Unarmed Solutions</a:t>
            </a:r>
            <a:endParaRPr lang="en-US" dirty="0"/>
          </a:p>
        </p:txBody>
      </p:sp>
      <p:sp>
        <p:nvSpPr>
          <p:cNvPr id="3" name="Content Placeholder 2"/>
          <p:cNvSpPr>
            <a:spLocks noGrp="1"/>
          </p:cNvSpPr>
          <p:nvPr>
            <p:ph idx="1"/>
          </p:nvPr>
        </p:nvSpPr>
        <p:spPr/>
        <p:txBody>
          <a:bodyPr/>
          <a:lstStyle/>
          <a:p>
            <a:r>
              <a:rPr lang="en-US" dirty="0" smtClean="0"/>
              <a:t>Extensive screening process</a:t>
            </a:r>
          </a:p>
          <a:p>
            <a:r>
              <a:rPr lang="en-US" dirty="0" smtClean="0"/>
              <a:t>“Square peg square hole” placement</a:t>
            </a:r>
          </a:p>
          <a:p>
            <a:r>
              <a:rPr lang="en-US" dirty="0" smtClean="0"/>
              <a:t> Highly Trained</a:t>
            </a:r>
          </a:p>
          <a:p>
            <a:r>
              <a:rPr lang="en-US" dirty="0" smtClean="0"/>
              <a:t>Duties include: </a:t>
            </a:r>
          </a:p>
          <a:p>
            <a:pPr lvl="1"/>
            <a:r>
              <a:rPr lang="en-US" dirty="0" smtClean="0"/>
              <a:t>CCTV and Alarm monitoring</a:t>
            </a:r>
          </a:p>
          <a:p>
            <a:pPr lvl="1"/>
            <a:r>
              <a:rPr lang="en-US" dirty="0" smtClean="0"/>
              <a:t>Access Control</a:t>
            </a:r>
          </a:p>
          <a:p>
            <a:pPr lvl="1"/>
            <a:r>
              <a:rPr lang="en-US" dirty="0" smtClean="0"/>
              <a:t>Foot Patrol</a:t>
            </a:r>
          </a:p>
          <a:p>
            <a:pPr lvl="1"/>
            <a:r>
              <a:rPr lang="en-US" dirty="0" smtClean="0"/>
              <a:t>Reporting</a:t>
            </a:r>
          </a:p>
          <a:p>
            <a:pPr lvl="1"/>
            <a:r>
              <a:rPr lang="en-US" dirty="0" smtClean="0"/>
              <a:t>Employee and Visitor Screening</a:t>
            </a:r>
          </a:p>
          <a:p>
            <a:endParaRPr lang="en-US" dirty="0" smtClean="0"/>
          </a:p>
          <a:p>
            <a:endParaRPr lang="en-US" dirty="0" smtClean="0"/>
          </a:p>
          <a:p>
            <a:endParaRPr lang="en-US" dirty="0"/>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9877" t="13927" r="27500" b="82405"/>
          <a:stretch/>
        </p:blipFill>
        <p:spPr bwMode="auto">
          <a:xfrm>
            <a:off x="2739540" y="374900"/>
            <a:ext cx="3531305" cy="458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2375280"/>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7860" y="1544638"/>
            <a:ext cx="7772400" cy="1362075"/>
          </a:xfrm>
        </p:spPr>
        <p:txBody>
          <a:bodyPr/>
          <a:lstStyle/>
          <a:p>
            <a:r>
              <a:rPr lang="en-US" dirty="0" smtClean="0"/>
              <a:t>Operations</a:t>
            </a:r>
            <a:endParaRPr lang="en-US" dirty="0"/>
          </a:p>
        </p:txBody>
      </p:sp>
    </p:spTree>
    <p:extLst>
      <p:ext uri="{BB962C8B-B14F-4D97-AF65-F5344CB8AC3E}">
        <p14:creationId xmlns:p14="http://schemas.microsoft.com/office/powerpoint/2010/main" val="703127452"/>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3"/>
          <p:cNvSpPr>
            <a:spLocks noGrp="1"/>
          </p:cNvSpPr>
          <p:nvPr>
            <p:ph type="title"/>
          </p:nvPr>
        </p:nvSpPr>
        <p:spPr/>
        <p:txBody>
          <a:bodyPr/>
          <a:lstStyle/>
          <a:p>
            <a:r>
              <a:rPr lang="en-US" smtClean="0"/>
              <a:t>Where to Find this Statewide Contract</a:t>
            </a:r>
            <a:br>
              <a:rPr lang="en-US" smtClean="0"/>
            </a:br>
            <a:r>
              <a:rPr lang="en-US" sz="2000" b="0" i="1" smtClean="0">
                <a:latin typeface="Times New Roman" pitchFamily="18" charset="0"/>
                <a:cs typeface="Times New Roman" pitchFamily="18" charset="0"/>
              </a:rPr>
              <a:t>State Purchasing Division – Statewide Contracts</a:t>
            </a:r>
            <a:endParaRPr lang="en-US" smtClean="0"/>
          </a:p>
        </p:txBody>
      </p:sp>
      <p:pic>
        <p:nvPicPr>
          <p:cNvPr id="7" name="Picture 6" descr="screen.jpg"/>
          <p:cNvPicPr>
            <a:picLocks noChangeAspect="1"/>
          </p:cNvPicPr>
          <p:nvPr/>
        </p:nvPicPr>
        <p:blipFill>
          <a:blip r:embed="rId2" cstate="print"/>
          <a:stretch>
            <a:fillRect/>
          </a:stretch>
        </p:blipFill>
        <p:spPr>
          <a:xfrm>
            <a:off x="973138" y="1625600"/>
            <a:ext cx="7197725" cy="3922713"/>
          </a:xfrm>
          <a:prstGeom prst="rect">
            <a:avLst/>
          </a:prstGeom>
          <a:ln>
            <a:solidFill>
              <a:schemeClr val="tx1"/>
            </a:solidFill>
          </a:ln>
          <a:effectLst>
            <a:outerShdw blurRad="50800" dist="38100" dir="2700000" algn="tl" rotWithShape="0">
              <a:prstClr val="black">
                <a:alpha val="40000"/>
              </a:prstClr>
            </a:outerShdw>
          </a:effectLst>
        </p:spPr>
      </p:pic>
      <p:sp>
        <p:nvSpPr>
          <p:cNvPr id="13316" name="TextBox 3"/>
          <p:cNvSpPr txBox="1">
            <a:spLocks noChangeArrowheads="1"/>
          </p:cNvSpPr>
          <p:nvPr/>
        </p:nvSpPr>
        <p:spPr bwMode="auto">
          <a:xfrm>
            <a:off x="893763" y="5673725"/>
            <a:ext cx="7335837" cy="368300"/>
          </a:xfrm>
          <a:prstGeom prst="rect">
            <a:avLst/>
          </a:prstGeom>
          <a:noFill/>
          <a:ln w="9525">
            <a:noFill/>
            <a:miter lim="800000"/>
            <a:headEnd/>
            <a:tailEnd/>
          </a:ln>
        </p:spPr>
        <p:txBody>
          <a:bodyPr>
            <a:spAutoFit/>
          </a:bodyPr>
          <a:lstStyle/>
          <a:p>
            <a:r>
              <a:rPr lang="en-US" sz="1800" dirty="0">
                <a:solidFill>
                  <a:schemeClr val="tx1"/>
                </a:solidFill>
              </a:rPr>
              <a:t>1.  Visit the DOAS website at </a:t>
            </a:r>
            <a:r>
              <a:rPr lang="en-US" sz="1800" dirty="0" smtClean="0">
                <a:solidFill>
                  <a:srgbClr val="F56600"/>
                </a:solidFill>
                <a:hlinkClick r:id="rId3"/>
              </a:rPr>
              <a:t>www.doas.ga.gov</a:t>
            </a:r>
            <a:r>
              <a:rPr lang="en-US" sz="1800" dirty="0" smtClean="0">
                <a:solidFill>
                  <a:schemeClr val="tx1"/>
                </a:solidFill>
              </a:rPr>
              <a:t>. </a:t>
            </a:r>
            <a:endParaRPr lang="en-US" sz="1800" dirty="0">
              <a:solidFill>
                <a:schemeClr val="tx1"/>
              </a:solidFill>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2.jpg"/>
          <p:cNvPicPr>
            <a:picLocks noChangeAspect="1"/>
          </p:cNvPicPr>
          <p:nvPr/>
        </p:nvPicPr>
        <p:blipFill>
          <a:blip r:embed="rId2" cstate="print"/>
          <a:stretch>
            <a:fillRect/>
          </a:stretch>
        </p:blipFill>
        <p:spPr>
          <a:xfrm>
            <a:off x="977900" y="1633538"/>
            <a:ext cx="7188200" cy="3925887"/>
          </a:xfrm>
          <a:prstGeom prst="rect">
            <a:avLst/>
          </a:prstGeom>
          <a:ln>
            <a:solidFill>
              <a:schemeClr val="tx1"/>
            </a:solidFill>
          </a:ln>
          <a:effectLst>
            <a:outerShdw blurRad="50800" dist="38100" dir="2700000" algn="tl" rotWithShape="0">
              <a:prstClr val="black">
                <a:alpha val="40000"/>
              </a:prstClr>
            </a:outerShdw>
          </a:effectLst>
        </p:spPr>
      </p:pic>
      <p:sp>
        <p:nvSpPr>
          <p:cNvPr id="14339" name="Title 3"/>
          <p:cNvSpPr>
            <a:spLocks noGrp="1"/>
          </p:cNvSpPr>
          <p:nvPr>
            <p:ph type="title"/>
          </p:nvPr>
        </p:nvSpPr>
        <p:spPr/>
        <p:txBody>
          <a:bodyPr/>
          <a:lstStyle/>
          <a:p>
            <a:r>
              <a:rPr lang="en-US" smtClean="0"/>
              <a:t>Where to Find this Statewide Contract</a:t>
            </a:r>
            <a:br>
              <a:rPr lang="en-US" smtClean="0"/>
            </a:br>
            <a:r>
              <a:rPr lang="en-US" sz="2000" b="0" i="1" smtClean="0">
                <a:latin typeface="Times New Roman" pitchFamily="18" charset="0"/>
                <a:cs typeface="Times New Roman" pitchFamily="18" charset="0"/>
              </a:rPr>
              <a:t>State Purchasing Division – Statewide Contracts</a:t>
            </a:r>
            <a:endParaRPr lang="en-US" smtClean="0"/>
          </a:p>
        </p:txBody>
      </p:sp>
      <p:sp>
        <p:nvSpPr>
          <p:cNvPr id="14340" name="TextBox 4"/>
          <p:cNvSpPr txBox="1">
            <a:spLocks noChangeArrowheads="1"/>
          </p:cNvSpPr>
          <p:nvPr/>
        </p:nvSpPr>
        <p:spPr bwMode="auto">
          <a:xfrm>
            <a:off x="893763" y="5673725"/>
            <a:ext cx="7335837" cy="646113"/>
          </a:xfrm>
          <a:prstGeom prst="rect">
            <a:avLst/>
          </a:prstGeom>
          <a:noFill/>
          <a:ln w="9525">
            <a:noFill/>
            <a:miter lim="800000"/>
            <a:headEnd/>
            <a:tailEnd/>
          </a:ln>
        </p:spPr>
        <p:txBody>
          <a:bodyPr>
            <a:spAutoFit/>
          </a:bodyPr>
          <a:lstStyle/>
          <a:p>
            <a:r>
              <a:rPr lang="en-US" sz="1800" dirty="0">
                <a:solidFill>
                  <a:schemeClr val="tx1"/>
                </a:solidFill>
              </a:rPr>
              <a:t>2. </a:t>
            </a:r>
            <a:r>
              <a:rPr lang="en-US" sz="1800" dirty="0" smtClean="0">
                <a:solidFill>
                  <a:schemeClr val="tx1"/>
                </a:solidFill>
              </a:rPr>
              <a:t>From the </a:t>
            </a:r>
            <a:r>
              <a:rPr lang="en-US" sz="1800" dirty="0" smtClean="0">
                <a:solidFill>
                  <a:srgbClr val="F56600"/>
                </a:solidFill>
              </a:rPr>
              <a:t>State </a:t>
            </a:r>
            <a:r>
              <a:rPr lang="en-US" sz="1800" dirty="0">
                <a:solidFill>
                  <a:srgbClr val="F56600"/>
                </a:solidFill>
              </a:rPr>
              <a:t>and </a:t>
            </a:r>
            <a:r>
              <a:rPr lang="en-US" sz="1800" dirty="0" smtClean="0">
                <a:solidFill>
                  <a:srgbClr val="F56600"/>
                </a:solidFill>
              </a:rPr>
              <a:t>Local</a:t>
            </a:r>
            <a:r>
              <a:rPr lang="en-US" sz="1800" dirty="0" smtClean="0">
                <a:solidFill>
                  <a:schemeClr val="tx1"/>
                </a:solidFill>
              </a:rPr>
              <a:t> section of the screen,  Click </a:t>
            </a:r>
            <a:r>
              <a:rPr lang="en-US" sz="1800" dirty="0">
                <a:solidFill>
                  <a:schemeClr val="tx1"/>
                </a:solidFill>
              </a:rPr>
              <a:t>on </a:t>
            </a:r>
            <a:r>
              <a:rPr lang="en-US" sz="1800" dirty="0" smtClean="0">
                <a:solidFill>
                  <a:srgbClr val="F56600"/>
                </a:solidFill>
              </a:rPr>
              <a:t>State Purchasing</a:t>
            </a:r>
            <a:r>
              <a:rPr lang="en-US" sz="1800" dirty="0">
                <a:solidFill>
                  <a:schemeClr val="tx1"/>
                </a:solidFill>
              </a:rPr>
              <a:t>.</a:t>
            </a:r>
          </a:p>
        </p:txBody>
      </p:sp>
      <p:sp>
        <p:nvSpPr>
          <p:cNvPr id="5" name="Rounded Rectangular Callout 4"/>
          <p:cNvSpPr/>
          <p:nvPr/>
        </p:nvSpPr>
        <p:spPr>
          <a:xfrm>
            <a:off x="3572860" y="1828800"/>
            <a:ext cx="1524000" cy="1295400"/>
          </a:xfrm>
          <a:prstGeom prst="wedgeRoundRectCallout">
            <a:avLst>
              <a:gd name="adj1" fmla="val -19898"/>
              <a:gd name="adj2" fmla="val 105351"/>
              <a:gd name="adj3" fmla="val 16667"/>
            </a:avLst>
          </a:prstGeom>
          <a:solidFill>
            <a:srgbClr val="E3E899"/>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0000"/>
                </a:solidFill>
                <a:latin typeface="Arial" pitchFamily="34" charset="0"/>
                <a:cs typeface="Arial" pitchFamily="34" charset="0"/>
              </a:rPr>
              <a:t>From the State and Local section of the screen</a:t>
            </a:r>
            <a:endParaRPr lang="en-US" sz="1400" dirty="0">
              <a:solidFill>
                <a:srgbClr val="000000"/>
              </a:solidFill>
              <a:latin typeface="Arial" pitchFamily="34" charset="0"/>
              <a:cs typeface="Arial" pitchFamily="34" charset="0"/>
            </a:endParaRPr>
          </a:p>
        </p:txBody>
      </p:sp>
      <p:sp>
        <p:nvSpPr>
          <p:cNvPr id="6" name="Rectangle 5"/>
          <p:cNvSpPr/>
          <p:nvPr/>
        </p:nvSpPr>
        <p:spPr bwMode="auto">
          <a:xfrm>
            <a:off x="3781045" y="4039820"/>
            <a:ext cx="1554480" cy="365760"/>
          </a:xfrm>
          <a:prstGeom prst="rect">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bg1"/>
              </a:solidFill>
              <a:effectLst/>
              <a:latin typeface="Arial" charset="0"/>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3"/>
          <p:cNvSpPr>
            <a:spLocks noGrp="1"/>
          </p:cNvSpPr>
          <p:nvPr>
            <p:ph type="title"/>
          </p:nvPr>
        </p:nvSpPr>
        <p:spPr/>
        <p:txBody>
          <a:bodyPr/>
          <a:lstStyle/>
          <a:p>
            <a:r>
              <a:rPr lang="en-US" dirty="0" smtClean="0"/>
              <a:t>Where to Find this Statewide Contract</a:t>
            </a:r>
            <a:br>
              <a:rPr lang="en-US" dirty="0" smtClean="0"/>
            </a:br>
            <a:r>
              <a:rPr lang="en-US" sz="2000" b="0" i="1" dirty="0" smtClean="0">
                <a:latin typeface="Times New Roman" pitchFamily="18" charset="0"/>
                <a:cs typeface="Times New Roman" pitchFamily="18" charset="0"/>
              </a:rPr>
              <a:t>State Purchasing Division – Statewide Contracts</a:t>
            </a:r>
            <a:endParaRPr lang="en-US" dirty="0" smtClean="0"/>
          </a:p>
        </p:txBody>
      </p:sp>
      <p:pic>
        <p:nvPicPr>
          <p:cNvPr id="6" name="Picture 5" descr="screen 3.jpg"/>
          <p:cNvPicPr>
            <a:picLocks noChangeAspect="1"/>
          </p:cNvPicPr>
          <p:nvPr/>
        </p:nvPicPr>
        <p:blipFill>
          <a:blip r:embed="rId2" cstate="print"/>
          <a:stretch>
            <a:fillRect/>
          </a:stretch>
        </p:blipFill>
        <p:spPr>
          <a:xfrm>
            <a:off x="217488" y="1711325"/>
            <a:ext cx="4992687" cy="4689475"/>
          </a:xfrm>
          <a:prstGeom prst="rect">
            <a:avLst/>
          </a:prstGeom>
          <a:ln>
            <a:solidFill>
              <a:schemeClr val="tx1"/>
            </a:solidFill>
          </a:ln>
          <a:effectLst>
            <a:outerShdw blurRad="50800" dist="38100" dir="2700000" algn="tl" rotWithShape="0">
              <a:prstClr val="black">
                <a:alpha val="40000"/>
              </a:prstClr>
            </a:outerShdw>
          </a:effectLst>
        </p:spPr>
      </p:pic>
      <p:sp>
        <p:nvSpPr>
          <p:cNvPr id="15364" name="Rectangle 7"/>
          <p:cNvSpPr>
            <a:spLocks noChangeArrowheads="1"/>
          </p:cNvSpPr>
          <p:nvPr/>
        </p:nvSpPr>
        <p:spPr bwMode="auto">
          <a:xfrm>
            <a:off x="2262188" y="4560888"/>
            <a:ext cx="1231900" cy="1312862"/>
          </a:xfrm>
          <a:prstGeom prst="rect">
            <a:avLst/>
          </a:prstGeom>
          <a:solidFill>
            <a:srgbClr val="796D6B">
              <a:alpha val="20000"/>
            </a:srgbClr>
          </a:solidFill>
          <a:ln w="38100" algn="ctr">
            <a:solidFill>
              <a:srgbClr val="CF035C"/>
            </a:solidFill>
            <a:round/>
            <a:headEnd/>
            <a:tailEnd/>
          </a:ln>
        </p:spPr>
        <p:txBody>
          <a:bodyPr wrap="none" anchor="ctr"/>
          <a:lstStyle/>
          <a:p>
            <a:pPr algn="ctr"/>
            <a:endParaRPr lang="en-US"/>
          </a:p>
        </p:txBody>
      </p:sp>
      <p:cxnSp>
        <p:nvCxnSpPr>
          <p:cNvPr id="15365" name="Straight Connector 9"/>
          <p:cNvCxnSpPr>
            <a:cxnSpLocks noChangeShapeType="1"/>
          </p:cNvCxnSpPr>
          <p:nvPr/>
        </p:nvCxnSpPr>
        <p:spPr bwMode="auto">
          <a:xfrm flipV="1">
            <a:off x="2262188" y="1600200"/>
            <a:ext cx="3822700" cy="2960688"/>
          </a:xfrm>
          <a:prstGeom prst="line">
            <a:avLst/>
          </a:prstGeom>
          <a:noFill/>
          <a:ln w="19050" algn="ctr">
            <a:solidFill>
              <a:srgbClr val="CF035C"/>
            </a:solidFill>
            <a:prstDash val="sysDot"/>
            <a:round/>
            <a:headEnd/>
            <a:tailEnd/>
          </a:ln>
        </p:spPr>
      </p:cxnSp>
      <p:cxnSp>
        <p:nvCxnSpPr>
          <p:cNvPr id="15366" name="Straight Connector 11"/>
          <p:cNvCxnSpPr>
            <a:cxnSpLocks noChangeShapeType="1"/>
          </p:cNvCxnSpPr>
          <p:nvPr/>
        </p:nvCxnSpPr>
        <p:spPr bwMode="auto">
          <a:xfrm flipV="1">
            <a:off x="3505200" y="1600200"/>
            <a:ext cx="4749800" cy="2960688"/>
          </a:xfrm>
          <a:prstGeom prst="line">
            <a:avLst/>
          </a:prstGeom>
          <a:noFill/>
          <a:ln w="19050" algn="ctr">
            <a:solidFill>
              <a:srgbClr val="CF035C"/>
            </a:solidFill>
            <a:prstDash val="sysDot"/>
            <a:round/>
            <a:headEnd/>
            <a:tailEnd/>
          </a:ln>
        </p:spPr>
      </p:cxnSp>
      <p:cxnSp>
        <p:nvCxnSpPr>
          <p:cNvPr id="15367" name="Straight Connector 13"/>
          <p:cNvCxnSpPr>
            <a:cxnSpLocks noChangeShapeType="1"/>
          </p:cNvCxnSpPr>
          <p:nvPr/>
        </p:nvCxnSpPr>
        <p:spPr bwMode="auto">
          <a:xfrm flipV="1">
            <a:off x="3481388" y="3867150"/>
            <a:ext cx="4772025" cy="2006600"/>
          </a:xfrm>
          <a:prstGeom prst="line">
            <a:avLst/>
          </a:prstGeom>
          <a:noFill/>
          <a:ln w="19050" algn="ctr">
            <a:solidFill>
              <a:srgbClr val="CF035C"/>
            </a:solidFill>
            <a:prstDash val="sysDot"/>
            <a:round/>
            <a:headEnd/>
            <a:tailEnd/>
          </a:ln>
        </p:spPr>
      </p:cxnSp>
      <p:pic>
        <p:nvPicPr>
          <p:cNvPr id="7" name="Picture 6" descr="direct links.jpg"/>
          <p:cNvPicPr>
            <a:picLocks noChangeAspect="1"/>
          </p:cNvPicPr>
          <p:nvPr/>
        </p:nvPicPr>
        <p:blipFill>
          <a:blip r:embed="rId3" cstate="print"/>
          <a:stretch>
            <a:fillRect/>
          </a:stretch>
        </p:blipFill>
        <p:spPr>
          <a:xfrm>
            <a:off x="6092825" y="1600200"/>
            <a:ext cx="2162175" cy="2266950"/>
          </a:xfrm>
          <a:prstGeom prst="rect">
            <a:avLst/>
          </a:prstGeom>
          <a:ln>
            <a:solidFill>
              <a:schemeClr val="tx1"/>
            </a:solidFill>
          </a:ln>
          <a:effectLst>
            <a:glow rad="101600">
              <a:srgbClr val="CF035C">
                <a:alpha val="60000"/>
              </a:srgbClr>
            </a:glow>
            <a:outerShdw blurRad="50800" dist="38100" dir="2700000" algn="tl" rotWithShape="0">
              <a:prstClr val="black">
                <a:alpha val="40000"/>
              </a:prstClr>
            </a:outerShdw>
          </a:effectLst>
        </p:spPr>
      </p:pic>
      <p:cxnSp>
        <p:nvCxnSpPr>
          <p:cNvPr id="15369" name="Straight Connector 15"/>
          <p:cNvCxnSpPr>
            <a:cxnSpLocks noChangeShapeType="1"/>
          </p:cNvCxnSpPr>
          <p:nvPr/>
        </p:nvCxnSpPr>
        <p:spPr bwMode="auto">
          <a:xfrm flipV="1">
            <a:off x="2286000" y="3867150"/>
            <a:ext cx="3833813" cy="1982788"/>
          </a:xfrm>
          <a:prstGeom prst="line">
            <a:avLst/>
          </a:prstGeom>
          <a:noFill/>
          <a:ln w="19050" algn="ctr">
            <a:solidFill>
              <a:srgbClr val="CF035C"/>
            </a:solidFill>
            <a:prstDash val="sysDot"/>
            <a:round/>
            <a:headEnd/>
            <a:tailEnd/>
          </a:ln>
        </p:spPr>
      </p:cxnSp>
      <p:sp>
        <p:nvSpPr>
          <p:cNvPr id="15371" name="TextBox 14"/>
          <p:cNvSpPr txBox="1">
            <a:spLocks noChangeArrowheads="1"/>
          </p:cNvSpPr>
          <p:nvPr/>
        </p:nvSpPr>
        <p:spPr bwMode="auto">
          <a:xfrm>
            <a:off x="5486400" y="5400675"/>
            <a:ext cx="3352800" cy="923925"/>
          </a:xfrm>
          <a:prstGeom prst="rect">
            <a:avLst/>
          </a:prstGeom>
          <a:noFill/>
          <a:ln w="9525">
            <a:noFill/>
            <a:miter lim="800000"/>
            <a:headEnd/>
            <a:tailEnd/>
          </a:ln>
        </p:spPr>
        <p:txBody>
          <a:bodyPr>
            <a:spAutoFit/>
          </a:bodyPr>
          <a:lstStyle/>
          <a:p>
            <a:r>
              <a:rPr lang="en-US" sz="1800" dirty="0">
                <a:solidFill>
                  <a:schemeClr val="tx1"/>
                </a:solidFill>
              </a:rPr>
              <a:t>4. In the </a:t>
            </a:r>
            <a:r>
              <a:rPr lang="en-US" sz="1800" dirty="0" smtClean="0">
                <a:solidFill>
                  <a:schemeClr val="tx1"/>
                </a:solidFill>
              </a:rPr>
              <a:t>Direct Links </a:t>
            </a:r>
            <a:r>
              <a:rPr lang="en-US" sz="1800" dirty="0">
                <a:solidFill>
                  <a:schemeClr val="tx1"/>
                </a:solidFill>
              </a:rPr>
              <a:t>section, click on </a:t>
            </a:r>
            <a:r>
              <a:rPr lang="en-US" sz="1800" dirty="0" smtClean="0">
                <a:solidFill>
                  <a:srgbClr val="F56600"/>
                </a:solidFill>
              </a:rPr>
              <a:t>Statewide Contracts.</a:t>
            </a:r>
            <a:endParaRPr lang="en-US" sz="1800" dirty="0">
              <a:solidFill>
                <a:schemeClr val="tx1"/>
              </a:solidFill>
            </a:endParaRPr>
          </a:p>
        </p:txBody>
      </p:sp>
      <p:sp>
        <p:nvSpPr>
          <p:cNvPr id="12" name="Rectangle 11"/>
          <p:cNvSpPr/>
          <p:nvPr/>
        </p:nvSpPr>
        <p:spPr bwMode="auto">
          <a:xfrm>
            <a:off x="6092825" y="3123590"/>
            <a:ext cx="1380570" cy="305410"/>
          </a:xfrm>
          <a:prstGeom prst="rect">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bg1"/>
              </a:solidFill>
              <a:effectLst/>
              <a:latin typeface="Arial" charset="0"/>
            </a:endParaRPr>
          </a:p>
        </p:txBody>
      </p:sp>
      <p:sp>
        <p:nvSpPr>
          <p:cNvPr id="13" name="Rounded Rectangular Callout 12"/>
          <p:cNvSpPr/>
          <p:nvPr/>
        </p:nvSpPr>
        <p:spPr>
          <a:xfrm>
            <a:off x="7473395" y="4105275"/>
            <a:ext cx="1524000" cy="850775"/>
          </a:xfrm>
          <a:prstGeom prst="wedgeRoundRectCallout">
            <a:avLst>
              <a:gd name="adj1" fmla="val -53341"/>
              <a:gd name="adj2" fmla="val -140443"/>
              <a:gd name="adj3" fmla="val 16667"/>
            </a:avLst>
          </a:prstGeom>
          <a:solidFill>
            <a:srgbClr val="E3E899"/>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0000"/>
                </a:solidFill>
                <a:latin typeface="Arial" pitchFamily="34" charset="0"/>
                <a:cs typeface="Arial" pitchFamily="34" charset="0"/>
              </a:rPr>
              <a:t>Click on Statewide Contracts</a:t>
            </a:r>
            <a:endParaRPr lang="en-US" sz="1400" dirty="0">
              <a:solidFill>
                <a:srgbClr val="000000"/>
              </a:solidFill>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 name="Diagram 28"/>
          <p:cNvGraphicFramePr/>
          <p:nvPr>
            <p:extLst>
              <p:ext uri="{D42A27DB-BD31-4B8C-83A1-F6EECF244321}">
                <p14:modId xmlns:p14="http://schemas.microsoft.com/office/powerpoint/2010/main" val="1088729060"/>
              </p:ext>
            </p:extLst>
          </p:nvPr>
        </p:nvGraphicFramePr>
        <p:xfrm>
          <a:off x="166254" y="1443038"/>
          <a:ext cx="9139601" cy="49473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219" name="Title 3"/>
          <p:cNvSpPr>
            <a:spLocks noGrp="1"/>
          </p:cNvSpPr>
          <p:nvPr>
            <p:ph type="title"/>
          </p:nvPr>
        </p:nvSpPr>
        <p:spPr/>
        <p:txBody>
          <a:bodyPr/>
          <a:lstStyle/>
          <a:p>
            <a:r>
              <a:rPr lang="en-US" smtClean="0"/>
              <a:t>Purpose of this Webinar</a:t>
            </a:r>
            <a:br>
              <a:rPr lang="en-US" smtClean="0"/>
            </a:br>
            <a:r>
              <a:rPr lang="en-US" sz="2000" b="0" i="1" smtClean="0">
                <a:latin typeface="Times New Roman" pitchFamily="18" charset="0"/>
                <a:cs typeface="Times New Roman" pitchFamily="18" charset="0"/>
              </a:rPr>
              <a:t>State Purchasing Division – Statewide Contracts</a:t>
            </a:r>
            <a:endParaRPr lang="en-US" smtClean="0"/>
          </a:p>
        </p:txBody>
      </p:sp>
      <p:pic>
        <p:nvPicPr>
          <p:cNvPr id="9220" name="Content Placeholder 5" descr="SWCs.png"/>
          <p:cNvPicPr>
            <a:picLocks noGrp="1" noChangeAspect="1"/>
          </p:cNvPicPr>
          <p:nvPr>
            <p:ph sz="half" idx="1"/>
          </p:nvPr>
        </p:nvPicPr>
        <p:blipFill rotWithShape="1">
          <a:blip r:embed="rId7" cstate="print"/>
          <a:srcRect l="37959" r="34206"/>
          <a:stretch/>
        </p:blipFill>
        <p:spPr>
          <a:xfrm>
            <a:off x="3655770" y="2970884"/>
            <a:ext cx="2290575" cy="2114377"/>
          </a:xfrm>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1"/>
          <p:cNvPicPr>
            <a:picLocks noChangeAspect="1" noChangeArrowheads="1"/>
          </p:cNvPicPr>
          <p:nvPr/>
        </p:nvPicPr>
        <p:blipFill>
          <a:blip r:embed="rId4" cstate="print"/>
          <a:srcRect/>
          <a:stretch>
            <a:fillRect/>
          </a:stretch>
        </p:blipFill>
        <p:spPr bwMode="auto">
          <a:xfrm>
            <a:off x="66675" y="1138425"/>
            <a:ext cx="6337785" cy="5376863"/>
          </a:xfrm>
          <a:prstGeom prst="rect">
            <a:avLst/>
          </a:prstGeom>
          <a:noFill/>
          <a:ln w="9525">
            <a:noFill/>
            <a:miter lim="800000"/>
            <a:headEnd/>
            <a:tailEnd/>
          </a:ln>
        </p:spPr>
      </p:pic>
      <p:sp>
        <p:nvSpPr>
          <p:cNvPr id="6" name="Title 1"/>
          <p:cNvSpPr txBox="1">
            <a:spLocks/>
          </p:cNvSpPr>
          <p:nvPr/>
        </p:nvSpPr>
        <p:spPr bwMode="auto">
          <a:xfrm>
            <a:off x="304800" y="381000"/>
            <a:ext cx="84582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3200" dirty="0">
                <a:solidFill>
                  <a:srgbClr val="F56600"/>
                </a:solidFill>
                <a:latin typeface="+mj-lt"/>
                <a:ea typeface="+mj-ea"/>
                <a:cs typeface="+mj-cs"/>
              </a:rPr>
              <a:t>SWC Index for Public</a:t>
            </a:r>
          </a:p>
        </p:txBody>
      </p:sp>
      <p:sp>
        <p:nvSpPr>
          <p:cNvPr id="7" name="Rectangle 6"/>
          <p:cNvSpPr/>
          <p:nvPr/>
        </p:nvSpPr>
        <p:spPr>
          <a:xfrm>
            <a:off x="448659" y="4572000"/>
            <a:ext cx="611125" cy="69494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ular Callout 8"/>
          <p:cNvSpPr/>
          <p:nvPr/>
        </p:nvSpPr>
        <p:spPr>
          <a:xfrm>
            <a:off x="3350359" y="4636482"/>
            <a:ext cx="2290575" cy="809578"/>
          </a:xfrm>
          <a:prstGeom prst="wedgeRoundRectCallout">
            <a:avLst>
              <a:gd name="adj1" fmla="val -100616"/>
              <a:gd name="adj2" fmla="val -23245"/>
              <a:gd name="adj3" fmla="val 16667"/>
            </a:avLst>
          </a:prstGeom>
          <a:solidFill>
            <a:srgbClr val="E3E899"/>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0000"/>
                </a:solidFill>
                <a:latin typeface="Arial" pitchFamily="34" charset="0"/>
                <a:cs typeface="Arial" pitchFamily="34" charset="0"/>
              </a:rPr>
              <a:t>Use </a:t>
            </a:r>
            <a:r>
              <a:rPr lang="en-US" sz="1400" dirty="0" err="1" smtClean="0">
                <a:solidFill>
                  <a:srgbClr val="000000"/>
                </a:solidFill>
                <a:latin typeface="Arial" pitchFamily="34" charset="0"/>
                <a:cs typeface="Arial" pitchFamily="34" charset="0"/>
              </a:rPr>
              <a:t>tgmguest</a:t>
            </a:r>
            <a:endParaRPr lang="en-US" sz="1400" dirty="0" smtClean="0">
              <a:solidFill>
                <a:srgbClr val="000000"/>
              </a:solidFill>
              <a:latin typeface="Arial" pitchFamily="34" charset="0"/>
              <a:cs typeface="Arial" pitchFamily="34" charset="0"/>
            </a:endParaRPr>
          </a:p>
          <a:p>
            <a:pPr algn="ctr"/>
            <a:r>
              <a:rPr lang="en-US" sz="1400" dirty="0" smtClean="0">
                <a:solidFill>
                  <a:srgbClr val="000000"/>
                </a:solidFill>
                <a:latin typeface="Arial" pitchFamily="34" charset="0"/>
                <a:cs typeface="Arial" pitchFamily="34" charset="0"/>
              </a:rPr>
              <a:t>as the User Name and the Password</a:t>
            </a:r>
            <a:endParaRPr lang="en-US" sz="1400" dirty="0">
              <a:solidFill>
                <a:srgbClr val="000000"/>
              </a:solidFill>
              <a:latin typeface="Arial" pitchFamily="34" charset="0"/>
              <a:cs typeface="Arial" pitchFamily="34" charset="0"/>
            </a:endParaRPr>
          </a:p>
        </p:txBody>
      </p:sp>
      <p:sp>
        <p:nvSpPr>
          <p:cNvPr id="8" name="TextBox 14"/>
          <p:cNvSpPr txBox="1">
            <a:spLocks noChangeArrowheads="1"/>
          </p:cNvSpPr>
          <p:nvPr/>
        </p:nvSpPr>
        <p:spPr bwMode="auto">
          <a:xfrm>
            <a:off x="6404460" y="1901950"/>
            <a:ext cx="2684385" cy="3139321"/>
          </a:xfrm>
          <a:prstGeom prst="rect">
            <a:avLst/>
          </a:prstGeom>
          <a:noFill/>
          <a:ln w="9525">
            <a:noFill/>
            <a:miter lim="800000"/>
            <a:headEnd/>
            <a:tailEnd/>
          </a:ln>
        </p:spPr>
        <p:txBody>
          <a:bodyPr wrap="square">
            <a:spAutoFit/>
          </a:bodyPr>
          <a:lstStyle/>
          <a:p>
            <a:pPr marL="225425" indent="-225425"/>
            <a:r>
              <a:rPr lang="en-US" sz="1800" dirty="0" smtClean="0">
                <a:solidFill>
                  <a:schemeClr val="tx1"/>
                </a:solidFill>
              </a:rPr>
              <a:t>5. To access contract information, c</a:t>
            </a:r>
            <a:r>
              <a:rPr lang="en-US" sz="1800" dirty="0" smtClean="0">
                <a:solidFill>
                  <a:schemeClr val="tx1">
                    <a:lumMod val="50000"/>
                  </a:schemeClr>
                </a:solidFill>
              </a:rPr>
              <a:t>lick on the </a:t>
            </a:r>
            <a:r>
              <a:rPr lang="en-US" sz="1800" dirty="0" smtClean="0">
                <a:solidFill>
                  <a:srgbClr val="F56600"/>
                </a:solidFill>
              </a:rPr>
              <a:t>Team Georgia Marketplace™ </a:t>
            </a:r>
            <a:r>
              <a:rPr lang="en-US" sz="1800" dirty="0" smtClean="0">
                <a:solidFill>
                  <a:schemeClr val="tx1">
                    <a:lumMod val="50000"/>
                  </a:schemeClr>
                </a:solidFill>
              </a:rPr>
              <a:t>icon to access the Login screen</a:t>
            </a:r>
            <a:r>
              <a:rPr lang="en-US" sz="1800" dirty="0" smtClean="0">
                <a:solidFill>
                  <a:schemeClr val="tx1"/>
                </a:solidFill>
              </a:rPr>
              <a:t>.  This User Name and Password is generic and only provides access to contract information.</a:t>
            </a:r>
            <a:endParaRPr lang="en-US" sz="1800" dirty="0" smtClean="0">
              <a:solidFill>
                <a:schemeClr val="tx1">
                  <a:lumMod val="50000"/>
                </a:schemeClr>
              </a:solidFill>
            </a:endParaRPr>
          </a:p>
        </p:txBody>
      </p:sp>
    </p:spTree>
    <p:custDataLst>
      <p:tags r:id="rId1"/>
    </p:custData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custDataLst>
              <p:tags r:id="rId2"/>
            </p:custDataLst>
          </p:nvPr>
        </p:nvPicPr>
        <p:blipFill>
          <a:blip r:embed="rId5" cstate="print"/>
          <a:srcRect/>
          <a:stretch>
            <a:fillRect/>
          </a:stretch>
        </p:blipFill>
        <p:spPr bwMode="auto">
          <a:xfrm>
            <a:off x="1219200" y="2214459"/>
            <a:ext cx="6608763" cy="4176815"/>
          </a:xfrm>
          <a:prstGeom prst="rect">
            <a:avLst/>
          </a:prstGeom>
          <a:noFill/>
          <a:ln w="25400">
            <a:solidFill>
              <a:schemeClr val="bg2"/>
            </a:solidFill>
            <a:miter lim="800000"/>
            <a:headEnd/>
            <a:tailEnd/>
          </a:ln>
          <a:effectLst/>
        </p:spPr>
      </p:pic>
      <p:sp>
        <p:nvSpPr>
          <p:cNvPr id="5" name="Title 1"/>
          <p:cNvSpPr>
            <a:spLocks noGrp="1"/>
          </p:cNvSpPr>
          <p:nvPr>
            <p:ph type="title"/>
          </p:nvPr>
        </p:nvSpPr>
        <p:spPr>
          <a:xfrm>
            <a:off x="152400" y="609600"/>
            <a:ext cx="7729538" cy="838200"/>
          </a:xfrm>
        </p:spPr>
        <p:txBody>
          <a:bodyPr/>
          <a:lstStyle/>
          <a:p>
            <a:r>
              <a:rPr lang="en-US" dirty="0" smtClean="0"/>
              <a:t>Statewide Contracts Index</a:t>
            </a:r>
          </a:p>
        </p:txBody>
      </p:sp>
      <p:sp>
        <p:nvSpPr>
          <p:cNvPr id="6" name="Rounded Rectangular Callout 5"/>
          <p:cNvSpPr/>
          <p:nvPr/>
        </p:nvSpPr>
        <p:spPr>
          <a:xfrm>
            <a:off x="2434131" y="4267200"/>
            <a:ext cx="1528270" cy="1143000"/>
          </a:xfrm>
          <a:prstGeom prst="wedgeRoundRectCallout">
            <a:avLst>
              <a:gd name="adj1" fmla="val 127486"/>
              <a:gd name="adj2" fmla="val 20126"/>
              <a:gd name="adj3" fmla="val 16667"/>
            </a:avLst>
          </a:prstGeom>
          <a:solidFill>
            <a:srgbClr val="E3E899"/>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0000"/>
                </a:solidFill>
                <a:latin typeface="Arial" pitchFamily="34" charset="0"/>
                <a:cs typeface="Arial" pitchFamily="34" charset="0"/>
              </a:rPr>
              <a:t>Use </a:t>
            </a:r>
            <a:r>
              <a:rPr lang="en-US" sz="1400" dirty="0" err="1" smtClean="0">
                <a:solidFill>
                  <a:srgbClr val="000000"/>
                </a:solidFill>
                <a:latin typeface="Arial" pitchFamily="34" charset="0"/>
                <a:cs typeface="Arial" pitchFamily="34" charset="0"/>
              </a:rPr>
              <a:t>tgmguest</a:t>
            </a:r>
            <a:endParaRPr lang="en-US" sz="1400" dirty="0" smtClean="0">
              <a:solidFill>
                <a:srgbClr val="000000"/>
              </a:solidFill>
              <a:latin typeface="Arial" pitchFamily="34" charset="0"/>
              <a:cs typeface="Arial" pitchFamily="34" charset="0"/>
            </a:endParaRPr>
          </a:p>
          <a:p>
            <a:pPr algn="ctr"/>
            <a:r>
              <a:rPr lang="en-US" sz="1400" dirty="0" smtClean="0">
                <a:solidFill>
                  <a:srgbClr val="000000"/>
                </a:solidFill>
                <a:latin typeface="Arial" pitchFamily="34" charset="0"/>
                <a:cs typeface="Arial" pitchFamily="34" charset="0"/>
              </a:rPr>
              <a:t>as the User Name and the Password</a:t>
            </a:r>
            <a:endParaRPr lang="en-US" sz="1400" dirty="0">
              <a:solidFill>
                <a:srgbClr val="000000"/>
              </a:solidFill>
              <a:latin typeface="Arial" pitchFamily="34" charset="0"/>
              <a:cs typeface="Arial" pitchFamily="34" charset="0"/>
            </a:endParaRPr>
          </a:p>
        </p:txBody>
      </p:sp>
      <p:sp>
        <p:nvSpPr>
          <p:cNvPr id="7" name="TextBox 14"/>
          <p:cNvSpPr txBox="1">
            <a:spLocks noChangeArrowheads="1"/>
          </p:cNvSpPr>
          <p:nvPr/>
        </p:nvSpPr>
        <p:spPr bwMode="auto">
          <a:xfrm>
            <a:off x="300835" y="1291130"/>
            <a:ext cx="7527128" cy="923330"/>
          </a:xfrm>
          <a:prstGeom prst="rect">
            <a:avLst/>
          </a:prstGeom>
          <a:noFill/>
          <a:ln w="9525">
            <a:noFill/>
            <a:miter lim="800000"/>
            <a:headEnd/>
            <a:tailEnd/>
          </a:ln>
        </p:spPr>
        <p:txBody>
          <a:bodyPr wrap="square">
            <a:spAutoFit/>
          </a:bodyPr>
          <a:lstStyle/>
          <a:p>
            <a:pPr marL="225425" indent="-225425"/>
            <a:r>
              <a:rPr lang="en-US" sz="1800" dirty="0" smtClean="0">
                <a:solidFill>
                  <a:schemeClr val="tx1"/>
                </a:solidFill>
              </a:rPr>
              <a:t>6. </a:t>
            </a:r>
            <a:r>
              <a:rPr lang="en-US" sz="1800" dirty="0" smtClean="0">
                <a:solidFill>
                  <a:schemeClr val="tx1">
                    <a:lumMod val="50000"/>
                  </a:schemeClr>
                </a:solidFill>
              </a:rPr>
              <a:t>When the Login screen displays, use </a:t>
            </a:r>
            <a:r>
              <a:rPr lang="en-US" sz="1800" dirty="0" err="1" smtClean="0">
                <a:solidFill>
                  <a:srgbClr val="F56600"/>
                </a:solidFill>
                <a:latin typeface="Arial" pitchFamily="34" charset="0"/>
                <a:cs typeface="Arial" pitchFamily="34" charset="0"/>
              </a:rPr>
              <a:t>tgmguest</a:t>
            </a:r>
            <a:r>
              <a:rPr lang="en-US" sz="1800" dirty="0" smtClean="0">
                <a:solidFill>
                  <a:srgbClr val="000000"/>
                </a:solidFill>
                <a:latin typeface="Arial" pitchFamily="34" charset="0"/>
                <a:cs typeface="Arial" pitchFamily="34" charset="0"/>
              </a:rPr>
              <a:t> as the User Name and the Password.  This generic ID and Password allows access to contract information only.</a:t>
            </a:r>
            <a:endParaRPr lang="en-US" sz="1800" dirty="0">
              <a:solidFill>
                <a:srgbClr val="000000"/>
              </a:solidFill>
              <a:latin typeface="Arial" pitchFamily="34" charset="0"/>
              <a:cs typeface="Arial" pitchFamily="34" charset="0"/>
            </a:endParaRPr>
          </a:p>
        </p:txBody>
      </p:sp>
    </p:spTree>
    <p:custDataLst>
      <p:tags r:id="rId1"/>
    </p:custData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
          <p:cNvPicPr>
            <a:picLocks noChangeAspect="1" noChangeArrowheads="1"/>
          </p:cNvPicPr>
          <p:nvPr/>
        </p:nvPicPr>
        <p:blipFill>
          <a:blip r:embed="rId4" cstate="print"/>
          <a:srcRect/>
          <a:stretch>
            <a:fillRect/>
          </a:stretch>
        </p:blipFill>
        <p:spPr bwMode="auto">
          <a:xfrm>
            <a:off x="66675" y="1291130"/>
            <a:ext cx="6337785" cy="5224158"/>
          </a:xfrm>
          <a:prstGeom prst="rect">
            <a:avLst/>
          </a:prstGeom>
          <a:noFill/>
          <a:ln w="9525">
            <a:noFill/>
            <a:miter lim="800000"/>
            <a:headEnd/>
            <a:tailEnd/>
          </a:ln>
        </p:spPr>
      </p:pic>
      <p:sp>
        <p:nvSpPr>
          <p:cNvPr id="2" name="Title 1"/>
          <p:cNvSpPr>
            <a:spLocks noGrp="1"/>
          </p:cNvSpPr>
          <p:nvPr>
            <p:ph type="title"/>
          </p:nvPr>
        </p:nvSpPr>
        <p:spPr>
          <a:xfrm>
            <a:off x="152400" y="609600"/>
            <a:ext cx="8077200" cy="838200"/>
          </a:xfrm>
        </p:spPr>
        <p:txBody>
          <a:bodyPr/>
          <a:lstStyle/>
          <a:p>
            <a:r>
              <a:rPr lang="en-US" dirty="0" smtClean="0"/>
              <a:t>SWC Index for Window Shoppers</a:t>
            </a:r>
            <a:endParaRPr lang="en-US" dirty="0"/>
          </a:p>
        </p:txBody>
      </p:sp>
      <p:sp>
        <p:nvSpPr>
          <p:cNvPr id="5" name="Rectangle 4"/>
          <p:cNvSpPr/>
          <p:nvPr/>
        </p:nvSpPr>
        <p:spPr>
          <a:xfrm>
            <a:off x="152399" y="5720794"/>
            <a:ext cx="5183125" cy="794493"/>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14"/>
          <p:cNvSpPr txBox="1">
            <a:spLocks noChangeArrowheads="1"/>
          </p:cNvSpPr>
          <p:nvPr/>
        </p:nvSpPr>
        <p:spPr bwMode="auto">
          <a:xfrm>
            <a:off x="6404460" y="1901950"/>
            <a:ext cx="2627984" cy="3970318"/>
          </a:xfrm>
          <a:prstGeom prst="rect">
            <a:avLst/>
          </a:prstGeom>
          <a:noFill/>
          <a:ln w="9525">
            <a:noFill/>
            <a:miter lim="800000"/>
            <a:headEnd/>
            <a:tailEnd/>
          </a:ln>
        </p:spPr>
        <p:txBody>
          <a:bodyPr wrap="square">
            <a:spAutoFit/>
          </a:bodyPr>
          <a:lstStyle/>
          <a:p>
            <a:r>
              <a:rPr lang="en-US" sz="1800" dirty="0" smtClean="0">
                <a:solidFill>
                  <a:schemeClr val="tx1"/>
                </a:solidFill>
              </a:rPr>
              <a:t>You can also click on the </a:t>
            </a:r>
            <a:r>
              <a:rPr lang="en-US" sz="1800" dirty="0" smtClean="0">
                <a:solidFill>
                  <a:schemeClr val="tx1">
                    <a:lumMod val="50000"/>
                  </a:schemeClr>
                </a:solidFill>
              </a:rPr>
              <a:t>Team Georgia Marketplace™ icon to </a:t>
            </a:r>
            <a:r>
              <a:rPr lang="en-US" sz="1800" dirty="0" smtClean="0">
                <a:solidFill>
                  <a:schemeClr val="tx1"/>
                </a:solidFill>
              </a:rPr>
              <a:t>access the same Login screen, but enter your personal Window Shopper User Name and Password.  This allows you to access the Statewide Contract Index as well as to shop for items available from the Statewide Contracts. </a:t>
            </a:r>
            <a:endParaRPr lang="en-US" sz="1800" dirty="0" smtClean="0">
              <a:solidFill>
                <a:schemeClr val="tx1">
                  <a:lumMod val="50000"/>
                </a:schemeClr>
              </a:solidFill>
            </a:endParaRPr>
          </a:p>
        </p:txBody>
      </p:sp>
      <p:sp>
        <p:nvSpPr>
          <p:cNvPr id="8" name="Rectangle 7"/>
          <p:cNvSpPr/>
          <p:nvPr/>
        </p:nvSpPr>
        <p:spPr>
          <a:xfrm>
            <a:off x="448659" y="4572000"/>
            <a:ext cx="611125" cy="69494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custDataLst>
              <p:tags r:id="rId2"/>
            </p:custDataLst>
          </p:nvPr>
        </p:nvPicPr>
        <p:blipFill>
          <a:blip r:embed="rId5" cstate="print"/>
          <a:srcRect/>
          <a:stretch>
            <a:fillRect/>
          </a:stretch>
        </p:blipFill>
        <p:spPr bwMode="auto">
          <a:xfrm>
            <a:off x="1219200" y="2299185"/>
            <a:ext cx="6608763" cy="4183915"/>
          </a:xfrm>
          <a:prstGeom prst="rect">
            <a:avLst/>
          </a:prstGeom>
          <a:noFill/>
          <a:ln w="25400">
            <a:solidFill>
              <a:schemeClr val="bg2"/>
            </a:solidFill>
            <a:miter lim="800000"/>
            <a:headEnd/>
            <a:tailEnd/>
          </a:ln>
          <a:effectLst/>
        </p:spPr>
      </p:pic>
      <p:sp>
        <p:nvSpPr>
          <p:cNvPr id="5" name="Title 1"/>
          <p:cNvSpPr>
            <a:spLocks noGrp="1"/>
          </p:cNvSpPr>
          <p:nvPr>
            <p:ph type="title"/>
          </p:nvPr>
        </p:nvSpPr>
        <p:spPr>
          <a:xfrm>
            <a:off x="152400" y="609600"/>
            <a:ext cx="7729538" cy="838200"/>
          </a:xfrm>
        </p:spPr>
        <p:txBody>
          <a:bodyPr/>
          <a:lstStyle/>
          <a:p>
            <a:r>
              <a:rPr lang="en-US" dirty="0" smtClean="0"/>
              <a:t>SWC for Window Shoppers</a:t>
            </a:r>
          </a:p>
        </p:txBody>
      </p:sp>
      <p:sp>
        <p:nvSpPr>
          <p:cNvPr id="6" name="Rounded Rectangular Callout 5"/>
          <p:cNvSpPr/>
          <p:nvPr/>
        </p:nvSpPr>
        <p:spPr>
          <a:xfrm>
            <a:off x="2434130" y="4654910"/>
            <a:ext cx="1528270" cy="1217370"/>
          </a:xfrm>
          <a:prstGeom prst="wedgeRoundRectCallout">
            <a:avLst>
              <a:gd name="adj1" fmla="val 130914"/>
              <a:gd name="adj2" fmla="val -4263"/>
              <a:gd name="adj3" fmla="val 16667"/>
            </a:avLst>
          </a:prstGeom>
          <a:solidFill>
            <a:srgbClr val="E3E899"/>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0000"/>
                </a:solidFill>
                <a:latin typeface="Arial" pitchFamily="34" charset="0"/>
                <a:cs typeface="Arial" pitchFamily="34" charset="0"/>
              </a:rPr>
              <a:t>Use your Window Shopper User Name and  Password</a:t>
            </a:r>
            <a:endParaRPr lang="en-US" sz="1400" dirty="0">
              <a:solidFill>
                <a:srgbClr val="000000"/>
              </a:solidFill>
              <a:latin typeface="Arial" pitchFamily="34" charset="0"/>
              <a:cs typeface="Arial" pitchFamily="34" charset="0"/>
            </a:endParaRPr>
          </a:p>
        </p:txBody>
      </p:sp>
      <p:sp>
        <p:nvSpPr>
          <p:cNvPr id="7" name="TextBox 14"/>
          <p:cNvSpPr txBox="1">
            <a:spLocks noChangeArrowheads="1"/>
          </p:cNvSpPr>
          <p:nvPr/>
        </p:nvSpPr>
        <p:spPr bwMode="auto">
          <a:xfrm>
            <a:off x="300835" y="1291130"/>
            <a:ext cx="8088790" cy="923330"/>
          </a:xfrm>
          <a:prstGeom prst="rect">
            <a:avLst/>
          </a:prstGeom>
          <a:noFill/>
          <a:ln w="9525">
            <a:noFill/>
            <a:miter lim="800000"/>
            <a:headEnd/>
            <a:tailEnd/>
          </a:ln>
        </p:spPr>
        <p:txBody>
          <a:bodyPr wrap="square">
            <a:spAutoFit/>
          </a:bodyPr>
          <a:lstStyle/>
          <a:p>
            <a:r>
              <a:rPr lang="en-US" sz="1800" dirty="0" smtClean="0">
                <a:solidFill>
                  <a:schemeClr val="tx1">
                    <a:lumMod val="50000"/>
                  </a:schemeClr>
                </a:solidFill>
              </a:rPr>
              <a:t>If you are a Window Shopper user, you can access the Statewide Contract Index by entering your personal </a:t>
            </a:r>
            <a:r>
              <a:rPr lang="en-US" sz="1800" dirty="0" smtClean="0">
                <a:solidFill>
                  <a:srgbClr val="000000"/>
                </a:solidFill>
                <a:latin typeface="Arial" pitchFamily="34" charset="0"/>
                <a:cs typeface="Arial" pitchFamily="34" charset="0"/>
              </a:rPr>
              <a:t>User Name and the Password once the Login </a:t>
            </a:r>
            <a:r>
              <a:rPr lang="en-US" sz="1800" dirty="0" smtClean="0">
                <a:solidFill>
                  <a:schemeClr val="tx1">
                    <a:lumMod val="50000"/>
                  </a:schemeClr>
                </a:solidFill>
              </a:rPr>
              <a:t>screen displays.  Then, click on the </a:t>
            </a:r>
            <a:r>
              <a:rPr lang="en-US" sz="1800" dirty="0" smtClean="0">
                <a:solidFill>
                  <a:srgbClr val="F56600"/>
                </a:solidFill>
              </a:rPr>
              <a:t>Contracts tab</a:t>
            </a:r>
            <a:r>
              <a:rPr lang="en-US" sz="1800" dirty="0" smtClean="0">
                <a:solidFill>
                  <a:schemeClr val="tx1">
                    <a:lumMod val="50000"/>
                  </a:schemeClr>
                </a:solidFill>
              </a:rPr>
              <a:t>.</a:t>
            </a:r>
            <a:endParaRPr lang="en-US" sz="1800" dirty="0">
              <a:solidFill>
                <a:srgbClr val="000000"/>
              </a:solidFill>
              <a:latin typeface="Arial" pitchFamily="34" charset="0"/>
              <a:cs typeface="Arial" pitchFamily="34" charset="0"/>
            </a:endParaRPr>
          </a:p>
        </p:txBody>
      </p:sp>
    </p:spTree>
    <p:custDataLst>
      <p:tags r:id="rId1"/>
    </p:custData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1" name="Picture 5"/>
          <p:cNvPicPr>
            <a:picLocks noChangeAspect="1" noChangeArrowheads="1"/>
          </p:cNvPicPr>
          <p:nvPr>
            <p:custDataLst>
              <p:tags r:id="rId2"/>
            </p:custDataLst>
          </p:nvPr>
        </p:nvPicPr>
        <p:blipFill>
          <a:blip r:embed="rId5" cstate="print"/>
          <a:srcRect/>
          <a:stretch>
            <a:fillRect/>
          </a:stretch>
        </p:blipFill>
        <p:spPr bwMode="auto">
          <a:xfrm>
            <a:off x="296260" y="1447800"/>
            <a:ext cx="6714140" cy="5139088"/>
          </a:xfrm>
          <a:prstGeom prst="rect">
            <a:avLst/>
          </a:prstGeom>
          <a:noFill/>
          <a:ln w="25400">
            <a:solidFill>
              <a:schemeClr val="bg2"/>
            </a:solidFill>
            <a:miter lim="800000"/>
            <a:headEnd/>
            <a:tailEnd/>
          </a:ln>
          <a:effectLst/>
        </p:spPr>
      </p:pic>
      <p:sp>
        <p:nvSpPr>
          <p:cNvPr id="9218" name="Title 1"/>
          <p:cNvSpPr>
            <a:spLocks noGrp="1"/>
          </p:cNvSpPr>
          <p:nvPr>
            <p:ph type="title"/>
          </p:nvPr>
        </p:nvSpPr>
        <p:spPr>
          <a:xfrm>
            <a:off x="152400" y="609600"/>
            <a:ext cx="8991600" cy="838200"/>
          </a:xfrm>
        </p:spPr>
        <p:txBody>
          <a:bodyPr/>
          <a:lstStyle/>
          <a:p>
            <a:r>
              <a:rPr lang="en-US" smtClean="0"/>
              <a:t>Team Georgia Marketplace Contracts</a:t>
            </a:r>
          </a:p>
        </p:txBody>
      </p:sp>
      <p:sp>
        <p:nvSpPr>
          <p:cNvPr id="6" name="Rectangle 5"/>
          <p:cNvSpPr/>
          <p:nvPr/>
        </p:nvSpPr>
        <p:spPr>
          <a:xfrm>
            <a:off x="5182820" y="1749245"/>
            <a:ext cx="1674875" cy="455065"/>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TextBox 14"/>
          <p:cNvSpPr txBox="1">
            <a:spLocks noChangeArrowheads="1"/>
          </p:cNvSpPr>
          <p:nvPr/>
        </p:nvSpPr>
        <p:spPr bwMode="auto">
          <a:xfrm>
            <a:off x="7123176" y="2207360"/>
            <a:ext cx="1990045" cy="3416320"/>
          </a:xfrm>
          <a:prstGeom prst="rect">
            <a:avLst/>
          </a:prstGeom>
          <a:noFill/>
          <a:ln w="9525">
            <a:noFill/>
            <a:miter lim="800000"/>
            <a:headEnd/>
            <a:tailEnd/>
          </a:ln>
        </p:spPr>
        <p:txBody>
          <a:bodyPr wrap="square">
            <a:spAutoFit/>
          </a:bodyPr>
          <a:lstStyle/>
          <a:p>
            <a:r>
              <a:rPr lang="en-US" sz="1800" dirty="0" smtClean="0">
                <a:solidFill>
                  <a:schemeClr val="tx1">
                    <a:lumMod val="50000"/>
                  </a:schemeClr>
                </a:solidFill>
              </a:rPr>
              <a:t>Once you access the system using the generic or your personal User Name and Password, click on the </a:t>
            </a:r>
            <a:r>
              <a:rPr lang="en-US" sz="1800" dirty="0" smtClean="0">
                <a:solidFill>
                  <a:srgbClr val="F56600"/>
                </a:solidFill>
              </a:rPr>
              <a:t>Contracts</a:t>
            </a:r>
            <a:r>
              <a:rPr lang="en-US" sz="1800" i="1" dirty="0" smtClean="0">
                <a:solidFill>
                  <a:schemeClr val="tx1">
                    <a:lumMod val="50000"/>
                  </a:schemeClr>
                </a:solidFill>
              </a:rPr>
              <a:t> </a:t>
            </a:r>
            <a:r>
              <a:rPr lang="en-US" sz="1800" dirty="0" smtClean="0">
                <a:solidFill>
                  <a:schemeClr val="tx1">
                    <a:lumMod val="50000"/>
                  </a:schemeClr>
                </a:solidFill>
              </a:rPr>
              <a:t>tab to access the Statewide Contracts.</a:t>
            </a:r>
            <a:endParaRPr lang="en-US" sz="1800" dirty="0">
              <a:solidFill>
                <a:schemeClr val="tx1">
                  <a:lumMod val="50000"/>
                </a:schemeClr>
              </a:solidFill>
            </a:endParaRPr>
          </a:p>
        </p:txBody>
      </p:sp>
      <p:sp>
        <p:nvSpPr>
          <p:cNvPr id="9" name="Rounded Rectangular Callout 8"/>
          <p:cNvSpPr/>
          <p:nvPr/>
        </p:nvSpPr>
        <p:spPr>
          <a:xfrm>
            <a:off x="3654550" y="2970885"/>
            <a:ext cx="1528270" cy="763525"/>
          </a:xfrm>
          <a:prstGeom prst="wedgeRoundRectCallout">
            <a:avLst>
              <a:gd name="adj1" fmla="val 87756"/>
              <a:gd name="adj2" fmla="val -164434"/>
              <a:gd name="adj3" fmla="val 16667"/>
            </a:avLst>
          </a:prstGeom>
          <a:solidFill>
            <a:srgbClr val="E3E899"/>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0000"/>
                </a:solidFill>
                <a:latin typeface="Arial" pitchFamily="34" charset="0"/>
                <a:cs typeface="Arial" pitchFamily="34" charset="0"/>
              </a:rPr>
              <a:t>Click on the Contracts tab</a:t>
            </a:r>
            <a:endParaRPr lang="en-US" sz="1400" dirty="0">
              <a:solidFill>
                <a:srgbClr val="000000"/>
              </a:solidFill>
              <a:latin typeface="Arial" pitchFamily="34" charset="0"/>
              <a:cs typeface="Arial" pitchFamily="34" charset="0"/>
            </a:endParaRPr>
          </a:p>
        </p:txBody>
      </p:sp>
    </p:spTree>
    <p:custDataLst>
      <p:tags r:id="rId1"/>
    </p:custData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3"/>
          <p:cNvSpPr>
            <a:spLocks noGrp="1"/>
          </p:cNvSpPr>
          <p:nvPr>
            <p:ph type="title"/>
          </p:nvPr>
        </p:nvSpPr>
        <p:spPr/>
        <p:txBody>
          <a:bodyPr/>
          <a:lstStyle/>
          <a:p>
            <a:r>
              <a:rPr lang="en-US" smtClean="0"/>
              <a:t>How to use this contract</a:t>
            </a:r>
            <a:br>
              <a:rPr lang="en-US" smtClean="0"/>
            </a:br>
            <a:r>
              <a:rPr lang="en-US" sz="2000" b="0" i="1" smtClean="0">
                <a:latin typeface="Times New Roman" pitchFamily="18" charset="0"/>
                <a:cs typeface="Times New Roman" pitchFamily="18" charset="0"/>
              </a:rPr>
              <a:t>State Purchasing Division – Statewide Contracts</a:t>
            </a:r>
            <a:endParaRPr lang="en-US" smtClean="0"/>
          </a:p>
        </p:txBody>
      </p:sp>
      <p:sp>
        <p:nvSpPr>
          <p:cNvPr id="17411" name="Content Placeholder 6"/>
          <p:cNvSpPr>
            <a:spLocks noGrp="1"/>
          </p:cNvSpPr>
          <p:nvPr>
            <p:ph idx="1"/>
          </p:nvPr>
        </p:nvSpPr>
        <p:spPr/>
        <p:txBody>
          <a:bodyPr/>
          <a:lstStyle/>
          <a:p>
            <a:r>
              <a:rPr lang="en-US" dirty="0" smtClean="0"/>
              <a:t>Download the Service Request form from TGMP</a:t>
            </a:r>
          </a:p>
          <a:p>
            <a:r>
              <a:rPr lang="en-US" dirty="0" smtClean="0"/>
              <a:t>Complete the form and send (email) to Supplier</a:t>
            </a:r>
          </a:p>
          <a:p>
            <a:r>
              <a:rPr lang="en-US" dirty="0" smtClean="0"/>
              <a:t>Confirmation will be received from Supplier with Statement of Work (SOW)</a:t>
            </a:r>
          </a:p>
          <a:p>
            <a:r>
              <a:rPr lang="en-US" dirty="0" smtClean="0"/>
              <a:t>Work Begins – monitor and track all timesheets</a:t>
            </a:r>
          </a:p>
          <a:p>
            <a:r>
              <a:rPr lang="en-US" dirty="0" smtClean="0"/>
              <a:t>Submit signed/approved timesheets to Supplier </a:t>
            </a:r>
          </a:p>
          <a:p>
            <a:r>
              <a:rPr lang="en-US" dirty="0" smtClean="0"/>
              <a:t>Supplier sends a consolidated invoice bi-weekly for all guards/shifts and areas served</a:t>
            </a: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Order Form</a:t>
            </a:r>
            <a:endParaRPr lang="en-US" dirty="0"/>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381" r="4930"/>
          <a:stretch/>
        </p:blipFill>
        <p:spPr bwMode="auto">
          <a:xfrm>
            <a:off x="139959" y="1291130"/>
            <a:ext cx="8707781" cy="5039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1010043"/>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3"/>
          <p:cNvSpPr>
            <a:spLocks noGrp="1"/>
          </p:cNvSpPr>
          <p:nvPr>
            <p:ph type="title"/>
          </p:nvPr>
        </p:nvSpPr>
        <p:spPr/>
        <p:txBody>
          <a:bodyPr/>
          <a:lstStyle/>
          <a:p>
            <a:r>
              <a:rPr lang="en-US" smtClean="0"/>
              <a:t>Frequently Asked Questions</a:t>
            </a:r>
            <a:br>
              <a:rPr lang="en-US" smtClean="0"/>
            </a:br>
            <a:r>
              <a:rPr lang="en-US" sz="2000" b="0" i="1" smtClean="0">
                <a:latin typeface="Times New Roman" pitchFamily="18" charset="0"/>
                <a:cs typeface="Times New Roman" pitchFamily="18" charset="0"/>
              </a:rPr>
              <a:t>State Purchasing Division – Statewide Contracts</a:t>
            </a:r>
            <a:endParaRPr lang="en-US" smtClean="0"/>
          </a:p>
        </p:txBody>
      </p:sp>
      <p:graphicFrame>
        <p:nvGraphicFramePr>
          <p:cNvPr id="4" name="Group 42"/>
          <p:cNvGraphicFramePr>
            <a:graphicFrameLocks noGrp="1"/>
          </p:cNvGraphicFramePr>
          <p:nvPr>
            <p:extLst>
              <p:ext uri="{D42A27DB-BD31-4B8C-83A1-F6EECF244321}">
                <p14:modId xmlns:p14="http://schemas.microsoft.com/office/powerpoint/2010/main" val="3327101823"/>
              </p:ext>
            </p:extLst>
          </p:nvPr>
        </p:nvGraphicFramePr>
        <p:xfrm>
          <a:off x="346075" y="2033588"/>
          <a:ext cx="8452338" cy="4064000"/>
        </p:xfrm>
        <a:graphic>
          <a:graphicData uri="http://schemas.openxmlformats.org/drawingml/2006/table">
            <a:tbl>
              <a:tblPr/>
              <a:tblGrid>
                <a:gridCol w="4226169"/>
                <a:gridCol w="4226169"/>
              </a:tblGrid>
              <a:tr h="508000">
                <a:tc>
                  <a:txBody>
                    <a:bodyPr/>
                    <a:lstStyle/>
                    <a:p>
                      <a:pPr marL="0" marR="0" lvl="0" indent="0" algn="ctr" defTabSz="914400" rtl="0" eaLnBrk="0" fontAlgn="base" latinLnBrk="0" hangingPunct="0">
                        <a:lnSpc>
                          <a:spcPct val="100000"/>
                        </a:lnSpc>
                        <a:spcBef>
                          <a:spcPct val="20000"/>
                        </a:spcBef>
                        <a:spcAft>
                          <a:spcPct val="30000"/>
                        </a:spcAft>
                        <a:buClr>
                          <a:schemeClr val="hlink"/>
                        </a:buClr>
                        <a:buSzTx/>
                        <a:buFont typeface="Wingdings" pitchFamily="2" charset="2"/>
                        <a:buNone/>
                        <a:tabLst/>
                      </a:pPr>
                      <a:r>
                        <a:rPr kumimoji="0" lang="en-US" sz="2000" b="1" i="0" u="none" strike="noStrike" cap="none" normalizeH="0" baseline="0" dirty="0" smtClean="0">
                          <a:ln>
                            <a:noFill/>
                          </a:ln>
                          <a:solidFill>
                            <a:schemeClr val="bg1"/>
                          </a:solidFill>
                          <a:effectLst/>
                          <a:latin typeface="Arial" charset="0"/>
                          <a:cs typeface="Arial" charset="0"/>
                        </a:rPr>
                        <a:t>Question</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F035C"/>
                    </a:solidFill>
                  </a:tcPr>
                </a:tc>
                <a:tc>
                  <a:txBody>
                    <a:bodyPr/>
                    <a:lstStyle/>
                    <a:p>
                      <a:pPr marL="0" marR="0" lvl="0" indent="0" algn="ctr" defTabSz="914400" rtl="0" eaLnBrk="0" fontAlgn="base" latinLnBrk="0" hangingPunct="0">
                        <a:lnSpc>
                          <a:spcPct val="100000"/>
                        </a:lnSpc>
                        <a:spcBef>
                          <a:spcPct val="20000"/>
                        </a:spcBef>
                        <a:spcAft>
                          <a:spcPct val="30000"/>
                        </a:spcAft>
                        <a:buClr>
                          <a:schemeClr val="hlink"/>
                        </a:buClr>
                        <a:buSzTx/>
                        <a:buFont typeface="Wingdings" pitchFamily="2" charset="2"/>
                        <a:buNone/>
                        <a:tabLst/>
                      </a:pPr>
                      <a:r>
                        <a:rPr kumimoji="0" lang="en-US" sz="2000" b="1" i="0" u="none" strike="noStrike" cap="none" normalizeH="0" baseline="0" dirty="0" smtClean="0">
                          <a:ln>
                            <a:noFill/>
                          </a:ln>
                          <a:solidFill>
                            <a:schemeClr val="bg1"/>
                          </a:solidFill>
                          <a:effectLst/>
                          <a:latin typeface="Arial" charset="0"/>
                          <a:cs typeface="Arial" charset="0"/>
                        </a:rPr>
                        <a:t>Answer</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F035C"/>
                    </a:solidFill>
                  </a:tcPr>
                </a:tc>
              </a:tr>
              <a:tr h="508000">
                <a:tc>
                  <a:txBody>
                    <a:bodyPr/>
                    <a:lstStyle/>
                    <a:p>
                      <a:pPr marL="0" marR="0" lvl="0" indent="0" algn="l" defTabSz="914400" rtl="0" eaLnBrk="0" fontAlgn="base" latinLnBrk="0" hangingPunct="0">
                        <a:lnSpc>
                          <a:spcPct val="100000"/>
                        </a:lnSpc>
                        <a:spcBef>
                          <a:spcPct val="20000"/>
                        </a:spcBef>
                        <a:spcAft>
                          <a:spcPct val="30000"/>
                        </a:spcAft>
                        <a:buClr>
                          <a:schemeClr val="hlink"/>
                        </a:buClr>
                        <a:buSzTx/>
                        <a:buFont typeface="Wingdings" pitchFamily="2" charset="2"/>
                        <a:buNone/>
                        <a:tabLst/>
                      </a:pPr>
                      <a:endParaRPr kumimoji="0" lang="en-US" sz="1600" b="0" i="0" u="none" strike="noStrike" cap="none" normalizeH="0" baseline="0" dirty="0" smtClean="0">
                        <a:ln>
                          <a:noFill/>
                        </a:ln>
                        <a:solidFill>
                          <a:schemeClr val="tx1"/>
                        </a:solidFill>
                        <a:effectLst/>
                        <a:latin typeface="Arial" charset="0"/>
                        <a:cs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30000"/>
                        </a:spcAft>
                        <a:buClr>
                          <a:schemeClr val="hlink"/>
                        </a:buClr>
                        <a:buSzTx/>
                        <a:buFont typeface="Wingdings" pitchFamily="2" charset="2"/>
                        <a:buNone/>
                        <a:tabLst/>
                      </a:pPr>
                      <a:endParaRPr kumimoji="0" lang="en-US" sz="16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8000">
                <a:tc>
                  <a:txBody>
                    <a:bodyPr/>
                    <a:lstStyle/>
                    <a:p>
                      <a:pPr marL="0" marR="0" lvl="0" indent="0" algn="l" defTabSz="914400" rtl="0" eaLnBrk="0" fontAlgn="base" latinLnBrk="0" hangingPunct="0">
                        <a:lnSpc>
                          <a:spcPct val="100000"/>
                        </a:lnSpc>
                        <a:spcBef>
                          <a:spcPct val="20000"/>
                        </a:spcBef>
                        <a:spcAft>
                          <a:spcPct val="30000"/>
                        </a:spcAft>
                        <a:buClr>
                          <a:schemeClr val="hlink"/>
                        </a:buClr>
                        <a:buSzTx/>
                        <a:buFont typeface="Wingdings" pitchFamily="2" charset="2"/>
                        <a:buNone/>
                        <a:tabLst/>
                      </a:pPr>
                      <a:endParaRPr kumimoji="0" lang="en-US" sz="1600" b="0" i="0" u="none" strike="noStrike" cap="none" normalizeH="0" baseline="0" dirty="0" smtClean="0">
                        <a:ln>
                          <a:noFill/>
                        </a:ln>
                        <a:solidFill>
                          <a:schemeClr val="tx1"/>
                        </a:solidFill>
                        <a:effectLst/>
                        <a:latin typeface="Arial" charset="0"/>
                        <a:cs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30000"/>
                        </a:spcAft>
                        <a:buClr>
                          <a:schemeClr val="hlink"/>
                        </a:buClr>
                        <a:buSzTx/>
                        <a:buFont typeface="Wingdings" pitchFamily="2" charset="2"/>
                        <a:buNone/>
                        <a:tabLst/>
                      </a:pPr>
                      <a:endParaRPr kumimoji="0" lang="en-US" sz="16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8000">
                <a:tc>
                  <a:txBody>
                    <a:bodyPr/>
                    <a:lstStyle/>
                    <a:p>
                      <a:pPr marL="0" marR="0" lvl="0" indent="0" algn="l" defTabSz="914400" rtl="0" eaLnBrk="0" fontAlgn="base" latinLnBrk="0" hangingPunct="0">
                        <a:lnSpc>
                          <a:spcPct val="100000"/>
                        </a:lnSpc>
                        <a:spcBef>
                          <a:spcPct val="20000"/>
                        </a:spcBef>
                        <a:spcAft>
                          <a:spcPct val="30000"/>
                        </a:spcAft>
                        <a:buClr>
                          <a:schemeClr val="hlink"/>
                        </a:buClr>
                        <a:buSzTx/>
                        <a:buFont typeface="Wingdings" pitchFamily="2" charset="2"/>
                        <a:buNone/>
                        <a:tabLst/>
                      </a:pPr>
                      <a:endParaRPr kumimoji="0" lang="en-US" sz="1600" b="0" i="0" u="none" strike="noStrike" cap="none" normalizeH="0" baseline="0" smtClean="0">
                        <a:ln>
                          <a:noFill/>
                        </a:ln>
                        <a:solidFill>
                          <a:schemeClr val="tx1"/>
                        </a:solidFill>
                        <a:effectLst/>
                        <a:latin typeface="Arial" charset="0"/>
                        <a:cs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30000"/>
                        </a:spcAft>
                        <a:buClr>
                          <a:schemeClr val="hlink"/>
                        </a:buClr>
                        <a:buSzTx/>
                        <a:buFont typeface="Wingdings" pitchFamily="2" charset="2"/>
                        <a:buNone/>
                        <a:tabLst/>
                      </a:pPr>
                      <a:endParaRPr kumimoji="0" lang="en-US" sz="16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8000">
                <a:tc>
                  <a:txBody>
                    <a:bodyPr/>
                    <a:lstStyle/>
                    <a:p>
                      <a:pPr marL="0" marR="0" lvl="0" indent="0" algn="l" defTabSz="914400" rtl="0" eaLnBrk="0" fontAlgn="base" latinLnBrk="0" hangingPunct="0">
                        <a:lnSpc>
                          <a:spcPct val="100000"/>
                        </a:lnSpc>
                        <a:spcBef>
                          <a:spcPct val="20000"/>
                        </a:spcBef>
                        <a:spcAft>
                          <a:spcPct val="30000"/>
                        </a:spcAft>
                        <a:buClr>
                          <a:schemeClr val="hlink"/>
                        </a:buClr>
                        <a:buSzTx/>
                        <a:buFont typeface="Wingdings" pitchFamily="2" charset="2"/>
                        <a:buNone/>
                        <a:tabLst/>
                      </a:pPr>
                      <a:endParaRPr kumimoji="0" lang="en-US" sz="1600" b="0" i="0" u="none" strike="noStrike" cap="none" normalizeH="0" baseline="0" smtClean="0">
                        <a:ln>
                          <a:noFill/>
                        </a:ln>
                        <a:solidFill>
                          <a:schemeClr val="tx1"/>
                        </a:solidFill>
                        <a:effectLst/>
                        <a:latin typeface="Arial" charset="0"/>
                        <a:cs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30000"/>
                        </a:spcAft>
                        <a:buClr>
                          <a:schemeClr val="hlink"/>
                        </a:buClr>
                        <a:buSzTx/>
                        <a:buFont typeface="Wingdings" pitchFamily="2" charset="2"/>
                        <a:buNone/>
                        <a:tabLst/>
                      </a:pPr>
                      <a:endParaRPr kumimoji="0" lang="en-US" sz="16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8000">
                <a:tc>
                  <a:txBody>
                    <a:bodyPr/>
                    <a:lstStyle/>
                    <a:p>
                      <a:pPr marL="0" marR="0" lvl="0" indent="0" algn="l" defTabSz="914400" rtl="0" eaLnBrk="0" fontAlgn="base" latinLnBrk="0" hangingPunct="0">
                        <a:lnSpc>
                          <a:spcPct val="100000"/>
                        </a:lnSpc>
                        <a:spcBef>
                          <a:spcPct val="20000"/>
                        </a:spcBef>
                        <a:spcAft>
                          <a:spcPct val="30000"/>
                        </a:spcAft>
                        <a:buClr>
                          <a:schemeClr val="hlink"/>
                        </a:buClr>
                        <a:buSzTx/>
                        <a:buFont typeface="Wingdings" pitchFamily="2" charset="2"/>
                        <a:buNone/>
                        <a:tabLst/>
                      </a:pPr>
                      <a:endParaRPr kumimoji="0" lang="en-US" sz="1600" b="0" i="0" u="none" strike="noStrike" cap="none" normalizeH="0" baseline="0" smtClean="0">
                        <a:ln>
                          <a:noFill/>
                        </a:ln>
                        <a:solidFill>
                          <a:schemeClr val="tx1"/>
                        </a:solidFill>
                        <a:effectLst/>
                        <a:latin typeface="Arial" charset="0"/>
                        <a:cs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30000"/>
                        </a:spcAft>
                        <a:buClr>
                          <a:schemeClr val="hlink"/>
                        </a:buClr>
                        <a:buSzTx/>
                        <a:buFont typeface="Wingdings" pitchFamily="2" charset="2"/>
                        <a:buNone/>
                        <a:tabLst/>
                      </a:pPr>
                      <a:endParaRPr kumimoji="0" lang="en-US" sz="16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8000">
                <a:tc>
                  <a:txBody>
                    <a:bodyPr/>
                    <a:lstStyle/>
                    <a:p>
                      <a:pPr marL="0" marR="0" lvl="0" indent="0" algn="l" defTabSz="914400" rtl="0" eaLnBrk="0" fontAlgn="base" latinLnBrk="0" hangingPunct="0">
                        <a:lnSpc>
                          <a:spcPct val="100000"/>
                        </a:lnSpc>
                        <a:spcBef>
                          <a:spcPct val="20000"/>
                        </a:spcBef>
                        <a:spcAft>
                          <a:spcPct val="30000"/>
                        </a:spcAft>
                        <a:buClr>
                          <a:schemeClr val="hlink"/>
                        </a:buClr>
                        <a:buSzTx/>
                        <a:buFont typeface="Wingdings" pitchFamily="2" charset="2"/>
                        <a:buNone/>
                        <a:tabLst/>
                      </a:pPr>
                      <a:endParaRPr kumimoji="0" lang="en-US" sz="1600" b="0" i="0" u="none" strike="noStrike" cap="none" normalizeH="0" baseline="0" smtClean="0">
                        <a:ln>
                          <a:noFill/>
                        </a:ln>
                        <a:solidFill>
                          <a:schemeClr val="tx1"/>
                        </a:solidFill>
                        <a:effectLst/>
                        <a:latin typeface="Arial" charset="0"/>
                        <a:cs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30000"/>
                        </a:spcAft>
                        <a:buClr>
                          <a:schemeClr val="hlink"/>
                        </a:buClr>
                        <a:buSzTx/>
                        <a:buFont typeface="Wingdings" pitchFamily="2" charset="2"/>
                        <a:buNone/>
                        <a:tabLst/>
                      </a:pPr>
                      <a:endParaRPr kumimoji="0" lang="en-US" sz="16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8000">
                <a:tc>
                  <a:txBody>
                    <a:bodyPr/>
                    <a:lstStyle/>
                    <a:p>
                      <a:pPr marL="0" marR="0" lvl="0" indent="0" algn="l" defTabSz="914400" rtl="0" eaLnBrk="0" fontAlgn="base" latinLnBrk="0" hangingPunct="0">
                        <a:lnSpc>
                          <a:spcPct val="100000"/>
                        </a:lnSpc>
                        <a:spcBef>
                          <a:spcPct val="20000"/>
                        </a:spcBef>
                        <a:spcAft>
                          <a:spcPct val="30000"/>
                        </a:spcAft>
                        <a:buClr>
                          <a:schemeClr val="hlink"/>
                        </a:buClr>
                        <a:buSzTx/>
                        <a:buFont typeface="Wingdings" pitchFamily="2" charset="2"/>
                        <a:buNone/>
                        <a:tabLst/>
                      </a:pPr>
                      <a:endParaRPr kumimoji="0" lang="en-US" sz="1600" b="0" i="0" u="none" strike="noStrike" cap="none" normalizeH="0" baseline="0" smtClean="0">
                        <a:ln>
                          <a:noFill/>
                        </a:ln>
                        <a:solidFill>
                          <a:schemeClr val="tx1"/>
                        </a:solidFill>
                        <a:effectLst/>
                        <a:latin typeface="Arial" charset="0"/>
                        <a:cs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30000"/>
                        </a:spcAft>
                        <a:buClr>
                          <a:schemeClr val="hlink"/>
                        </a:buClr>
                        <a:buSzTx/>
                        <a:buFont typeface="Wingdings" pitchFamily="2" charset="2"/>
                        <a:buNone/>
                        <a:tabLst/>
                      </a:pPr>
                      <a:endParaRPr kumimoji="0" lang="en-US" sz="16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3"/>
          <p:cNvSpPr>
            <a:spLocks noGrp="1"/>
          </p:cNvSpPr>
          <p:nvPr>
            <p:ph type="title"/>
          </p:nvPr>
        </p:nvSpPr>
        <p:spPr>
          <a:xfrm>
            <a:off x="14158" y="223838"/>
            <a:ext cx="7697788" cy="914400"/>
          </a:xfrm>
        </p:spPr>
        <p:txBody>
          <a:bodyPr/>
          <a:lstStyle/>
          <a:p>
            <a:r>
              <a:rPr lang="en-US" dirty="0" smtClean="0"/>
              <a:t>For more information</a:t>
            </a:r>
            <a:br>
              <a:rPr lang="en-US" dirty="0" smtClean="0"/>
            </a:br>
            <a:r>
              <a:rPr lang="en-US" sz="2000" b="0" i="1" dirty="0" smtClean="0">
                <a:latin typeface="Times New Roman" pitchFamily="18" charset="0"/>
                <a:cs typeface="Times New Roman" pitchFamily="18" charset="0"/>
              </a:rPr>
              <a:t>State Purchasing Division – Statewide Contracts</a:t>
            </a:r>
            <a:endParaRPr lang="en-US" dirty="0" smtClean="0"/>
          </a:p>
        </p:txBody>
      </p:sp>
      <p:grpSp>
        <p:nvGrpSpPr>
          <p:cNvPr id="5" name="Group 4"/>
          <p:cNvGrpSpPr/>
          <p:nvPr/>
        </p:nvGrpSpPr>
        <p:grpSpPr>
          <a:xfrm>
            <a:off x="4724705" y="4289890"/>
            <a:ext cx="3970330" cy="2193210"/>
            <a:chOff x="4876800" y="4262951"/>
            <a:chExt cx="3668713" cy="2193210"/>
          </a:xfrm>
        </p:grpSpPr>
        <p:sp>
          <p:nvSpPr>
            <p:cNvPr id="19461" name="TextBox 17"/>
            <p:cNvSpPr txBox="1">
              <a:spLocks noChangeArrowheads="1"/>
            </p:cNvSpPr>
            <p:nvPr/>
          </p:nvSpPr>
          <p:spPr bwMode="auto">
            <a:xfrm>
              <a:off x="4876800" y="4262951"/>
              <a:ext cx="3668713" cy="381762"/>
            </a:xfrm>
            <a:prstGeom prst="rect">
              <a:avLst/>
            </a:prstGeom>
            <a:solidFill>
              <a:srgbClr val="796D6B"/>
            </a:solidFill>
            <a:ln w="28575">
              <a:solidFill>
                <a:srgbClr val="796D6B"/>
              </a:solidFill>
              <a:miter lim="800000"/>
              <a:headEnd/>
              <a:tailEnd/>
            </a:ln>
          </p:spPr>
          <p:txBody>
            <a:bodyPr/>
            <a:lstStyle/>
            <a:p>
              <a:r>
                <a:rPr lang="en-US" sz="1800" dirty="0" smtClean="0"/>
                <a:t>CONFIDENTIAL Contact </a:t>
              </a:r>
              <a:r>
                <a:rPr lang="en-US" sz="1800" dirty="0"/>
                <a:t>Information:</a:t>
              </a:r>
            </a:p>
          </p:txBody>
        </p:sp>
        <p:sp>
          <p:nvSpPr>
            <p:cNvPr id="19462" name="TextBox 18"/>
            <p:cNvSpPr txBox="1">
              <a:spLocks noChangeArrowheads="1"/>
            </p:cNvSpPr>
            <p:nvPr/>
          </p:nvSpPr>
          <p:spPr bwMode="auto">
            <a:xfrm>
              <a:off x="4876800" y="4648560"/>
              <a:ext cx="3668713" cy="1807601"/>
            </a:xfrm>
            <a:prstGeom prst="rect">
              <a:avLst/>
            </a:prstGeom>
            <a:solidFill>
              <a:schemeClr val="bg1"/>
            </a:solidFill>
            <a:ln w="28575">
              <a:solidFill>
                <a:srgbClr val="796D6B"/>
              </a:solidFill>
              <a:miter lim="800000"/>
              <a:headEnd/>
              <a:tailEnd/>
            </a:ln>
          </p:spPr>
          <p:txBody>
            <a:bodyPr/>
            <a:lstStyle/>
            <a:p>
              <a:r>
                <a:rPr lang="en-US" sz="1600" b="0" dirty="0">
                  <a:solidFill>
                    <a:srgbClr val="796D6B"/>
                  </a:solidFill>
                </a:rPr>
                <a:t>Email Address:</a:t>
              </a:r>
            </a:p>
            <a:p>
              <a:pPr>
                <a:spcAft>
                  <a:spcPts val="600"/>
                </a:spcAft>
              </a:pPr>
              <a:r>
                <a:rPr lang="en-US" sz="1600" dirty="0" smtClean="0">
                  <a:solidFill>
                    <a:srgbClr val="CF035C"/>
                  </a:solidFill>
                </a:rPr>
                <a:t>Confidentialsa@aol.com</a:t>
              </a:r>
            </a:p>
            <a:p>
              <a:r>
                <a:rPr lang="en-US" sz="1600" b="0" dirty="0" smtClean="0">
                  <a:solidFill>
                    <a:srgbClr val="796D6B"/>
                  </a:solidFill>
                </a:rPr>
                <a:t>Person </a:t>
              </a:r>
              <a:r>
                <a:rPr lang="en-US" sz="1600" b="0" dirty="0">
                  <a:solidFill>
                    <a:srgbClr val="796D6B"/>
                  </a:solidFill>
                </a:rPr>
                <a:t>to Contact:</a:t>
              </a:r>
            </a:p>
            <a:p>
              <a:pPr>
                <a:spcAft>
                  <a:spcPts val="600"/>
                </a:spcAft>
              </a:pPr>
              <a:r>
                <a:rPr lang="en-US" sz="1600" dirty="0">
                  <a:solidFill>
                    <a:srgbClr val="796D6B"/>
                  </a:solidFill>
                </a:rPr>
                <a:t>Patrice </a:t>
              </a:r>
              <a:r>
                <a:rPr lang="en-US" sz="1600" dirty="0" smtClean="0">
                  <a:solidFill>
                    <a:srgbClr val="796D6B"/>
                  </a:solidFill>
                </a:rPr>
                <a:t>Adams</a:t>
              </a:r>
            </a:p>
            <a:p>
              <a:r>
                <a:rPr lang="en-US" sz="1600" b="0" dirty="0" smtClean="0">
                  <a:solidFill>
                    <a:srgbClr val="796D6B"/>
                  </a:solidFill>
                </a:rPr>
                <a:t>Phone </a:t>
              </a:r>
              <a:r>
                <a:rPr lang="en-US" sz="1600" b="0" dirty="0">
                  <a:solidFill>
                    <a:srgbClr val="796D6B"/>
                  </a:solidFill>
                </a:rPr>
                <a:t>Number</a:t>
              </a:r>
              <a:r>
                <a:rPr lang="en-US" sz="1600" dirty="0">
                  <a:solidFill>
                    <a:srgbClr val="796D6B"/>
                  </a:solidFill>
                </a:rPr>
                <a:t>:</a:t>
              </a:r>
            </a:p>
            <a:p>
              <a:r>
                <a:rPr lang="en-US" sz="1600" dirty="0" smtClean="0">
                  <a:solidFill>
                    <a:srgbClr val="796D6B"/>
                  </a:solidFill>
                </a:rPr>
                <a:t>404-888-0801</a:t>
              </a:r>
              <a:endParaRPr lang="en-US" sz="1600" dirty="0">
                <a:solidFill>
                  <a:srgbClr val="796D6B"/>
                </a:solidFill>
              </a:endParaRPr>
            </a:p>
          </p:txBody>
        </p:sp>
      </p:grpSp>
      <p:grpSp>
        <p:nvGrpSpPr>
          <p:cNvPr id="4" name="Group 3"/>
          <p:cNvGrpSpPr/>
          <p:nvPr/>
        </p:nvGrpSpPr>
        <p:grpSpPr>
          <a:xfrm>
            <a:off x="448963" y="5261460"/>
            <a:ext cx="3970332" cy="1227577"/>
            <a:chOff x="609600" y="5091957"/>
            <a:chExt cx="7935913" cy="812424"/>
          </a:xfrm>
        </p:grpSpPr>
        <p:sp>
          <p:nvSpPr>
            <p:cNvPr id="19463" name="TextBox 19"/>
            <p:cNvSpPr txBox="1">
              <a:spLocks noChangeArrowheads="1"/>
            </p:cNvSpPr>
            <p:nvPr/>
          </p:nvSpPr>
          <p:spPr bwMode="auto">
            <a:xfrm>
              <a:off x="609600" y="5091957"/>
              <a:ext cx="7935913" cy="310022"/>
            </a:xfrm>
            <a:prstGeom prst="rect">
              <a:avLst/>
            </a:prstGeom>
            <a:solidFill>
              <a:srgbClr val="796D6B"/>
            </a:solidFill>
            <a:ln w="28575">
              <a:solidFill>
                <a:srgbClr val="796D6B"/>
              </a:solidFill>
              <a:miter lim="800000"/>
              <a:headEnd/>
              <a:tailEnd/>
            </a:ln>
          </p:spPr>
          <p:txBody>
            <a:bodyPr/>
            <a:lstStyle/>
            <a:p>
              <a:pPr algn="ctr"/>
              <a:r>
                <a:rPr lang="en-US" sz="1800" dirty="0"/>
                <a:t>This Webinar</a:t>
              </a:r>
            </a:p>
          </p:txBody>
        </p:sp>
        <p:sp>
          <p:nvSpPr>
            <p:cNvPr id="19464" name="TextBox 20"/>
            <p:cNvSpPr txBox="1">
              <a:spLocks noChangeArrowheads="1"/>
            </p:cNvSpPr>
            <p:nvPr/>
          </p:nvSpPr>
          <p:spPr bwMode="auto">
            <a:xfrm>
              <a:off x="609600" y="5401978"/>
              <a:ext cx="7935913" cy="502403"/>
            </a:xfrm>
            <a:prstGeom prst="rect">
              <a:avLst/>
            </a:prstGeom>
            <a:solidFill>
              <a:schemeClr val="bg1"/>
            </a:solidFill>
            <a:ln w="28575">
              <a:solidFill>
                <a:srgbClr val="796D6B"/>
              </a:solidFill>
              <a:miter lim="800000"/>
              <a:headEnd/>
              <a:tailEnd/>
            </a:ln>
          </p:spPr>
          <p:txBody>
            <a:bodyPr/>
            <a:lstStyle/>
            <a:p>
              <a:pPr algn="ctr"/>
              <a:r>
                <a:rPr lang="en-US" sz="1600" dirty="0">
                  <a:solidFill>
                    <a:srgbClr val="796D6B"/>
                  </a:solidFill>
                </a:rPr>
                <a:t>A copy of this webinar will be posted on the State Purchasing Division website.</a:t>
              </a:r>
            </a:p>
          </p:txBody>
        </p:sp>
      </p:grpSp>
      <p:grpSp>
        <p:nvGrpSpPr>
          <p:cNvPr id="3" name="Group 2"/>
          <p:cNvGrpSpPr/>
          <p:nvPr/>
        </p:nvGrpSpPr>
        <p:grpSpPr>
          <a:xfrm>
            <a:off x="4724705" y="1859418"/>
            <a:ext cx="3970330" cy="2180402"/>
            <a:chOff x="5029200" y="2311141"/>
            <a:chExt cx="3668713" cy="2225555"/>
          </a:xfrm>
        </p:grpSpPr>
        <p:sp>
          <p:nvSpPr>
            <p:cNvPr id="9" name="TextBox 17"/>
            <p:cNvSpPr txBox="1">
              <a:spLocks noChangeArrowheads="1"/>
            </p:cNvSpPr>
            <p:nvPr/>
          </p:nvSpPr>
          <p:spPr bwMode="auto">
            <a:xfrm>
              <a:off x="5029200" y="2311141"/>
              <a:ext cx="3668713" cy="355146"/>
            </a:xfrm>
            <a:prstGeom prst="rect">
              <a:avLst/>
            </a:prstGeom>
            <a:solidFill>
              <a:srgbClr val="796D6B"/>
            </a:solidFill>
            <a:ln w="28575">
              <a:solidFill>
                <a:srgbClr val="796D6B"/>
              </a:solidFill>
              <a:miter lim="800000"/>
              <a:headEnd/>
              <a:tailEnd/>
            </a:ln>
          </p:spPr>
          <p:txBody>
            <a:bodyPr/>
            <a:lstStyle/>
            <a:p>
              <a:r>
                <a:rPr lang="en-US" sz="1800" dirty="0" smtClean="0"/>
                <a:t>DYNAMIC Contact </a:t>
              </a:r>
              <a:r>
                <a:rPr lang="en-US" sz="1800" dirty="0"/>
                <a:t>Information:</a:t>
              </a:r>
            </a:p>
          </p:txBody>
        </p:sp>
        <p:sp>
          <p:nvSpPr>
            <p:cNvPr id="10" name="TextBox 18"/>
            <p:cNvSpPr txBox="1">
              <a:spLocks noChangeArrowheads="1"/>
            </p:cNvSpPr>
            <p:nvPr/>
          </p:nvSpPr>
          <p:spPr bwMode="auto">
            <a:xfrm>
              <a:off x="5029200" y="2660650"/>
              <a:ext cx="3668713" cy="1876046"/>
            </a:xfrm>
            <a:prstGeom prst="rect">
              <a:avLst/>
            </a:prstGeom>
            <a:solidFill>
              <a:schemeClr val="bg1"/>
            </a:solidFill>
            <a:ln w="28575">
              <a:solidFill>
                <a:srgbClr val="796D6B"/>
              </a:solidFill>
              <a:miter lim="800000"/>
              <a:headEnd/>
              <a:tailEnd/>
            </a:ln>
          </p:spPr>
          <p:txBody>
            <a:bodyPr/>
            <a:lstStyle/>
            <a:p>
              <a:r>
                <a:rPr lang="en-US" sz="1600" b="0" dirty="0">
                  <a:solidFill>
                    <a:srgbClr val="796D6B"/>
                  </a:solidFill>
                </a:rPr>
                <a:t>Email Address:</a:t>
              </a:r>
            </a:p>
            <a:p>
              <a:pPr>
                <a:spcAft>
                  <a:spcPts val="600"/>
                </a:spcAft>
              </a:pPr>
              <a:r>
                <a:rPr lang="en-US" sz="1600" dirty="0" smtClean="0">
                  <a:solidFill>
                    <a:srgbClr val="CF035C"/>
                  </a:solidFill>
                </a:rPr>
                <a:t>CHargrove@dynamicsecurity.org</a:t>
              </a:r>
              <a:endParaRPr lang="en-US" sz="1600" dirty="0">
                <a:solidFill>
                  <a:srgbClr val="796D6B"/>
                </a:solidFill>
              </a:endParaRPr>
            </a:p>
            <a:p>
              <a:r>
                <a:rPr lang="en-US" sz="1600" b="0" dirty="0" smtClean="0">
                  <a:solidFill>
                    <a:srgbClr val="796D6B"/>
                  </a:solidFill>
                </a:rPr>
                <a:t>Person </a:t>
              </a:r>
              <a:r>
                <a:rPr lang="en-US" sz="1600" b="0" dirty="0">
                  <a:solidFill>
                    <a:srgbClr val="796D6B"/>
                  </a:solidFill>
                </a:rPr>
                <a:t>to Contact:</a:t>
              </a:r>
            </a:p>
            <a:p>
              <a:pPr>
                <a:spcAft>
                  <a:spcPts val="600"/>
                </a:spcAft>
              </a:pPr>
              <a:r>
                <a:rPr lang="en-US" sz="1600" dirty="0" smtClean="0">
                  <a:solidFill>
                    <a:srgbClr val="796D6B"/>
                  </a:solidFill>
                </a:rPr>
                <a:t>Chris Hargrove</a:t>
              </a:r>
            </a:p>
            <a:p>
              <a:r>
                <a:rPr lang="en-US" sz="1600" b="0" dirty="0" smtClean="0">
                  <a:solidFill>
                    <a:srgbClr val="796D6B"/>
                  </a:solidFill>
                </a:rPr>
                <a:t>Phone </a:t>
              </a:r>
              <a:r>
                <a:rPr lang="en-US" sz="1600" b="0" dirty="0">
                  <a:solidFill>
                    <a:srgbClr val="796D6B"/>
                  </a:solidFill>
                </a:rPr>
                <a:t>Number:</a:t>
              </a:r>
            </a:p>
            <a:p>
              <a:r>
                <a:rPr lang="en-US" sz="1600" dirty="0" smtClean="0">
                  <a:solidFill>
                    <a:srgbClr val="796D6B"/>
                  </a:solidFill>
                </a:rPr>
                <a:t>(855) 215-9643 (toll free)</a:t>
              </a:r>
              <a:endParaRPr lang="en-US" sz="1600" dirty="0">
                <a:solidFill>
                  <a:srgbClr val="796D6B"/>
                </a:solidFill>
              </a:endParaRPr>
            </a:p>
          </p:txBody>
        </p:sp>
      </p:grpSp>
      <p:grpSp>
        <p:nvGrpSpPr>
          <p:cNvPr id="6" name="Group 5"/>
          <p:cNvGrpSpPr/>
          <p:nvPr/>
        </p:nvGrpSpPr>
        <p:grpSpPr>
          <a:xfrm>
            <a:off x="448963" y="1291132"/>
            <a:ext cx="3970332" cy="3817623"/>
            <a:chOff x="143554" y="1138427"/>
            <a:chExt cx="4123036" cy="3817623"/>
          </a:xfrm>
        </p:grpSpPr>
        <p:grpSp>
          <p:nvGrpSpPr>
            <p:cNvPr id="2" name="Group 1"/>
            <p:cNvGrpSpPr/>
            <p:nvPr/>
          </p:nvGrpSpPr>
          <p:grpSpPr>
            <a:xfrm>
              <a:off x="143554" y="1138427"/>
              <a:ext cx="4123035" cy="2137868"/>
              <a:chOff x="609600" y="2046288"/>
              <a:chExt cx="3668713" cy="2838448"/>
            </a:xfrm>
          </p:grpSpPr>
          <p:sp>
            <p:nvSpPr>
              <p:cNvPr id="19459" name="TextBox 13"/>
              <p:cNvSpPr txBox="1">
                <a:spLocks noChangeArrowheads="1"/>
              </p:cNvSpPr>
              <p:nvPr/>
            </p:nvSpPr>
            <p:spPr bwMode="auto">
              <a:xfrm>
                <a:off x="609600" y="2046288"/>
                <a:ext cx="3668713" cy="461962"/>
              </a:xfrm>
              <a:prstGeom prst="rect">
                <a:avLst/>
              </a:prstGeom>
              <a:solidFill>
                <a:srgbClr val="796D6B"/>
              </a:solidFill>
              <a:ln w="28575">
                <a:solidFill>
                  <a:srgbClr val="796D6B"/>
                </a:solidFill>
                <a:miter lim="800000"/>
                <a:headEnd/>
                <a:tailEnd/>
              </a:ln>
            </p:spPr>
            <p:txBody>
              <a:bodyPr/>
              <a:lstStyle/>
              <a:p>
                <a:r>
                  <a:rPr lang="en-US" sz="1800" dirty="0" smtClean="0"/>
                  <a:t>DOAS Contact for Questions:</a:t>
                </a:r>
                <a:endParaRPr lang="en-US" sz="1800" dirty="0"/>
              </a:p>
            </p:txBody>
          </p:sp>
          <p:sp>
            <p:nvSpPr>
              <p:cNvPr id="19460" name="TextBox 16"/>
              <p:cNvSpPr txBox="1">
                <a:spLocks noChangeArrowheads="1"/>
              </p:cNvSpPr>
              <p:nvPr/>
            </p:nvSpPr>
            <p:spPr bwMode="auto">
              <a:xfrm>
                <a:off x="609600" y="2508249"/>
                <a:ext cx="3668713" cy="2376487"/>
              </a:xfrm>
              <a:prstGeom prst="rect">
                <a:avLst/>
              </a:prstGeom>
              <a:solidFill>
                <a:schemeClr val="bg1"/>
              </a:solidFill>
              <a:ln w="28575">
                <a:solidFill>
                  <a:srgbClr val="796D6B"/>
                </a:solidFill>
                <a:miter lim="800000"/>
                <a:headEnd/>
                <a:tailEnd/>
              </a:ln>
            </p:spPr>
            <p:txBody>
              <a:bodyPr/>
              <a:lstStyle/>
              <a:p>
                <a:r>
                  <a:rPr lang="en-US" sz="1600" b="0" dirty="0">
                    <a:solidFill>
                      <a:srgbClr val="796D6B"/>
                    </a:solidFill>
                  </a:rPr>
                  <a:t>Email Address:</a:t>
                </a:r>
              </a:p>
              <a:p>
                <a:pPr>
                  <a:spcAft>
                    <a:spcPts val="600"/>
                  </a:spcAft>
                </a:pPr>
                <a:r>
                  <a:rPr lang="en-US" sz="1600" dirty="0" smtClean="0">
                    <a:solidFill>
                      <a:srgbClr val="CF035C"/>
                    </a:solidFill>
                  </a:rPr>
                  <a:t>Matt.Taylor@doas.ga.gov</a:t>
                </a:r>
                <a:endParaRPr lang="en-US" sz="1600" dirty="0">
                  <a:solidFill>
                    <a:srgbClr val="CF035C"/>
                  </a:solidFill>
                </a:endParaRPr>
              </a:p>
              <a:p>
                <a:r>
                  <a:rPr lang="en-US" sz="1600" b="0" dirty="0" smtClean="0">
                    <a:solidFill>
                      <a:srgbClr val="796D6B"/>
                    </a:solidFill>
                  </a:rPr>
                  <a:t>Person </a:t>
                </a:r>
                <a:r>
                  <a:rPr lang="en-US" sz="1600" b="0" dirty="0">
                    <a:solidFill>
                      <a:srgbClr val="796D6B"/>
                    </a:solidFill>
                  </a:rPr>
                  <a:t>to Contact:</a:t>
                </a:r>
              </a:p>
              <a:p>
                <a:pPr>
                  <a:spcAft>
                    <a:spcPts val="600"/>
                  </a:spcAft>
                </a:pPr>
                <a:r>
                  <a:rPr lang="en-US" sz="1600" dirty="0" smtClean="0">
                    <a:solidFill>
                      <a:srgbClr val="796D6B"/>
                    </a:solidFill>
                  </a:rPr>
                  <a:t>Matt Taylor</a:t>
                </a:r>
                <a:endParaRPr lang="en-US" sz="1600" dirty="0">
                  <a:solidFill>
                    <a:srgbClr val="796D6B"/>
                  </a:solidFill>
                </a:endParaRPr>
              </a:p>
              <a:p>
                <a:r>
                  <a:rPr lang="en-US" sz="1600" b="0" dirty="0" smtClean="0">
                    <a:solidFill>
                      <a:srgbClr val="796D6B"/>
                    </a:solidFill>
                  </a:rPr>
                  <a:t>Phone </a:t>
                </a:r>
                <a:r>
                  <a:rPr lang="en-US" sz="1600" b="0" dirty="0">
                    <a:solidFill>
                      <a:srgbClr val="796D6B"/>
                    </a:solidFill>
                  </a:rPr>
                  <a:t>Number:</a:t>
                </a:r>
              </a:p>
              <a:p>
                <a:r>
                  <a:rPr lang="en-US" sz="1600" dirty="0" smtClean="0">
                    <a:solidFill>
                      <a:srgbClr val="796D6B"/>
                    </a:solidFill>
                  </a:rPr>
                  <a:t>404-656-7728</a:t>
                </a:r>
                <a:endParaRPr lang="en-US" sz="1600" dirty="0">
                  <a:solidFill>
                    <a:srgbClr val="796D6B"/>
                  </a:solidFill>
                </a:endParaRPr>
              </a:p>
            </p:txBody>
          </p:sp>
        </p:grpSp>
        <p:sp>
          <p:nvSpPr>
            <p:cNvPr id="17" name="TextBox 16"/>
            <p:cNvSpPr txBox="1">
              <a:spLocks noChangeArrowheads="1"/>
            </p:cNvSpPr>
            <p:nvPr/>
          </p:nvSpPr>
          <p:spPr bwMode="auto">
            <a:xfrm>
              <a:off x="143555" y="3276295"/>
              <a:ext cx="4123035" cy="1679755"/>
            </a:xfrm>
            <a:prstGeom prst="rect">
              <a:avLst/>
            </a:prstGeom>
            <a:solidFill>
              <a:schemeClr val="bg1"/>
            </a:solidFill>
            <a:ln w="28575">
              <a:solidFill>
                <a:srgbClr val="796D6B"/>
              </a:solidFill>
              <a:miter lim="800000"/>
              <a:headEnd/>
              <a:tailEnd/>
            </a:ln>
          </p:spPr>
          <p:txBody>
            <a:bodyPr/>
            <a:lstStyle/>
            <a:p>
              <a:r>
                <a:rPr lang="en-US" sz="1600" b="0" dirty="0">
                  <a:solidFill>
                    <a:srgbClr val="796D6B"/>
                  </a:solidFill>
                </a:rPr>
                <a:t>Email Address:</a:t>
              </a:r>
            </a:p>
            <a:p>
              <a:pPr>
                <a:spcAft>
                  <a:spcPts val="600"/>
                </a:spcAft>
              </a:pPr>
              <a:r>
                <a:rPr lang="en-US" sz="1600" dirty="0" smtClean="0">
                  <a:solidFill>
                    <a:srgbClr val="CF035C"/>
                  </a:solidFill>
                </a:rPr>
                <a:t>Lisa.Mehalko@doas.ga.gov</a:t>
              </a:r>
              <a:endParaRPr lang="en-US" sz="1600" dirty="0">
                <a:solidFill>
                  <a:srgbClr val="CF035C"/>
                </a:solidFill>
              </a:endParaRPr>
            </a:p>
            <a:p>
              <a:r>
                <a:rPr lang="en-US" sz="1600" b="0" dirty="0" smtClean="0">
                  <a:solidFill>
                    <a:srgbClr val="796D6B"/>
                  </a:solidFill>
                </a:rPr>
                <a:t>Person </a:t>
              </a:r>
              <a:r>
                <a:rPr lang="en-US" sz="1600" b="0" dirty="0">
                  <a:solidFill>
                    <a:srgbClr val="796D6B"/>
                  </a:solidFill>
                </a:rPr>
                <a:t>to Contact:</a:t>
              </a:r>
            </a:p>
            <a:p>
              <a:pPr>
                <a:spcAft>
                  <a:spcPts val="600"/>
                </a:spcAft>
              </a:pPr>
              <a:r>
                <a:rPr lang="en-US" sz="1600" dirty="0" smtClean="0">
                  <a:solidFill>
                    <a:srgbClr val="796D6B"/>
                  </a:solidFill>
                </a:rPr>
                <a:t>Lisa Mehalko</a:t>
              </a:r>
              <a:endParaRPr lang="en-US" sz="1600" dirty="0">
                <a:solidFill>
                  <a:srgbClr val="796D6B"/>
                </a:solidFill>
              </a:endParaRPr>
            </a:p>
            <a:p>
              <a:r>
                <a:rPr lang="en-US" sz="1600" b="0" dirty="0" smtClean="0">
                  <a:solidFill>
                    <a:srgbClr val="796D6B"/>
                  </a:solidFill>
                </a:rPr>
                <a:t>Phone </a:t>
              </a:r>
              <a:r>
                <a:rPr lang="en-US" sz="1600" b="0" dirty="0">
                  <a:solidFill>
                    <a:srgbClr val="796D6B"/>
                  </a:solidFill>
                </a:rPr>
                <a:t>Number:</a:t>
              </a:r>
            </a:p>
            <a:p>
              <a:r>
                <a:rPr lang="en-US" sz="1600" dirty="0" smtClean="0">
                  <a:solidFill>
                    <a:srgbClr val="796D6B"/>
                  </a:solidFill>
                </a:rPr>
                <a:t>404-656-2267</a:t>
              </a:r>
              <a:endParaRPr lang="en-US" sz="1600" dirty="0">
                <a:solidFill>
                  <a:srgbClr val="796D6B"/>
                </a:solidFill>
              </a:endParaRPr>
            </a:p>
          </p:txBody>
        </p:sp>
      </p:gr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dirty="0" smtClean="0"/>
              <a:t>Questions…</a:t>
            </a:r>
          </a:p>
        </p:txBody>
      </p:sp>
      <p:sp>
        <p:nvSpPr>
          <p:cNvPr id="20483" name="Text Box 3"/>
          <p:cNvSpPr txBox="1">
            <a:spLocks noChangeArrowheads="1"/>
          </p:cNvSpPr>
          <p:nvPr/>
        </p:nvSpPr>
        <p:spPr bwMode="auto">
          <a:xfrm>
            <a:off x="2511425" y="2311400"/>
            <a:ext cx="3733800" cy="3608388"/>
          </a:xfrm>
          <a:prstGeom prst="rect">
            <a:avLst/>
          </a:prstGeom>
          <a:solidFill>
            <a:schemeClr val="folHlink"/>
          </a:solidFill>
          <a:ln w="12700" algn="ctr">
            <a:noFill/>
            <a:miter lim="800000"/>
            <a:headEnd/>
            <a:tailEnd/>
          </a:ln>
        </p:spPr>
        <p:txBody>
          <a:bodyPr lIns="72000" tIns="72000" rIns="72000" bIns="72000">
            <a:spAutoFit/>
          </a:bodyPr>
          <a:lstStyle/>
          <a:p>
            <a:pPr algn="ctr"/>
            <a:r>
              <a:rPr lang="en-US" sz="22500"/>
              <a:t>?</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3"/>
          <p:cNvSpPr>
            <a:spLocks noGrp="1"/>
          </p:cNvSpPr>
          <p:nvPr>
            <p:ph type="title"/>
          </p:nvPr>
        </p:nvSpPr>
        <p:spPr/>
        <p:txBody>
          <a:bodyPr/>
          <a:lstStyle/>
          <a:p>
            <a:r>
              <a:rPr lang="en-US" smtClean="0"/>
              <a:t>Purpose of this Webinar</a:t>
            </a:r>
            <a:br>
              <a:rPr lang="en-US" smtClean="0"/>
            </a:br>
            <a:r>
              <a:rPr lang="en-US" sz="2000" b="0" i="1" smtClean="0">
                <a:latin typeface="Times New Roman" pitchFamily="18" charset="0"/>
                <a:cs typeface="Times New Roman" pitchFamily="18" charset="0"/>
              </a:rPr>
              <a:t>State Purchasing Division – Statewide Contracts</a:t>
            </a:r>
            <a:endParaRPr lang="en-US" smtClean="0"/>
          </a:p>
        </p:txBody>
      </p:sp>
      <p:pic>
        <p:nvPicPr>
          <p:cNvPr id="10244" name="Content Placeholder 5" descr="SWCs.png"/>
          <p:cNvPicPr>
            <a:picLocks noGrp="1" noChangeAspect="1"/>
          </p:cNvPicPr>
          <p:nvPr>
            <p:ph sz="half" idx="1"/>
          </p:nvPr>
        </p:nvPicPr>
        <p:blipFill>
          <a:blip r:embed="rId2" cstate="print"/>
          <a:srcRect l="38239" r="34209"/>
          <a:stretch>
            <a:fillRect/>
          </a:stretch>
        </p:blipFill>
        <p:spPr>
          <a:xfrm>
            <a:off x="635000" y="2109788"/>
            <a:ext cx="3441700" cy="3751262"/>
          </a:xfrm>
        </p:spPr>
      </p:pic>
      <p:sp>
        <p:nvSpPr>
          <p:cNvPr id="8" name="Text Placeholder 7"/>
          <p:cNvSpPr>
            <a:spLocks noGrp="1"/>
          </p:cNvSpPr>
          <p:nvPr>
            <p:ph type="body" sz="half" idx="2"/>
          </p:nvPr>
        </p:nvSpPr>
        <p:spPr>
          <a:xfrm>
            <a:off x="4533899" y="1828800"/>
            <a:ext cx="4008431" cy="4501595"/>
          </a:xfrm>
          <a:noFill/>
        </p:spPr>
        <p:txBody>
          <a:bodyPr/>
          <a:lstStyle/>
          <a:p>
            <a:pPr>
              <a:spcBef>
                <a:spcPts val="0"/>
              </a:spcBef>
              <a:buFontTx/>
              <a:buNone/>
              <a:defRPr/>
            </a:pPr>
            <a:r>
              <a:rPr lang="en-US" sz="2800" dirty="0" smtClean="0"/>
              <a:t>Purpose:</a:t>
            </a:r>
          </a:p>
          <a:p>
            <a:pPr marL="461963" lvl="1" indent="-231775">
              <a:spcBef>
                <a:spcPts val="0"/>
              </a:spcBef>
              <a:buFontTx/>
              <a:buNone/>
              <a:defRPr/>
            </a:pPr>
            <a:r>
              <a:rPr lang="en-US" sz="2400" b="0" dirty="0"/>
              <a:t>The </a:t>
            </a:r>
            <a:r>
              <a:rPr lang="en-US" sz="2400" b="0" dirty="0" smtClean="0"/>
              <a:t>purpose is </a:t>
            </a:r>
            <a:r>
              <a:rPr lang="en-US" sz="2400" b="0" dirty="0"/>
              <a:t>to </a:t>
            </a:r>
            <a:r>
              <a:rPr lang="en-US" sz="2400" b="0" dirty="0" smtClean="0"/>
              <a:t>introduce State entities and local governments to a new Statewide Contract which provides Security Service, Armed and Unarmed, for various state entities, at inclusive rates provided for the various regions throughout the state.</a:t>
            </a:r>
            <a:endParaRPr lang="en-US" sz="2400" b="0" dirty="0"/>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7"/>
          <p:cNvGraphicFramePr>
            <a:graphicFrameLocks noGrp="1" noChangeAspect="1"/>
          </p:cNvGraphicFramePr>
          <p:nvPr>
            <p:ph idx="1"/>
          </p:nvPr>
        </p:nvGraphicFramePr>
        <p:xfrm>
          <a:off x="1993900" y="1471613"/>
          <a:ext cx="5153025" cy="4114800"/>
        </p:xfrm>
        <a:graphic>
          <a:graphicData uri="http://schemas.openxmlformats.org/presentationml/2006/ole">
            <mc:AlternateContent xmlns:mc="http://schemas.openxmlformats.org/markup-compatibility/2006">
              <mc:Choice xmlns:v="urn:schemas-microsoft-com:vml" Requires="v">
                <p:oleObj spid="_x0000_s1080" name="Photo Editor Photo" r:id="rId3" imgW="10866667" imgH="8678486" progId="">
                  <p:embed/>
                </p:oleObj>
              </mc:Choice>
              <mc:Fallback>
                <p:oleObj name="Photo Editor Photo" r:id="rId3" imgW="10866667" imgH="8678486" progId="">
                  <p:embed/>
                  <p:pic>
                    <p:nvPicPr>
                      <p:cNvPr id="0" name="Object 7"/>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93900" y="1471613"/>
                        <a:ext cx="5153025"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7" name="Rectangle 9"/>
          <p:cNvSpPr>
            <a:spLocks noChangeArrowheads="1"/>
          </p:cNvSpPr>
          <p:nvPr/>
        </p:nvSpPr>
        <p:spPr bwMode="auto">
          <a:xfrm>
            <a:off x="7607300" y="774700"/>
            <a:ext cx="1181100" cy="912813"/>
          </a:xfrm>
          <a:prstGeom prst="rect">
            <a:avLst/>
          </a:prstGeom>
          <a:solidFill>
            <a:schemeClr val="bg1"/>
          </a:solidFill>
          <a:ln w="9525" algn="ctr">
            <a:noFill/>
            <a:miter lim="800000"/>
            <a:headEnd/>
            <a:tailEnd/>
          </a:ln>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Text Box 7"/>
          <p:cNvSpPr txBox="1">
            <a:spLocks noChangeArrowheads="1"/>
          </p:cNvSpPr>
          <p:nvPr/>
        </p:nvSpPr>
        <p:spPr bwMode="auto">
          <a:xfrm>
            <a:off x="156255" y="2818180"/>
            <a:ext cx="4038600" cy="305410"/>
          </a:xfrm>
          <a:prstGeom prst="rect">
            <a:avLst/>
          </a:prstGeom>
          <a:solidFill>
            <a:schemeClr val="tx1">
              <a:alpha val="67058"/>
            </a:schemeClr>
          </a:solidFill>
          <a:ln w="38100" algn="ctr">
            <a:noFill/>
            <a:miter lim="800000"/>
            <a:headEnd type="none" w="sm" len="sm"/>
            <a:tailEnd type="none" w="sm" len="sm"/>
          </a:ln>
        </p:spPr>
        <p:txBody>
          <a:bodyPr anchor="ctr"/>
          <a:lstStyle/>
          <a:p>
            <a:r>
              <a:rPr lang="en-US" sz="1600" dirty="0"/>
              <a:t>Does it Replace an Existing Contract?</a:t>
            </a:r>
          </a:p>
        </p:txBody>
      </p:sp>
      <p:sp>
        <p:nvSpPr>
          <p:cNvPr id="11269" name="Text Box 8"/>
          <p:cNvSpPr txBox="1">
            <a:spLocks noChangeArrowheads="1"/>
          </p:cNvSpPr>
          <p:nvPr/>
        </p:nvSpPr>
        <p:spPr bwMode="auto">
          <a:xfrm>
            <a:off x="156255" y="4192525"/>
            <a:ext cx="4038600" cy="305410"/>
          </a:xfrm>
          <a:prstGeom prst="rect">
            <a:avLst/>
          </a:prstGeom>
          <a:solidFill>
            <a:schemeClr val="tx1">
              <a:alpha val="67058"/>
            </a:schemeClr>
          </a:solidFill>
          <a:ln w="38100" algn="ctr">
            <a:noFill/>
            <a:miter lim="800000"/>
            <a:headEnd type="none" w="sm" len="sm"/>
            <a:tailEnd type="none" w="sm" len="sm"/>
          </a:ln>
        </p:spPr>
        <p:txBody>
          <a:bodyPr anchor="ctr"/>
          <a:lstStyle/>
          <a:p>
            <a:r>
              <a:rPr lang="en-US" sz="1600" dirty="0"/>
              <a:t>Does it Allow the Use of the P-Card?</a:t>
            </a:r>
          </a:p>
        </p:txBody>
      </p:sp>
      <p:sp>
        <p:nvSpPr>
          <p:cNvPr id="11270" name="Text Box 10"/>
          <p:cNvSpPr txBox="1">
            <a:spLocks noChangeArrowheads="1"/>
          </p:cNvSpPr>
          <p:nvPr/>
        </p:nvSpPr>
        <p:spPr bwMode="auto">
          <a:xfrm>
            <a:off x="156255" y="4650640"/>
            <a:ext cx="4038600" cy="1679755"/>
          </a:xfrm>
          <a:prstGeom prst="rect">
            <a:avLst/>
          </a:prstGeom>
          <a:solidFill>
            <a:schemeClr val="tx1">
              <a:alpha val="67058"/>
            </a:schemeClr>
          </a:solidFill>
          <a:ln w="38100" algn="ctr">
            <a:noFill/>
            <a:miter lim="800000"/>
            <a:headEnd type="none" w="sm" len="sm"/>
            <a:tailEnd type="none" w="sm" len="sm"/>
          </a:ln>
        </p:spPr>
        <p:txBody>
          <a:bodyPr anchor="ctr"/>
          <a:lstStyle/>
          <a:p>
            <a:r>
              <a:rPr lang="en-US" sz="1600" dirty="0"/>
              <a:t>Who </a:t>
            </a:r>
            <a:r>
              <a:rPr lang="en-US" sz="1600" dirty="0" smtClean="0"/>
              <a:t>are the Persons </a:t>
            </a:r>
            <a:r>
              <a:rPr lang="en-US" sz="1600" dirty="0"/>
              <a:t>to Contact with Questions:</a:t>
            </a:r>
          </a:p>
        </p:txBody>
      </p:sp>
      <p:sp>
        <p:nvSpPr>
          <p:cNvPr id="11271" name="Text Box 12"/>
          <p:cNvSpPr txBox="1">
            <a:spLocks noChangeArrowheads="1"/>
          </p:cNvSpPr>
          <p:nvPr/>
        </p:nvSpPr>
        <p:spPr bwMode="auto">
          <a:xfrm>
            <a:off x="4266590" y="2818180"/>
            <a:ext cx="4581150" cy="305410"/>
          </a:xfrm>
          <a:prstGeom prst="rect">
            <a:avLst/>
          </a:prstGeom>
          <a:gradFill rotWithShape="1">
            <a:gsLst>
              <a:gs pos="0">
                <a:srgbClr val="5B7F00"/>
              </a:gs>
              <a:gs pos="50000">
                <a:srgbClr val="86B800"/>
              </a:gs>
              <a:gs pos="100000">
                <a:srgbClr val="A1DB00"/>
              </a:gs>
            </a:gsLst>
            <a:lin ang="18900000" scaled="1"/>
          </a:gradFill>
          <a:ln w="38100" algn="ctr">
            <a:noFill/>
            <a:miter lim="800000"/>
            <a:headEnd type="none" w="sm" len="sm"/>
            <a:tailEnd type="none" w="sm" len="sm"/>
          </a:ln>
        </p:spPr>
        <p:txBody>
          <a:bodyPr/>
          <a:lstStyle/>
          <a:p>
            <a:pPr>
              <a:spcAft>
                <a:spcPct val="30000"/>
              </a:spcAft>
            </a:pPr>
            <a:r>
              <a:rPr lang="en-US" sz="1600" dirty="0" smtClean="0"/>
              <a:t>No</a:t>
            </a:r>
            <a:endParaRPr lang="en-US" sz="1600" dirty="0"/>
          </a:p>
        </p:txBody>
      </p:sp>
      <p:sp>
        <p:nvSpPr>
          <p:cNvPr id="11272" name="Text Box 13"/>
          <p:cNvSpPr txBox="1">
            <a:spLocks noChangeArrowheads="1"/>
          </p:cNvSpPr>
          <p:nvPr/>
        </p:nvSpPr>
        <p:spPr bwMode="auto">
          <a:xfrm>
            <a:off x="4266590" y="4192525"/>
            <a:ext cx="4581150" cy="305410"/>
          </a:xfrm>
          <a:prstGeom prst="rect">
            <a:avLst/>
          </a:prstGeom>
          <a:gradFill rotWithShape="1">
            <a:gsLst>
              <a:gs pos="0">
                <a:srgbClr val="5B7F00"/>
              </a:gs>
              <a:gs pos="50000">
                <a:srgbClr val="86B800"/>
              </a:gs>
              <a:gs pos="100000">
                <a:srgbClr val="A1DB00"/>
              </a:gs>
            </a:gsLst>
            <a:lin ang="18900000" scaled="1"/>
          </a:gradFill>
          <a:ln w="38100" algn="ctr">
            <a:noFill/>
            <a:miter lim="800000"/>
            <a:headEnd type="none" w="sm" len="sm"/>
            <a:tailEnd type="none" w="sm" len="sm"/>
          </a:ln>
        </p:spPr>
        <p:txBody>
          <a:bodyPr/>
          <a:lstStyle/>
          <a:p>
            <a:pPr>
              <a:spcAft>
                <a:spcPct val="30000"/>
              </a:spcAft>
            </a:pPr>
            <a:r>
              <a:rPr lang="en-US" sz="1600" dirty="0" smtClean="0"/>
              <a:t>Yes</a:t>
            </a:r>
            <a:endParaRPr lang="en-US" sz="1600" dirty="0"/>
          </a:p>
        </p:txBody>
      </p:sp>
      <p:sp>
        <p:nvSpPr>
          <p:cNvPr id="11273" name="Text Box 15"/>
          <p:cNvSpPr txBox="1">
            <a:spLocks noChangeArrowheads="1"/>
          </p:cNvSpPr>
          <p:nvPr/>
        </p:nvSpPr>
        <p:spPr bwMode="auto">
          <a:xfrm>
            <a:off x="4266588" y="4650640"/>
            <a:ext cx="4581152" cy="763525"/>
          </a:xfrm>
          <a:prstGeom prst="rect">
            <a:avLst/>
          </a:prstGeom>
          <a:gradFill rotWithShape="1">
            <a:gsLst>
              <a:gs pos="0">
                <a:srgbClr val="5B7F00"/>
              </a:gs>
              <a:gs pos="50000">
                <a:srgbClr val="86B800"/>
              </a:gs>
              <a:gs pos="100000">
                <a:srgbClr val="A1DB00"/>
              </a:gs>
            </a:gsLst>
            <a:lin ang="18900000" scaled="1"/>
          </a:gradFill>
          <a:ln w="38100" algn="ctr">
            <a:noFill/>
            <a:miter lim="800000"/>
            <a:headEnd type="none" w="sm" len="sm"/>
            <a:tailEnd type="none" w="sm" len="sm"/>
          </a:ln>
        </p:spPr>
        <p:txBody>
          <a:bodyPr/>
          <a:lstStyle/>
          <a:p>
            <a:pPr>
              <a:lnSpc>
                <a:spcPct val="80000"/>
              </a:lnSpc>
              <a:spcAft>
                <a:spcPct val="30000"/>
              </a:spcAft>
            </a:pPr>
            <a:r>
              <a:rPr lang="en-US" sz="1400" dirty="0" smtClean="0"/>
              <a:t>Lisa Mehalko</a:t>
            </a:r>
          </a:p>
          <a:p>
            <a:pPr>
              <a:lnSpc>
                <a:spcPct val="80000"/>
              </a:lnSpc>
              <a:spcAft>
                <a:spcPct val="30000"/>
              </a:spcAft>
            </a:pPr>
            <a:r>
              <a:rPr lang="en-US" sz="1400" dirty="0" smtClean="0"/>
              <a:t>404-656-2287</a:t>
            </a:r>
          </a:p>
          <a:p>
            <a:pPr>
              <a:lnSpc>
                <a:spcPct val="80000"/>
              </a:lnSpc>
              <a:spcAft>
                <a:spcPct val="30000"/>
              </a:spcAft>
            </a:pPr>
            <a:r>
              <a:rPr lang="en-US" sz="1400" dirty="0" smtClean="0"/>
              <a:t>Lisa.Mehalko@doas.ga.gov</a:t>
            </a:r>
            <a:endParaRPr lang="en-US" sz="1400" dirty="0"/>
          </a:p>
        </p:txBody>
      </p:sp>
      <p:sp>
        <p:nvSpPr>
          <p:cNvPr id="11274" name="Text Box 8"/>
          <p:cNvSpPr txBox="1">
            <a:spLocks noChangeArrowheads="1"/>
          </p:cNvSpPr>
          <p:nvPr/>
        </p:nvSpPr>
        <p:spPr bwMode="auto">
          <a:xfrm>
            <a:off x="156255" y="3276295"/>
            <a:ext cx="4038600" cy="305410"/>
          </a:xfrm>
          <a:prstGeom prst="rect">
            <a:avLst/>
          </a:prstGeom>
          <a:solidFill>
            <a:schemeClr val="tx1">
              <a:alpha val="67058"/>
            </a:schemeClr>
          </a:solidFill>
          <a:ln w="38100" algn="ctr">
            <a:noFill/>
            <a:miter lim="800000"/>
            <a:headEnd type="none" w="sm" len="sm"/>
            <a:tailEnd type="none" w="sm" len="sm"/>
          </a:ln>
        </p:spPr>
        <p:txBody>
          <a:bodyPr anchor="ctr"/>
          <a:lstStyle/>
          <a:p>
            <a:r>
              <a:rPr lang="en-US" sz="1600"/>
              <a:t>What is the Contract Term?</a:t>
            </a:r>
          </a:p>
        </p:txBody>
      </p:sp>
      <p:sp>
        <p:nvSpPr>
          <p:cNvPr id="11275" name="Text Box 13"/>
          <p:cNvSpPr txBox="1">
            <a:spLocks noChangeArrowheads="1"/>
          </p:cNvSpPr>
          <p:nvPr/>
        </p:nvSpPr>
        <p:spPr bwMode="auto">
          <a:xfrm>
            <a:off x="4266590" y="3276295"/>
            <a:ext cx="4581150" cy="305410"/>
          </a:xfrm>
          <a:prstGeom prst="rect">
            <a:avLst/>
          </a:prstGeom>
          <a:gradFill rotWithShape="1">
            <a:gsLst>
              <a:gs pos="0">
                <a:srgbClr val="5B7F00"/>
              </a:gs>
              <a:gs pos="50000">
                <a:srgbClr val="86B800"/>
              </a:gs>
              <a:gs pos="100000">
                <a:srgbClr val="A1DB00"/>
              </a:gs>
            </a:gsLst>
            <a:lin ang="18900000" scaled="1"/>
          </a:gradFill>
          <a:ln w="38100" algn="ctr">
            <a:noFill/>
            <a:miter lim="800000"/>
            <a:headEnd type="none" w="sm" len="sm"/>
            <a:tailEnd type="none" w="sm" len="sm"/>
          </a:ln>
        </p:spPr>
        <p:txBody>
          <a:bodyPr/>
          <a:lstStyle/>
          <a:p>
            <a:pPr>
              <a:spcAft>
                <a:spcPct val="30000"/>
              </a:spcAft>
            </a:pPr>
            <a:r>
              <a:rPr lang="en-US" sz="1600" dirty="0" smtClean="0"/>
              <a:t>5 </a:t>
            </a:r>
            <a:r>
              <a:rPr lang="en-US" sz="1600" dirty="0"/>
              <a:t>Years</a:t>
            </a:r>
          </a:p>
        </p:txBody>
      </p:sp>
      <p:sp>
        <p:nvSpPr>
          <p:cNvPr id="11276" name="Text Box 7"/>
          <p:cNvSpPr txBox="1">
            <a:spLocks noChangeArrowheads="1"/>
          </p:cNvSpPr>
          <p:nvPr/>
        </p:nvSpPr>
        <p:spPr bwMode="auto">
          <a:xfrm>
            <a:off x="143555" y="1596540"/>
            <a:ext cx="4051300" cy="597993"/>
          </a:xfrm>
          <a:prstGeom prst="rect">
            <a:avLst/>
          </a:prstGeom>
          <a:solidFill>
            <a:schemeClr val="tx1">
              <a:alpha val="67058"/>
            </a:schemeClr>
          </a:solidFill>
          <a:ln w="38100" algn="ctr">
            <a:noFill/>
            <a:miter lim="800000"/>
            <a:headEnd type="none" w="sm" len="sm"/>
            <a:tailEnd type="none" w="sm" len="sm"/>
          </a:ln>
        </p:spPr>
        <p:txBody>
          <a:bodyPr anchor="ctr"/>
          <a:lstStyle/>
          <a:p>
            <a:r>
              <a:rPr lang="en-US" sz="1600" dirty="0"/>
              <a:t>What is the Contract Number?</a:t>
            </a:r>
          </a:p>
        </p:txBody>
      </p:sp>
      <p:sp>
        <p:nvSpPr>
          <p:cNvPr id="11277" name="Text Box 12"/>
          <p:cNvSpPr txBox="1">
            <a:spLocks noChangeArrowheads="1"/>
          </p:cNvSpPr>
          <p:nvPr/>
        </p:nvSpPr>
        <p:spPr bwMode="auto">
          <a:xfrm>
            <a:off x="4266590" y="1596541"/>
            <a:ext cx="4581150" cy="597994"/>
          </a:xfrm>
          <a:prstGeom prst="rect">
            <a:avLst/>
          </a:prstGeom>
          <a:gradFill rotWithShape="1">
            <a:gsLst>
              <a:gs pos="0">
                <a:srgbClr val="5B7F00"/>
              </a:gs>
              <a:gs pos="50000">
                <a:srgbClr val="86B800"/>
              </a:gs>
              <a:gs pos="100000">
                <a:srgbClr val="A1DB00"/>
              </a:gs>
            </a:gsLst>
            <a:lin ang="18900000" scaled="1"/>
          </a:gradFill>
          <a:ln w="38100" algn="ctr">
            <a:noFill/>
            <a:miter lim="800000"/>
            <a:headEnd type="none" w="sm" len="sm"/>
            <a:tailEnd type="none" w="sm" len="sm"/>
          </a:ln>
        </p:spPr>
        <p:txBody>
          <a:bodyPr lIns="0" rIns="0"/>
          <a:lstStyle/>
          <a:p>
            <a:pPr>
              <a:spcAft>
                <a:spcPct val="30000"/>
              </a:spcAft>
            </a:pPr>
            <a:r>
              <a:rPr lang="en-US" sz="1600" dirty="0" smtClean="0"/>
              <a:t> #99999-001-SPD0000095-0001 - Dynamic</a:t>
            </a:r>
          </a:p>
          <a:p>
            <a:pPr>
              <a:spcAft>
                <a:spcPct val="30000"/>
              </a:spcAft>
            </a:pPr>
            <a:r>
              <a:rPr lang="en-US" sz="1600" dirty="0" smtClean="0"/>
              <a:t> #99999-001-SPD0000095-0002 - Confidential</a:t>
            </a:r>
            <a:endParaRPr lang="en-US" sz="1600" dirty="0"/>
          </a:p>
        </p:txBody>
      </p:sp>
      <p:sp>
        <p:nvSpPr>
          <p:cNvPr id="11278" name="Text Box 8"/>
          <p:cNvSpPr txBox="1">
            <a:spLocks noChangeArrowheads="1"/>
          </p:cNvSpPr>
          <p:nvPr/>
        </p:nvSpPr>
        <p:spPr bwMode="auto">
          <a:xfrm>
            <a:off x="156255" y="3734410"/>
            <a:ext cx="4038600" cy="304889"/>
          </a:xfrm>
          <a:prstGeom prst="rect">
            <a:avLst/>
          </a:prstGeom>
          <a:solidFill>
            <a:schemeClr val="tx1">
              <a:alpha val="67058"/>
            </a:schemeClr>
          </a:solidFill>
          <a:ln w="38100" algn="ctr">
            <a:noFill/>
            <a:miter lim="800000"/>
            <a:headEnd type="none" w="sm" len="sm"/>
            <a:tailEnd type="none" w="sm" len="sm"/>
          </a:ln>
        </p:spPr>
        <p:txBody>
          <a:bodyPr anchor="ctr"/>
          <a:lstStyle/>
          <a:p>
            <a:r>
              <a:rPr lang="en-US" sz="1600"/>
              <a:t>What is the Expiration Date?</a:t>
            </a:r>
          </a:p>
        </p:txBody>
      </p:sp>
      <p:sp>
        <p:nvSpPr>
          <p:cNvPr id="11279" name="Text Box 13"/>
          <p:cNvSpPr txBox="1">
            <a:spLocks noChangeArrowheads="1"/>
          </p:cNvSpPr>
          <p:nvPr/>
        </p:nvSpPr>
        <p:spPr bwMode="auto">
          <a:xfrm>
            <a:off x="4266590" y="3734410"/>
            <a:ext cx="4581150" cy="304889"/>
          </a:xfrm>
          <a:prstGeom prst="rect">
            <a:avLst/>
          </a:prstGeom>
          <a:gradFill rotWithShape="1">
            <a:gsLst>
              <a:gs pos="0">
                <a:srgbClr val="5B7F00"/>
              </a:gs>
              <a:gs pos="50000">
                <a:srgbClr val="86B800"/>
              </a:gs>
              <a:gs pos="100000">
                <a:srgbClr val="A1DB00"/>
              </a:gs>
            </a:gsLst>
            <a:lin ang="18900000" scaled="1"/>
          </a:gradFill>
          <a:ln w="38100" algn="ctr">
            <a:noFill/>
            <a:miter lim="800000"/>
            <a:headEnd type="none" w="sm" len="sm"/>
            <a:tailEnd type="none" w="sm" len="sm"/>
          </a:ln>
        </p:spPr>
        <p:txBody>
          <a:bodyPr/>
          <a:lstStyle/>
          <a:p>
            <a:pPr>
              <a:spcAft>
                <a:spcPct val="30000"/>
              </a:spcAft>
            </a:pPr>
            <a:r>
              <a:rPr lang="en-US" sz="1600" dirty="0" smtClean="0"/>
              <a:t>October 31, 2015</a:t>
            </a:r>
            <a:endParaRPr lang="en-US" sz="1600" dirty="0"/>
          </a:p>
        </p:txBody>
      </p:sp>
      <p:sp>
        <p:nvSpPr>
          <p:cNvPr id="11280" name="Text Box 8"/>
          <p:cNvSpPr txBox="1">
            <a:spLocks noChangeArrowheads="1"/>
          </p:cNvSpPr>
          <p:nvPr/>
        </p:nvSpPr>
        <p:spPr bwMode="auto">
          <a:xfrm>
            <a:off x="156255" y="2360065"/>
            <a:ext cx="4038600" cy="304889"/>
          </a:xfrm>
          <a:prstGeom prst="rect">
            <a:avLst/>
          </a:prstGeom>
          <a:solidFill>
            <a:schemeClr val="tx1">
              <a:alpha val="67058"/>
            </a:schemeClr>
          </a:solidFill>
          <a:ln w="38100" algn="ctr">
            <a:noFill/>
            <a:miter lim="800000"/>
            <a:headEnd type="none" w="sm" len="sm"/>
            <a:tailEnd type="none" w="sm" len="sm"/>
          </a:ln>
        </p:spPr>
        <p:txBody>
          <a:bodyPr anchor="ctr"/>
          <a:lstStyle/>
          <a:p>
            <a:r>
              <a:rPr lang="en-US" sz="1600"/>
              <a:t>Is it a Renewal?</a:t>
            </a:r>
          </a:p>
        </p:txBody>
      </p:sp>
      <p:sp>
        <p:nvSpPr>
          <p:cNvPr id="11281" name="Text Box 13"/>
          <p:cNvSpPr txBox="1">
            <a:spLocks noChangeArrowheads="1"/>
          </p:cNvSpPr>
          <p:nvPr/>
        </p:nvSpPr>
        <p:spPr bwMode="auto">
          <a:xfrm>
            <a:off x="4266590" y="2360065"/>
            <a:ext cx="4581150" cy="304889"/>
          </a:xfrm>
          <a:prstGeom prst="rect">
            <a:avLst/>
          </a:prstGeom>
          <a:gradFill rotWithShape="1">
            <a:gsLst>
              <a:gs pos="0">
                <a:srgbClr val="5B7F00"/>
              </a:gs>
              <a:gs pos="50000">
                <a:srgbClr val="86B800"/>
              </a:gs>
              <a:gs pos="100000">
                <a:srgbClr val="A1DB00"/>
              </a:gs>
            </a:gsLst>
            <a:lin ang="18900000" scaled="1"/>
          </a:gradFill>
          <a:ln w="38100" algn="ctr">
            <a:noFill/>
            <a:miter lim="800000"/>
            <a:headEnd type="none" w="sm" len="sm"/>
            <a:tailEnd type="none" w="sm" len="sm"/>
          </a:ln>
        </p:spPr>
        <p:txBody>
          <a:bodyPr/>
          <a:lstStyle/>
          <a:p>
            <a:pPr>
              <a:spcAft>
                <a:spcPct val="30000"/>
              </a:spcAft>
            </a:pPr>
            <a:r>
              <a:rPr lang="en-US" sz="1600" dirty="0" smtClean="0"/>
              <a:t>No</a:t>
            </a:r>
            <a:endParaRPr lang="en-US" sz="1600" dirty="0"/>
          </a:p>
        </p:txBody>
      </p:sp>
      <p:sp>
        <p:nvSpPr>
          <p:cNvPr id="11267" name="Title 3"/>
          <p:cNvSpPr>
            <a:spLocks noGrp="1"/>
          </p:cNvSpPr>
          <p:nvPr>
            <p:ph type="title" idx="4294967295"/>
          </p:nvPr>
        </p:nvSpPr>
        <p:spPr>
          <a:xfrm>
            <a:off x="0" y="681038"/>
            <a:ext cx="7539038" cy="762000"/>
          </a:xfrm>
        </p:spPr>
        <p:txBody>
          <a:bodyPr/>
          <a:lstStyle/>
          <a:p>
            <a:r>
              <a:rPr lang="en-US" smtClean="0"/>
              <a:t>Statewide Contract Details</a:t>
            </a:r>
            <a:br>
              <a:rPr lang="en-US" smtClean="0"/>
            </a:br>
            <a:r>
              <a:rPr lang="en-US" sz="2000" b="0" i="1" smtClean="0">
                <a:latin typeface="Times New Roman" pitchFamily="18" charset="0"/>
                <a:cs typeface="Times New Roman" pitchFamily="18" charset="0"/>
              </a:rPr>
              <a:t>State Purchasing Division – Statewide Contracts</a:t>
            </a:r>
            <a:endParaRPr lang="en-US" smtClean="0"/>
          </a:p>
        </p:txBody>
      </p:sp>
      <p:sp>
        <p:nvSpPr>
          <p:cNvPr id="17" name="Text Box 15"/>
          <p:cNvSpPr txBox="1">
            <a:spLocks noChangeArrowheads="1"/>
          </p:cNvSpPr>
          <p:nvPr/>
        </p:nvSpPr>
        <p:spPr bwMode="auto">
          <a:xfrm>
            <a:off x="4266590" y="5566870"/>
            <a:ext cx="4581150" cy="763525"/>
          </a:xfrm>
          <a:prstGeom prst="rect">
            <a:avLst/>
          </a:prstGeom>
          <a:gradFill rotWithShape="1">
            <a:gsLst>
              <a:gs pos="0">
                <a:srgbClr val="5B7F00"/>
              </a:gs>
              <a:gs pos="50000">
                <a:srgbClr val="86B800"/>
              </a:gs>
              <a:gs pos="100000">
                <a:srgbClr val="A1DB00"/>
              </a:gs>
            </a:gsLst>
            <a:lin ang="18900000" scaled="1"/>
          </a:gradFill>
          <a:ln w="38100" algn="ctr">
            <a:noFill/>
            <a:miter lim="800000"/>
            <a:headEnd type="none" w="sm" len="sm"/>
            <a:tailEnd type="none" w="sm" len="sm"/>
          </a:ln>
        </p:spPr>
        <p:txBody>
          <a:bodyPr/>
          <a:lstStyle/>
          <a:p>
            <a:pPr>
              <a:lnSpc>
                <a:spcPct val="80000"/>
              </a:lnSpc>
              <a:spcAft>
                <a:spcPct val="30000"/>
              </a:spcAft>
            </a:pPr>
            <a:r>
              <a:rPr lang="en-US" sz="1400" dirty="0" smtClean="0"/>
              <a:t>Matt Taylor</a:t>
            </a:r>
          </a:p>
          <a:p>
            <a:pPr>
              <a:lnSpc>
                <a:spcPct val="80000"/>
              </a:lnSpc>
              <a:spcAft>
                <a:spcPct val="30000"/>
              </a:spcAft>
            </a:pPr>
            <a:r>
              <a:rPr lang="en-US" sz="1400" dirty="0"/>
              <a:t>404-657-7728 </a:t>
            </a:r>
            <a:endParaRPr lang="en-US" sz="1400" dirty="0" smtClean="0"/>
          </a:p>
          <a:p>
            <a:pPr>
              <a:lnSpc>
                <a:spcPct val="80000"/>
              </a:lnSpc>
              <a:spcAft>
                <a:spcPct val="30000"/>
              </a:spcAft>
            </a:pPr>
            <a:r>
              <a:rPr lang="en-US" sz="1400" dirty="0" err="1" smtClean="0"/>
              <a:t>Matt.Taylor</a:t>
            </a:r>
            <a:r>
              <a:rPr lang="en-US" sz="1400" dirty="0" smtClean="0"/>
              <a:t> @doas.ga.gov</a:t>
            </a:r>
            <a:endParaRPr lang="en-US" sz="1400"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itle 3"/>
          <p:cNvSpPr>
            <a:spLocks noGrp="1"/>
          </p:cNvSpPr>
          <p:nvPr>
            <p:ph type="title"/>
          </p:nvPr>
        </p:nvSpPr>
        <p:spPr/>
        <p:txBody>
          <a:bodyPr/>
          <a:lstStyle/>
          <a:p>
            <a:r>
              <a:rPr lang="en-US" smtClean="0"/>
              <a:t>Key Benefits</a:t>
            </a:r>
            <a:br>
              <a:rPr lang="en-US" smtClean="0"/>
            </a:br>
            <a:r>
              <a:rPr lang="en-US" sz="2000" b="0" i="1" smtClean="0">
                <a:latin typeface="Times New Roman" pitchFamily="18" charset="0"/>
                <a:cs typeface="Times New Roman" pitchFamily="18" charset="0"/>
              </a:rPr>
              <a:t>State Purchasing Division – Statewide Contracts</a:t>
            </a:r>
            <a:endParaRPr lang="en-US" smtClean="0"/>
          </a:p>
        </p:txBody>
      </p:sp>
      <p:sp>
        <p:nvSpPr>
          <p:cNvPr id="8" name="Text Placeholder 7"/>
          <p:cNvSpPr>
            <a:spLocks noGrp="1"/>
          </p:cNvSpPr>
          <p:nvPr>
            <p:ph type="body" sz="half" idx="2"/>
          </p:nvPr>
        </p:nvSpPr>
        <p:spPr>
          <a:xfrm>
            <a:off x="298450" y="1828800"/>
            <a:ext cx="8396585" cy="4654300"/>
          </a:xfrm>
          <a:noFill/>
        </p:spPr>
        <p:txBody>
          <a:bodyPr/>
          <a:lstStyle/>
          <a:p>
            <a:pPr>
              <a:buFontTx/>
              <a:buNone/>
              <a:defRPr/>
            </a:pPr>
            <a:r>
              <a:rPr lang="en-US" b="0" dirty="0" smtClean="0"/>
              <a:t>Key Benefits:</a:t>
            </a:r>
          </a:p>
          <a:p>
            <a:pPr lvl="0"/>
            <a:r>
              <a:rPr lang="en-US" sz="1800" b="0" dirty="0"/>
              <a:t>Average State regional savings of 21.5% of existing entity contracts</a:t>
            </a:r>
          </a:p>
          <a:p>
            <a:pPr lvl="0"/>
            <a:r>
              <a:rPr lang="en-US" sz="1800" b="0" dirty="0"/>
              <a:t>Average DBHDD Regional savings of 28.0% of existing </a:t>
            </a:r>
            <a:r>
              <a:rPr lang="en-US" sz="1800" b="0" dirty="0" smtClean="0"/>
              <a:t>entity contracts</a:t>
            </a:r>
            <a:endParaRPr lang="en-US" sz="1800" b="0" dirty="0"/>
          </a:p>
          <a:p>
            <a:pPr lvl="0"/>
            <a:r>
              <a:rPr lang="en-US" sz="1800" b="0" dirty="0" smtClean="0"/>
              <a:t>Around </a:t>
            </a:r>
            <a:r>
              <a:rPr lang="en-US" sz="1800" b="0" dirty="0"/>
              <a:t>the clock coverage, all-shifts and dates</a:t>
            </a:r>
          </a:p>
          <a:p>
            <a:pPr lvl="0"/>
            <a:r>
              <a:rPr lang="en-US" sz="1800" b="0" dirty="0"/>
              <a:t>Highly qualified and trained guard personnel</a:t>
            </a:r>
          </a:p>
          <a:p>
            <a:pPr lvl="0"/>
            <a:r>
              <a:rPr lang="en-US" sz="1800" b="0" dirty="0"/>
              <a:t>All levels of service provided</a:t>
            </a:r>
          </a:p>
          <a:p>
            <a:pPr lvl="0"/>
            <a:r>
              <a:rPr lang="en-US" sz="1800" b="0" dirty="0"/>
              <a:t>Competitive </a:t>
            </a:r>
            <a:r>
              <a:rPr lang="en-US" sz="1800" b="0" dirty="0" smtClean="0"/>
              <a:t>pricing</a:t>
            </a:r>
            <a:endParaRPr lang="en-US" sz="1800" b="0" dirty="0"/>
          </a:p>
          <a:p>
            <a:pPr lvl="0"/>
            <a:r>
              <a:rPr lang="en-US" sz="1800" b="0" dirty="0"/>
              <a:t>Accepts PeopleSoft purchase orders as well as established entity PO </a:t>
            </a:r>
            <a:r>
              <a:rPr lang="en-US" sz="1800" b="0" dirty="0" smtClean="0"/>
              <a:t>forms</a:t>
            </a:r>
            <a:endParaRPr lang="en-US" sz="1800" b="0" dirty="0"/>
          </a:p>
          <a:p>
            <a:pPr lvl="0"/>
            <a:r>
              <a:rPr lang="en-US" sz="1800" b="0" dirty="0"/>
              <a:t>Mandatory contract for state entities; convenience contract for local </a:t>
            </a:r>
            <a:r>
              <a:rPr lang="en-US" sz="1800" b="0" dirty="0" smtClean="0"/>
              <a:t>municipalities</a:t>
            </a:r>
          </a:p>
          <a:p>
            <a:pPr lvl="0"/>
            <a:r>
              <a:rPr lang="en-US" sz="1800" b="0" dirty="0" smtClean="0"/>
              <a:t>Statewide/Regional Coverage</a:t>
            </a:r>
            <a:endParaRPr lang="en-US" sz="1800" b="0"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260" y="1901950"/>
            <a:ext cx="7772400" cy="1362075"/>
          </a:xfrm>
        </p:spPr>
        <p:txBody>
          <a:bodyPr/>
          <a:lstStyle/>
          <a:p>
            <a:r>
              <a:rPr lang="en-US" dirty="0" smtClean="0"/>
              <a:t>Regions</a:t>
            </a:r>
            <a:endParaRPr lang="en-US" dirty="0"/>
          </a:p>
        </p:txBody>
      </p:sp>
    </p:spTree>
    <p:extLst>
      <p:ext uri="{BB962C8B-B14F-4D97-AF65-F5344CB8AC3E}">
        <p14:creationId xmlns:p14="http://schemas.microsoft.com/office/powerpoint/2010/main" val="2967191650"/>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960" y="681145"/>
            <a:ext cx="1836056" cy="1984330"/>
          </a:xfrm>
        </p:spPr>
        <p:txBody>
          <a:bodyPr/>
          <a:lstStyle/>
          <a:p>
            <a:r>
              <a:rPr lang="en-US" dirty="0" smtClean="0"/>
              <a:t>Regions 1 -12</a:t>
            </a:r>
            <a:endParaRPr lang="en-US" dirty="0"/>
          </a:p>
        </p:txBody>
      </p:sp>
      <p:pic>
        <p:nvPicPr>
          <p:cNvPr id="2054" name="Picture 6"/>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8819" r="6362"/>
          <a:stretch/>
        </p:blipFill>
        <p:spPr bwMode="auto">
          <a:xfrm>
            <a:off x="1823311" y="374900"/>
            <a:ext cx="5802790" cy="6260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1237186"/>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3942" b="1437"/>
          <a:stretch/>
        </p:blipFill>
        <p:spPr bwMode="auto">
          <a:xfrm>
            <a:off x="2434130" y="374900"/>
            <a:ext cx="5403585" cy="610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39960" y="681145"/>
            <a:ext cx="3057695" cy="1831625"/>
          </a:xfrm>
        </p:spPr>
        <p:txBody>
          <a:bodyPr/>
          <a:lstStyle/>
          <a:p>
            <a:r>
              <a:rPr lang="en-US" dirty="0" smtClean="0"/>
              <a:t>DBHDD Regions 1-6</a:t>
            </a:r>
            <a:endParaRPr lang="en-US" dirty="0"/>
          </a:p>
        </p:txBody>
      </p:sp>
    </p:spTree>
    <p:extLst>
      <p:ext uri="{BB962C8B-B14F-4D97-AF65-F5344CB8AC3E}">
        <p14:creationId xmlns:p14="http://schemas.microsoft.com/office/powerpoint/2010/main" val="482620295"/>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1.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12.xml><?xml version="1.0" encoding="utf-8"?>
<p:tagLst xmlns:a="http://schemas.openxmlformats.org/drawingml/2006/main" xmlns:r="http://schemas.openxmlformats.org/officeDocument/2006/relationships" xmlns:p="http://schemas.openxmlformats.org/presentationml/2006/main">
  <p:tag name="ARTICULATE_SLIDE_GUID" val="734c7aed-17d8-43bc-af4f-336cf7c991d0"/>
  <p:tag name="ARTICULATE_SLIDE_PAUSE" val="1"/>
  <p:tag name="ARTICULATE_NAV_LEVEL" val="1"/>
  <p:tag name="ARTICULATE_PLAYLIST_ID" val="-1"/>
  <p:tag name="ARTICULATE_LOCK_SLIDE" val="0"/>
  <p:tag name="AUDIO_ID" val="280"/>
  <p:tag name="ELAPSEDTIME" val="18.9"/>
  <p:tag name="ARTICULATE_SLIDE_NAV" val="11"/>
</p:tagLst>
</file>

<file path=ppt/tags/tag13.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4.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MARGIN_1" val="0"/>
  <p:tag name="MARGIN_2" val="36"/>
  <p:tag name="MARGIN_3" val="72"/>
  <p:tag name="MARGIN_4" val="108"/>
  <p:tag name="MARGIN_5" val="144"/>
  <p:tag name="FONT_SIZE" val="12"/>
</p:tagLst>
</file>

<file path=ppt/tags/tag2.xml><?xml version="1.0" encoding="utf-8"?>
<p:tagLst xmlns:a="http://schemas.openxmlformats.org/drawingml/2006/main" xmlns:r="http://schemas.openxmlformats.org/officeDocument/2006/relationships" xmlns:p="http://schemas.openxmlformats.org/presentationml/2006/main">
  <p:tag name="ARTICULATE_SLIDE_GUID" val="df6e73ec-c29c-4f5e-899d-18e7beb6e4b6"/>
  <p:tag name="ARTICULATE_SLIDE_PAUSE" val="1"/>
  <p:tag name="ARTICULATE_NAV_LEVEL" val="1"/>
  <p:tag name="ARTICULATE_PLAYLIST_ID" val="-1"/>
  <p:tag name="ARTICULATE_LOCK_SLIDE" val="0"/>
  <p:tag name="AUDIO_ID" val="299"/>
  <p:tag name="ELAPSEDTIME" val="38.6"/>
  <p:tag name="ARTICULATE_SLIDE_NAV" val="7"/>
</p:tagLst>
</file>

<file path=ppt/tags/tag3.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MARGIN_1" val="0"/>
  <p:tag name="MARGIN_2" val="36"/>
  <p:tag name="MARGIN_3" val="72"/>
  <p:tag name="MARGIN_4" val="108"/>
  <p:tag name="MARGIN_5" val="144"/>
  <p:tag name="FONT_SIZE" val="12"/>
</p:tagLst>
</file>

<file path=ppt/tags/tag4.xml><?xml version="1.0" encoding="utf-8"?>
<p:tagLst xmlns:a="http://schemas.openxmlformats.org/drawingml/2006/main" xmlns:r="http://schemas.openxmlformats.org/officeDocument/2006/relationships" xmlns:p="http://schemas.openxmlformats.org/presentationml/2006/main">
  <p:tag name="ARTICULATE_SLIDE_GUID" val="ca9f527c-1a4a-4ff1-a752-1bff83dc63b8"/>
  <p:tag name="ARTICULATE_SLIDE_PAUSE" val="1"/>
  <p:tag name="ARTICULATE_NAV_LEVEL" val="1"/>
  <p:tag name="ARTICULATE_PLAYLIST_ID" val="-1"/>
  <p:tag name="ARTICULATE_LOCK_SLIDE" val="0"/>
  <p:tag name="AUDIO_ID" val="298"/>
  <p:tag name="ELAPSEDTIME" val="16.7"/>
  <p:tag name="ARTICULATE_SLIDE_NAV" val="8"/>
</p:tagLst>
</file>

<file path=ppt/tags/tag5.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6.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MARGIN_1" val="0"/>
  <p:tag name="MARGIN_2" val="36"/>
  <p:tag name="MARGIN_3" val="72"/>
  <p:tag name="MARGIN_4" val="108"/>
  <p:tag name="MARGIN_5" val="144"/>
  <p:tag name="FONT_SIZE" val="12"/>
</p:tagLst>
</file>

<file path=ppt/tags/tag7.xml><?xml version="1.0" encoding="utf-8"?>
<p:tagLst xmlns:a="http://schemas.openxmlformats.org/drawingml/2006/main" xmlns:r="http://schemas.openxmlformats.org/officeDocument/2006/relationships" xmlns:p="http://schemas.openxmlformats.org/presentationml/2006/main">
  <p:tag name="ARTICULATE_SLIDE_GUID" val="46b6d8c2-1215-441c-9bb9-5a24a0b3f0c5"/>
  <p:tag name="ARTICULATE_SLIDE_PAUSE" val="1"/>
  <p:tag name="ARTICULATE_NAV_LEVEL" val="1"/>
  <p:tag name="ARTICULATE_PLAYLIST_ID" val="-1"/>
  <p:tag name="ARTICULATE_LOCK_SLIDE" val="0"/>
  <p:tag name="AUDIO_ID" val="301"/>
  <p:tag name="ELAPSEDTIME" val="20.7"/>
  <p:tag name="ARTICULATE_SLIDE_NAV" val="9"/>
</p:tagLst>
</file>

<file path=ppt/tags/tag8.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9.xml><?xml version="1.0" encoding="utf-8"?>
<p:tagLst xmlns:a="http://schemas.openxmlformats.org/drawingml/2006/main" xmlns:r="http://schemas.openxmlformats.org/officeDocument/2006/relationships" xmlns:p="http://schemas.openxmlformats.org/presentationml/2006/main">
  <p:tag name="ARTICULATE_SLIDE_GUID" val="0f4d09b8-3f07-4a16-8f2c-36ba03118b8f"/>
  <p:tag name="ARTICULATE_SLIDE_PAUSE" val="1"/>
  <p:tag name="ARTICULATE_NAV_LEVEL" val="1"/>
  <p:tag name="ARTICULATE_PLAYLIST_ID" val="-1"/>
  <p:tag name="ARTICULATE_LOCK_SLIDE" val="0"/>
  <p:tag name="AUDIO_ID" val="302"/>
  <p:tag name="ELAPSEDTIME" val="9.2"/>
  <p:tag name="ARTICULATE_SLIDE_NAV" val="10"/>
</p:tagLst>
</file>

<file path=ppt/theme/theme1.xml><?xml version="1.0" encoding="utf-8"?>
<a:theme xmlns:a="http://schemas.openxmlformats.org/drawingml/2006/main" name="Governor Dec4_5DRAFT">
  <a:themeElements>
    <a:clrScheme name="Peach Palette">
      <a:dk1>
        <a:srgbClr val="000000"/>
      </a:dk1>
      <a:lt1>
        <a:srgbClr val="FFFFFF"/>
      </a:lt1>
      <a:dk2>
        <a:srgbClr val="000000"/>
      </a:dk2>
      <a:lt2>
        <a:srgbClr val="808080"/>
      </a:lt2>
      <a:accent1>
        <a:srgbClr val="E3E899"/>
      </a:accent1>
      <a:accent2>
        <a:srgbClr val="D4E04C"/>
      </a:accent2>
      <a:accent3>
        <a:srgbClr val="7DBA00"/>
      </a:accent3>
      <a:accent4>
        <a:srgbClr val="299926"/>
      </a:accent4>
      <a:accent5>
        <a:srgbClr val="F56600"/>
      </a:accent5>
      <a:accent6>
        <a:srgbClr val="CF035C"/>
      </a:accent6>
      <a:hlink>
        <a:srgbClr val="299926"/>
      </a:hlink>
      <a:folHlink>
        <a:srgbClr val="99CC00"/>
      </a:folHlink>
    </a:clrScheme>
    <a:fontScheme name="Governor Dec4_5DRAF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bg1"/>
            </a:solidFill>
            <a:effectLst/>
            <a:latin typeface="Arial" charset="0"/>
          </a:defRPr>
        </a:defPPr>
      </a:lstStyle>
    </a:lnDef>
  </a:objectDefaults>
  <a:extraClrSchemeLst>
    <a:extraClrScheme>
      <a:clrScheme name="Governor Dec4_5DRAF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overnor Dec4_5DRAF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overnor Dec4_5DRAF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overnor Dec4_5DRAF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overnor Dec4_5DRAF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overnor Dec4_5DRAF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overnor Dec4_5DRAF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overnor Dec4_5DRAF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overnor Dec4_5DRAF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overnor Dec4_5DRAF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overnor Dec4_5DRAF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overnor Dec4_5DRAF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DOASAssetContentType" ma:contentTypeID="0x010100B2029F26138C4BFDA158A626F91E876A003A02FEC7EC5AC44E82864542632E2E46" ma:contentTypeVersion="66" ma:contentTypeDescription="This is used to create DOAS Asset Library" ma:contentTypeScope="" ma:versionID="97eedc6fba10352b8ad4c578ebf7166c">
  <xsd:schema xmlns:xsd="http://www.w3.org/2001/XMLSchema" xmlns:xs="http://www.w3.org/2001/XMLSchema" xmlns:p="http://schemas.microsoft.com/office/2006/metadata/properties" xmlns:ns2="0726195c-4e5f-403b-b0e6-5bc4fc6a495f" xmlns:ns3="64719721-3f2e-4037-a826-7fe00fbc2e3c" targetNamespace="http://schemas.microsoft.com/office/2006/metadata/properties" ma:root="true" ma:fieldsID="9b96d90983392e6d502ced9569a43495" ns2:_="" ns3:_="">
    <xsd:import namespace="0726195c-4e5f-403b-b0e6-5bc4fc6a495f"/>
    <xsd:import namespace="64719721-3f2e-4037-a826-7fe00fbc2e3c"/>
    <xsd:element name="properties">
      <xsd:complexType>
        <xsd:sequence>
          <xsd:element name="documentManagement">
            <xsd:complexType>
              <xsd:all>
                <xsd:element ref="ns2:CategoryDoc" minOccurs="0"/>
                <xsd:element ref="ns2:EffectiveDate"/>
                <xsd:element ref="ns2:DocumentDescription"/>
                <xsd:element ref="ns2:DisplayPriority" minOccurs="0"/>
                <xsd:element ref="ns3:b814ba249d91463a8222dc7318a2e120" minOccurs="0"/>
                <xsd:element ref="ns3:TaxCatchAll" minOccurs="0"/>
                <xsd:element ref="ns3:TaxCatchAllLabel" minOccurs="0"/>
                <xsd:element ref="ns3:TaxKeywordTaxHTField" minOccurs="0"/>
                <xsd:element ref="ns3:Divi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726195c-4e5f-403b-b0e6-5bc4fc6a495f" elementFormDefault="qualified">
    <xsd:import namespace="http://schemas.microsoft.com/office/2006/documentManagement/types"/>
    <xsd:import namespace="http://schemas.microsoft.com/office/infopath/2007/PartnerControls"/>
    <xsd:element name="CategoryDoc" ma:index="8" nillable="true" ma:displayName="Document Category" ma:default="none" ma:description="" ma:format="Dropdown" ma:internalName="CategoryDoc">
      <xsd:simpleType>
        <xsd:restriction base="dms:Choice">
          <xsd:enumeration value="none"/>
          <xsd:enumeration value="Goods Contract Supporting Docs"/>
          <xsd:enumeration value="Goods Contract Webinars"/>
          <xsd:enumeration value="Information Technology Supporting Docs"/>
          <xsd:enumeration value="Information Technology Webinars"/>
          <xsd:enumeration value="Infrastructure Supporting Docs"/>
          <xsd:enumeration value="Infrastructure Webinars"/>
          <xsd:enumeration value="Services/Special Projects Supporting Docs"/>
          <xsd:enumeration value="Services/Special Projects Webinars"/>
        </xsd:restriction>
      </xsd:simpleType>
    </xsd:element>
    <xsd:element name="EffectiveDate" ma:index="9" ma:displayName="Effective Date" ma:default="[today]" ma:description="" ma:format="DateTime" ma:internalName="EffectiveDate">
      <xsd:simpleType>
        <xsd:restriction base="dms:DateTime"/>
      </xsd:simpleType>
    </xsd:element>
    <xsd:element name="DocumentDescription" ma:index="10" ma:displayName="Document Description" ma:description="Note" ma:internalName="DocumentDescription">
      <xsd:simpleType>
        <xsd:restriction base="dms:Note">
          <xsd:maxLength value="255"/>
        </xsd:restriction>
      </xsd:simpleType>
    </xsd:element>
    <xsd:element name="DisplayPriority" ma:index="11" nillable="true" ma:displayName="Display Priority" ma:internalName="DisplayPriority">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64719721-3f2e-4037-a826-7fe00fbc2e3c" elementFormDefault="qualified">
    <xsd:import namespace="http://schemas.microsoft.com/office/2006/documentManagement/types"/>
    <xsd:import namespace="http://schemas.microsoft.com/office/infopath/2007/PartnerControls"/>
    <xsd:element name="b814ba249d91463a8222dc7318a2e120" ma:index="12" ma:taxonomy="true" ma:internalName="b814ba249d91463a8222dc7318a2e120" ma:taxonomyFieldName="BusinessServices" ma:displayName="Business Services" ma:readOnly="false" ma:default="" ma:fieldId="{b814ba24-9d91-463a-8222-dc7318a2e120}" ma:sspId="24303319-78b4-4866-9de0-bde40737f1d8" ma:termSetId="c54f94ba-c49d-48e8-b789-4a89780f2686" ma:anchorId="3e0b3416-4f48-409d-9643-5ee8099d9f40" ma:open="false" ma:isKeyword="false">
      <xsd:complexType>
        <xsd:sequence>
          <xsd:element ref="pc:Terms" minOccurs="0" maxOccurs="1"/>
        </xsd:sequence>
      </xsd:complexType>
    </xsd:element>
    <xsd:element name="TaxCatchAll" ma:index="13" nillable="true" ma:displayName="Taxonomy Catch All Column" ma:hidden="true" ma:list="{c085d1ce-44a5-47b0-af7a-48aa3d02d715}" ma:internalName="TaxCatchAll" ma:showField="CatchAllData" ma:web="0726195c-4e5f-403b-b0e6-5bc4fc6a495f">
      <xsd:complexType>
        <xsd:complexContent>
          <xsd:extension base="dms:MultiChoiceLookup">
            <xsd:sequence>
              <xsd:element name="Value" type="dms:Lookup" maxOccurs="unbounded" minOccurs="0" nillable="true"/>
            </xsd:sequence>
          </xsd:extension>
        </xsd:complexContent>
      </xsd:complexType>
    </xsd:element>
    <xsd:element name="TaxCatchAllLabel" ma:index="14" nillable="true" ma:displayName="Taxonomy Catch All Column1" ma:hidden="true" ma:list="{c085d1ce-44a5-47b0-af7a-48aa3d02d715}" ma:internalName="TaxCatchAllLabel" ma:readOnly="true" ma:showField="CatchAllDataLabel" ma:web="0726195c-4e5f-403b-b0e6-5bc4fc6a495f">
      <xsd:complexType>
        <xsd:complexContent>
          <xsd:extension base="dms:MultiChoiceLookup">
            <xsd:sequence>
              <xsd:element name="Value" type="dms:Lookup" maxOccurs="unbounded" minOccurs="0" nillable="true"/>
            </xsd:sequence>
          </xsd:extension>
        </xsd:complexContent>
      </xsd:complexType>
    </xsd:element>
    <xsd:element name="TaxKeywordTaxHTField" ma:index="16" nillable="true" ma:taxonomy="true" ma:internalName="TaxKeywordTaxHTField" ma:taxonomyFieldName="TaxKeyword" ma:displayName="Enterprise Keywords" ma:fieldId="{23f27201-bee3-471e-b2e7-b64fd8b7ca38}" ma:taxonomyMulti="true" ma:sspId="00000000-0000-0000-0000-000000000000" ma:termSetId="00000000-0000-0000-0000-000000000000" ma:anchorId="00000000-0000-0000-0000-000000000000" ma:open="true" ma:isKeyword="true">
      <xsd:complexType>
        <xsd:sequence>
          <xsd:element ref="pc:Terms" minOccurs="0" maxOccurs="1"/>
        </xsd:sequence>
      </xsd:complexType>
    </xsd:element>
    <xsd:element name="Division" ma:index="18" nillable="true" ma:displayName="Division" ma:description="" ma:internalName="Divi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LongProperties xmlns="http://schemas.microsoft.com/office/2006/metadata/longProperties"/>
</file>

<file path=customXml/item4.xml><?xml version="1.0" encoding="utf-8"?>
<p:properties xmlns:p="http://schemas.microsoft.com/office/2006/metadata/properties" xmlns:xsi="http://www.w3.org/2001/XMLSchema-instance">
  <documentManagement>
    <TaxCatchAll xmlns="64719721-3f2e-4037-a826-7fe00fbc2e3c">
      <Value>162</Value>
    </TaxCatchAll>
    <EffectiveDate xmlns="0726195c-4e5f-403b-b0e6-5bc4fc6a495f">2015-01-20T22:35:00+00:00</EffectiveDate>
    <Division xmlns="64719721-3f2e-4037-a826-7fe00fbc2e3c">State Purchasing</Division>
    <CategoryDoc xmlns="0726195c-4e5f-403b-b0e6-5bc4fc6a495f">Services/Special Projects Supporting Docs</CategoryDoc>
    <b814ba249d91463a8222dc7318a2e120 xmlns="64719721-3f2e-4037-a826-7fe00fbc2e3c">
      <Terms xmlns="http://schemas.microsoft.com/office/infopath/2007/PartnerControls">
        <TermInfo xmlns="http://schemas.microsoft.com/office/infopath/2007/PartnerControls">
          <TermName xmlns="http://schemas.microsoft.com/office/infopath/2007/PartnerControls">Statewide Contract Webinars</TermName>
          <TermId xmlns="http://schemas.microsoft.com/office/infopath/2007/PartnerControls">f3452e5d-f6ba-4b98-8466-b04135e3c91b</TermId>
        </TermInfo>
      </Terms>
    </b814ba249d91463a8222dc7318a2e120>
    <DocumentDescription xmlns="0726195c-4e5f-403b-b0e6-5bc4fc6a495f">Statewide Contract Webinar PowerPoint Template</DocumentDescription>
    <TaxKeywordTaxHTField xmlns="64719721-3f2e-4037-a826-7fe00fbc2e3c">
      <Terms xmlns="http://schemas.microsoft.com/office/infopath/2007/PartnerControls"/>
    </TaxKeywordTaxHTField>
    <DisplayPriority xmlns="0726195c-4e5f-403b-b0e6-5bc4fc6a495f">11</DisplayPriority>
  </documentManagement>
</p:properties>
</file>

<file path=customXml/item5.xml><?xml version="1.0" encoding="utf-8"?>
<?mso-contentType ?>
<SharedContentType xmlns="Microsoft.SharePoint.Taxonomy.ContentTypeSync" SourceId="24303319-78b4-4866-9de0-bde40737f1d8" ContentTypeId="0x010100B2029F26138C4BFDA158A626F91E876A" PreviousValue="false"/>
</file>

<file path=customXml/itemProps1.xml><?xml version="1.0" encoding="utf-8"?>
<ds:datastoreItem xmlns:ds="http://schemas.openxmlformats.org/officeDocument/2006/customXml" ds:itemID="{6B21948A-C048-4151-85F6-EDD0CF87795F}"/>
</file>

<file path=customXml/itemProps2.xml><?xml version="1.0" encoding="utf-8"?>
<ds:datastoreItem xmlns:ds="http://schemas.openxmlformats.org/officeDocument/2006/customXml" ds:itemID="{DB4834B8-CB1E-4F5F-A2B4-114D599B786E}"/>
</file>

<file path=customXml/itemProps3.xml><?xml version="1.0" encoding="utf-8"?>
<ds:datastoreItem xmlns:ds="http://schemas.openxmlformats.org/officeDocument/2006/customXml" ds:itemID="{A2347167-5AD0-486D-87A5-AABF009339B0}"/>
</file>

<file path=customXml/itemProps4.xml><?xml version="1.0" encoding="utf-8"?>
<ds:datastoreItem xmlns:ds="http://schemas.openxmlformats.org/officeDocument/2006/customXml" ds:itemID="{8C5C60F5-DFD0-4884-86A7-11F7831B0E70}"/>
</file>

<file path=customXml/itemProps5.xml><?xml version="1.0" encoding="utf-8"?>
<ds:datastoreItem xmlns:ds="http://schemas.openxmlformats.org/officeDocument/2006/customXml" ds:itemID="{F7134A02-8A70-423D-996E-DDEC6D15E2BB}"/>
</file>

<file path=docProps/app.xml><?xml version="1.0" encoding="utf-8"?>
<Properties xmlns="http://schemas.openxmlformats.org/officeDocument/2006/extended-properties" xmlns:vt="http://schemas.openxmlformats.org/officeDocument/2006/docPropsVTypes">
  <Template>Governor Dec4_5DRAFT</Template>
  <TotalTime>20233</TotalTime>
  <Words>1455</Words>
  <Application>Microsoft Office PowerPoint</Application>
  <PresentationFormat>On-screen Show (4:3)</PresentationFormat>
  <Paragraphs>258</Paragraphs>
  <Slides>40</Slides>
  <Notes>7</Notes>
  <HiddenSlides>0</HiddenSlides>
  <MMClips>0</MMClips>
  <ScaleCrop>false</ScaleCrop>
  <HeadingPairs>
    <vt:vector size="10"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40</vt:i4>
      </vt:variant>
      <vt:variant>
        <vt:lpstr>Custom Shows</vt:lpstr>
      </vt:variant>
      <vt:variant>
        <vt:i4>1</vt:i4>
      </vt:variant>
    </vt:vector>
  </HeadingPairs>
  <TitlesOfParts>
    <vt:vector size="50" baseType="lpstr">
      <vt:lpstr>Arial Unicode MS</vt:lpstr>
      <vt:lpstr>Arial</vt:lpstr>
      <vt:lpstr>Calibri</vt:lpstr>
      <vt:lpstr>Tahoma</vt:lpstr>
      <vt:lpstr>Times New Roman</vt:lpstr>
      <vt:lpstr>Wingdings</vt:lpstr>
      <vt:lpstr>Governor Dec4_5DRAFT</vt:lpstr>
      <vt:lpstr>Custom Design</vt:lpstr>
      <vt:lpstr>Photo Editor Photo</vt:lpstr>
      <vt:lpstr>Security Service, Armed and Unarmed  RFP  99999-SPD0000095</vt:lpstr>
      <vt:lpstr>Your Presenter State Purchasing Division – Statewide Contracts</vt:lpstr>
      <vt:lpstr>Purpose of this Webinar State Purchasing Division – Statewide Contracts</vt:lpstr>
      <vt:lpstr>Purpose of this Webinar State Purchasing Division – Statewide Contracts</vt:lpstr>
      <vt:lpstr>Statewide Contract Details State Purchasing Division – Statewide Contracts</vt:lpstr>
      <vt:lpstr>Key Benefits State Purchasing Division – Statewide Contracts</vt:lpstr>
      <vt:lpstr>Regions</vt:lpstr>
      <vt:lpstr>Regions 1 -12</vt:lpstr>
      <vt:lpstr>DBHDD Regions 1-6</vt:lpstr>
      <vt:lpstr>Suppliers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Dynamic Security</vt:lpstr>
      <vt:lpstr>Clientele</vt:lpstr>
      <vt:lpstr>Armed Solutions </vt:lpstr>
      <vt:lpstr>Unarmed Solutions</vt:lpstr>
      <vt:lpstr>Operations</vt:lpstr>
      <vt:lpstr>Where to Find this Statewide Contract State Purchasing Division – Statewide Contracts</vt:lpstr>
      <vt:lpstr>Where to Find this Statewide Contract State Purchasing Division – Statewide Contracts</vt:lpstr>
      <vt:lpstr>Where to Find this Statewide Contract State Purchasing Division – Statewide Contracts</vt:lpstr>
      <vt:lpstr>PowerPoint Presentation</vt:lpstr>
      <vt:lpstr>Statewide Contracts Index</vt:lpstr>
      <vt:lpstr>SWC Index for Window Shoppers</vt:lpstr>
      <vt:lpstr>SWC for Window Shoppers</vt:lpstr>
      <vt:lpstr>Team Georgia Marketplace Contracts</vt:lpstr>
      <vt:lpstr>How to use this contract State Purchasing Division – Statewide Contracts</vt:lpstr>
      <vt:lpstr>Order Form</vt:lpstr>
      <vt:lpstr>Frequently Asked Questions State Purchasing Division – Statewide Contracts</vt:lpstr>
      <vt:lpstr>For more information State Purchasing Division – Statewide Contracts</vt:lpstr>
      <vt:lpstr>Questions…</vt:lpstr>
      <vt:lpstr>PowerPoint Presentation</vt:lpstr>
      <vt:lpstr>Custom Show 1</vt:lpstr>
    </vt:vector>
  </TitlesOfParts>
  <Company>GTA State of Georgia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Statewide Contract Webinar PowerPoint Template</dc:title>
  <dc:creator>Georgia Technology Authority</dc:creator>
  <cp:keywords/>
  <cp:lastModifiedBy>Sapong, Samuel</cp:lastModifiedBy>
  <cp:revision>965</cp:revision>
  <cp:lastPrinted>2013-10-22T18:24:23Z</cp:lastPrinted>
  <dcterms:created xsi:type="dcterms:W3CDTF">2007-11-28T18:06:31Z</dcterms:created>
  <dcterms:modified xsi:type="dcterms:W3CDTF">2015-03-24T21:20:01Z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mmunication Folders">
    <vt:lpwstr/>
  </property>
  <property fmtid="{D5CDD505-2E9C-101B-9397-08002B2CF9AE}" pid="3" name="Document Status">
    <vt:lpwstr>Final</vt:lpwstr>
  </property>
  <property fmtid="{D5CDD505-2E9C-101B-9397-08002B2CF9AE}" pid="4" name="Content">
    <vt:lpwstr>Communications - Powerpoint</vt:lpwstr>
  </property>
  <property fmtid="{D5CDD505-2E9C-101B-9397-08002B2CF9AE}" pid="5" name="ContentType">
    <vt:lpwstr>Document</vt:lpwstr>
  </property>
  <property fmtid="{D5CDD505-2E9C-101B-9397-08002B2CF9AE}" pid="6" name="Communication Folder">
    <vt:lpwstr/>
  </property>
  <property fmtid="{D5CDD505-2E9C-101B-9397-08002B2CF9AE}" pid="7" name="ContentTypeId">
    <vt:lpwstr>0x010100B2029F26138C4BFDA158A626F91E876A003A02FEC7EC5AC44E82864542632E2E46</vt:lpwstr>
  </property>
  <property fmtid="{D5CDD505-2E9C-101B-9397-08002B2CF9AE}" pid="8" name="display_urn:schemas-microsoft-com:office:office#Editor">
    <vt:lpwstr>DOAS-GA-GOV\dfile</vt:lpwstr>
  </property>
  <property fmtid="{D5CDD505-2E9C-101B-9397-08002B2CF9AE}" pid="9" name="xd_Signature">
    <vt:lpwstr/>
  </property>
  <property fmtid="{D5CDD505-2E9C-101B-9397-08002B2CF9AE}" pid="10" name="TemplateUrl">
    <vt:lpwstr/>
  </property>
  <property fmtid="{D5CDD505-2E9C-101B-9397-08002B2CF9AE}" pid="11" name="xd_ProgID">
    <vt:lpwstr/>
  </property>
  <property fmtid="{D5CDD505-2E9C-101B-9397-08002B2CF9AE}" pid="12" name="display_urn:schemas-microsoft-com:office:office#Author">
    <vt:lpwstr>DOAS-GA-GOV\dfile</vt:lpwstr>
  </property>
  <property fmtid="{D5CDD505-2E9C-101B-9397-08002B2CF9AE}" pid="13" name="TaxKeyword">
    <vt:lpwstr/>
  </property>
  <property fmtid="{D5CDD505-2E9C-101B-9397-08002B2CF9AE}" pid="14" name="BusinessServices">
    <vt:lpwstr>162;#Statewide Contract Webinars|f3452e5d-f6ba-4b98-8466-b04135e3c91b</vt:lpwstr>
  </property>
</Properties>
</file>