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Masters/notesMaster1.xml" ContentType="application/vnd.openxmlformats-officedocument.presentationml.notesMaster+xml"/>
  <Override PartName="/ppt/theme/theme1.xml" ContentType="application/vnd.openxmlformats-officedocument.theme+xml"/>
  <Override PartName="/ppt/theme/theme2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3.xml" ContentType="application/vnd.openxmlformats-officedocument.customXml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4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355" r:id="rId2"/>
    <p:sldId id="357" r:id="rId3"/>
    <p:sldId id="361" r:id="rId4"/>
    <p:sldId id="358" r:id="rId5"/>
    <p:sldId id="359" r:id="rId6"/>
    <p:sldId id="362" r:id="rId7"/>
    <p:sldId id="363" r:id="rId8"/>
    <p:sldId id="364" r:id="rId9"/>
    <p:sldId id="365" r:id="rId10"/>
    <p:sldId id="366" r:id="rId11"/>
    <p:sldId id="367" r:id="rId12"/>
    <p:sldId id="368" r:id="rId13"/>
    <p:sldId id="369" r:id="rId14"/>
    <p:sldId id="370" r:id="rId15"/>
    <p:sldId id="371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5" Type="http://schemas.openxmlformats.org/officeDocument/2006/relationships/customXml" Target="../customXml/item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customXml" Target="../customXml/item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customXml" Target="../customXml/item2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customXml" Target="../customXml/item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CEEB120-751B-4713-8E6E-C12E5DF02D2F}" type="datetimeFigureOut">
              <a:rPr lang="en-US" smtClean="0"/>
              <a:t>1/20/2022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E416B68-8837-47DD-A4CD-D180738158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24420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1863">
              <a:defRPr sz="1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931863">
              <a:defRPr sz="12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931863">
              <a:defRPr sz="12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931863">
              <a:defRPr sz="12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931863">
              <a:defRPr sz="12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fld id="{76AE5B27-BBF9-4DED-8E18-840A5D08B05E}" type="slidenum">
              <a:rPr lang="en-US" altLang="en-US"/>
              <a:pPr/>
              <a:t>1</a:t>
            </a:fld>
            <a:endParaRPr lang="en-US" altLang="en-US" dirty="0"/>
          </a:p>
        </p:txBody>
      </p:sp>
      <p:sp>
        <p:nvSpPr>
          <p:cNvPr id="122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2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dirty="0">
              <a:latin typeface="Arial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88A6CE-4C09-4BB6-A0C8-E404143AEEC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5887AF2-161D-4122-869E-8AE6276B93C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65F657C-F181-4E80-ABA3-EEF7677CAE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349B5E-2D74-4DC7-97B4-FB2B0C6EC1BA}" type="datetimeFigureOut">
              <a:rPr lang="en-US" smtClean="0"/>
              <a:t>1/20/2022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5B0A0E2-F2D7-43F0-ADEA-190710E20A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AD4533B-7A8A-409F-BCAE-7F5D0C49D7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8AC9AC-FFF8-405A-B502-4E044C0DE0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82274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F84771-2F82-4243-AA77-0CC875108A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9AA5947-EA72-46AE-8113-0AC98913E73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45A03E5-6A0A-443C-8ED4-F700DBA638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349B5E-2D74-4DC7-97B4-FB2B0C6EC1BA}" type="datetimeFigureOut">
              <a:rPr lang="en-US" smtClean="0"/>
              <a:t>1/20/2022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7BCF188-8374-4FCF-A02F-03688B9DA7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86D7F24-AD06-48B1-80B7-CD8419E01F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8AC9AC-FFF8-405A-B502-4E044C0DE0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6119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D78EF38-482B-44B7-B061-18510C7144A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469B6C1-4040-4C83-BA79-5A6C64B7B79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44AF20C-DE99-4B18-8167-6941ECF001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349B5E-2D74-4DC7-97B4-FB2B0C6EC1BA}" type="datetimeFigureOut">
              <a:rPr lang="en-US" smtClean="0"/>
              <a:t>1/20/2022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2DD2DD5-99C6-4BC3-BF64-195D8176F8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613AF9B-86C8-4E1B-A532-44A2DB74BD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8AC9AC-FFF8-405A-B502-4E044C0DE0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96066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B13AEA-4BC3-4AF4-A78A-D8308F8D7D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52D1442-DF8F-4628-9DE2-7606AA680DC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8ECD099-6DC7-49B8-8A5B-9F97D304FB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349B5E-2D74-4DC7-97B4-FB2B0C6EC1BA}" type="datetimeFigureOut">
              <a:rPr lang="en-US" smtClean="0"/>
              <a:t>1/20/2022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5484CF3-0C8F-452D-8327-BC679955AB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F7F5192-7853-4F50-9EF1-4EF5C3F8EC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8AC9AC-FFF8-405A-B502-4E044C0DE0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31421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02DFEF-3783-4333-A17C-D149FCEC61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0B9C983-5E00-4DDF-A6DC-9B4BF30393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15AC94F-C2A1-4F56-93AE-03F154C03A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349B5E-2D74-4DC7-97B4-FB2B0C6EC1BA}" type="datetimeFigureOut">
              <a:rPr lang="en-US" smtClean="0"/>
              <a:t>1/20/2022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0DDECD6-47C3-4167-8EBB-3DA6F7A1C2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00005AF-7B33-4B90-99A2-911702E69F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8AC9AC-FFF8-405A-B502-4E044C0DE0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36637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C87AA7-50DB-47A8-A49F-D7DBED0D5A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9C6DAAB-A3EC-492A-BC1A-B4389CD473F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14245BC-9F1D-46C2-8C3B-C944076F4CF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C3D918E-55A0-4C65-9976-C14D9D8471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349B5E-2D74-4DC7-97B4-FB2B0C6EC1BA}" type="datetimeFigureOut">
              <a:rPr lang="en-US" smtClean="0"/>
              <a:t>1/20/2022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901A61F-6CE7-4E26-A401-04C9CAF412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16461A7-1C16-4E4F-852F-641A801348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8AC9AC-FFF8-405A-B502-4E044C0DE0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3952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292D56-8EE7-43D6-B830-5BAA372C33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BE2E145-FCCE-41EA-95B9-3CDF87062EB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C345BA2-7553-4142-838B-4501DAF3C3B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B144E96-1F95-42BD-8D69-8FE9F37E091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314F161-E349-452C-9F3F-1EEC5EEFDED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1B36452-31F7-4CA8-A72C-79A7C8C18E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349B5E-2D74-4DC7-97B4-FB2B0C6EC1BA}" type="datetimeFigureOut">
              <a:rPr lang="en-US" smtClean="0"/>
              <a:t>1/20/2022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800F08D-A742-4F5A-94ED-6622CE78F8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127C7BB-EA8E-4798-8C01-84CB30CBA0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8AC9AC-FFF8-405A-B502-4E044C0DE0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45392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24EE37-8816-4851-A851-BE6D83B70B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EB390FA-959E-4803-B0DB-C5F0312403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349B5E-2D74-4DC7-97B4-FB2B0C6EC1BA}" type="datetimeFigureOut">
              <a:rPr lang="en-US" smtClean="0"/>
              <a:t>1/20/2022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C357022-DCBE-4D1B-80C6-E726F1C03A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DA6077A-C499-47CD-A7D5-E36436012D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8AC9AC-FFF8-405A-B502-4E044C0DE0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97763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C49728A-C561-4A47-A579-521B9EC9D0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349B5E-2D74-4DC7-97B4-FB2B0C6EC1BA}" type="datetimeFigureOut">
              <a:rPr lang="en-US" smtClean="0"/>
              <a:t>1/20/2022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1E8D794-E995-4610-BAC8-B25E1D9ED7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46CAE30-F49F-4D05-8B14-C88A81064A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8AC9AC-FFF8-405A-B502-4E044C0DE0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52554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3D771C-21BE-4DA9-8CAE-103F7A90E9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662B5F8-F15A-497A-84BE-FA8AF80607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C69DEFE-5CBA-48C8-BA1E-1C7DC9D5FEB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5D5B6D1-67B7-4B6F-8525-42DB329F34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349B5E-2D74-4DC7-97B4-FB2B0C6EC1BA}" type="datetimeFigureOut">
              <a:rPr lang="en-US" smtClean="0"/>
              <a:t>1/20/2022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DFE7CD6-6931-4845-B5D6-E78AF28047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DBF3664-44C1-4FAF-BA49-63B39BDA4F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8AC9AC-FFF8-405A-B502-4E044C0DE0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93274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E0A481-DC9F-4FE3-9853-8C2A57A3E7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87CC7A5-24E8-482C-9E6E-419B92AF1ED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4A642A3-03CB-43C2-8AC7-CB8B339F914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8ECD289-5160-4328-BC95-BA128640EA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349B5E-2D74-4DC7-97B4-FB2B0C6EC1BA}" type="datetimeFigureOut">
              <a:rPr lang="en-US" smtClean="0"/>
              <a:t>1/20/2022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EFA8EA9-CBC0-4C83-A229-EDED7117B2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257856F-D02F-4EBC-8CFF-03E682AE04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8AC9AC-FFF8-405A-B502-4E044C0DE0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94770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CAB7E9B-52D5-43C5-9FA5-3914B1D691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2B99A01-04D7-4D24-9FA3-8FCBBB8A97B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877FC81-C5B7-42CE-BB64-CCFD60F5E8E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349B5E-2D74-4DC7-97B4-FB2B0C6EC1BA}" type="datetimeFigureOut">
              <a:rPr lang="en-US" smtClean="0"/>
              <a:t>1/20/2022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8B95795-51A5-48FC-BD5C-0DD0DC73F1C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CA97C05-1552-48CB-875B-AEB38C60C2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8AC9AC-FFF8-405A-B502-4E044C0DE0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808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image" Target="../media/image1.jpeg"/><Relationship Id="rId7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2.jpeg"/><Relationship Id="rId9" Type="http://schemas.openxmlformats.org/officeDocument/2006/relationships/image" Target="../media/image7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1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3"/>
          <p:cNvSpPr>
            <a:spLocks noGrp="1" noChangeArrowheads="1"/>
          </p:cNvSpPr>
          <p:nvPr>
            <p:ph type="subTitle" idx="4294967295"/>
          </p:nvPr>
        </p:nvSpPr>
        <p:spPr>
          <a:xfrm>
            <a:off x="8978900" y="5692775"/>
            <a:ext cx="1689100" cy="482600"/>
          </a:xfrm>
        </p:spPr>
        <p:txBody>
          <a:bodyPr>
            <a:normAutofit fontScale="92500" lnSpcReduction="20000"/>
          </a:bodyPr>
          <a:lstStyle/>
          <a:p>
            <a:pPr algn="ctr" eaLnBrk="1" hangingPunct="1">
              <a:lnSpc>
                <a:spcPct val="80000"/>
              </a:lnSpc>
            </a:pPr>
            <a:endParaRPr lang="en-US" altLang="en-US" sz="1400" dirty="0"/>
          </a:p>
          <a:p>
            <a:pPr algn="ctr" eaLnBrk="1" hangingPunct="1">
              <a:lnSpc>
                <a:spcPct val="80000"/>
              </a:lnSpc>
            </a:pPr>
            <a:r>
              <a:rPr lang="en-US" altLang="en-US" sz="1400" dirty="0"/>
              <a:t> </a:t>
            </a:r>
          </a:p>
        </p:txBody>
      </p:sp>
      <p:sp>
        <p:nvSpPr>
          <p:cNvPr id="4101" name="Text Box 5"/>
          <p:cNvSpPr txBox="1">
            <a:spLocks noChangeArrowheads="1"/>
          </p:cNvSpPr>
          <p:nvPr/>
        </p:nvSpPr>
        <p:spPr bwMode="auto">
          <a:xfrm>
            <a:off x="2006600" y="4914900"/>
            <a:ext cx="8420100" cy="194168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lnSpc>
                <a:spcPct val="50000"/>
              </a:lnSpc>
              <a:spcBef>
                <a:spcPct val="50000"/>
              </a:spcBef>
              <a:defRPr/>
            </a:pPr>
            <a:endParaRPr lang="en-US" b="1" dirty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</a:endParaRPr>
          </a:p>
          <a:p>
            <a:pPr algn="ctr" eaLnBrk="1" hangingPunct="1">
              <a:lnSpc>
                <a:spcPct val="50000"/>
              </a:lnSpc>
              <a:spcBef>
                <a:spcPct val="50000"/>
              </a:spcBef>
              <a:defRPr/>
            </a:pPr>
            <a:r>
              <a:rPr lang="en-US" sz="3600" b="1" dirty="0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Black" pitchFamily="34" charset="0"/>
              </a:rPr>
              <a:t>DOAS Insurance Service Office</a:t>
            </a:r>
          </a:p>
          <a:p>
            <a:pPr algn="ctr" eaLnBrk="1" hangingPunct="1">
              <a:lnSpc>
                <a:spcPct val="50000"/>
              </a:lnSpc>
              <a:spcBef>
                <a:spcPct val="50000"/>
              </a:spcBef>
              <a:defRPr/>
            </a:pPr>
            <a:r>
              <a:rPr lang="en-US" sz="3600" b="1" dirty="0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Black" pitchFamily="34" charset="0"/>
              </a:rPr>
              <a:t> (ISO) </a:t>
            </a:r>
          </a:p>
          <a:p>
            <a:pPr algn="ctr" eaLnBrk="1" hangingPunct="1">
              <a:lnSpc>
                <a:spcPct val="50000"/>
              </a:lnSpc>
              <a:spcBef>
                <a:spcPct val="50000"/>
              </a:spcBef>
              <a:defRPr/>
            </a:pPr>
            <a:r>
              <a:rPr lang="en-US" sz="3600" b="1" dirty="0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Black" pitchFamily="34" charset="0"/>
              </a:rPr>
              <a:t>Building Classifications</a:t>
            </a:r>
            <a:endParaRPr lang="en-US" b="1" dirty="0"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</a:endParaRPr>
          </a:p>
        </p:txBody>
      </p:sp>
      <p:pic>
        <p:nvPicPr>
          <p:cNvPr id="11268" name="Picture 7" descr="C:\Users\clawrenc\AppData\Local\Temp\_TS7732.tmp\_TS5.tmp\DSC01305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50114" y="2160588"/>
            <a:ext cx="2935287" cy="1617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9" name="Picture 9" descr="C:\Users\clawrenc\AppData\Local\Temp\_TS7732.tmp\_TS6.tmp\DSC01297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60875" y="1244601"/>
            <a:ext cx="2789238" cy="2468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70" name="Picture 11" descr="C:\Users\clawrenc\Pictures\9 6 2013\DSC05850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0701" y="3713164"/>
            <a:ext cx="5459413" cy="147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71" name="Picture 12" descr="C:\Users\clawrenc\Pictures\2013-08-23 pics 8 22 2013\pics 8 22 2013 001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50114" y="3778251"/>
            <a:ext cx="2935287" cy="1387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72" name="Picture 13" descr="C:\Users\clawrenc\Pictures\2009 pictures\3-25-2009\DSC00409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0701" y="2855913"/>
            <a:ext cx="2670175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73" name="Picture 14" descr="C:\Users\clawrenc\Pictures\2009 pictures\5 4 2009\5 4 2009 026.jp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50114" y="912814"/>
            <a:ext cx="2935287" cy="1247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74" name="Picture 15" descr="C:\Users\clawrenc\Pictures\2009 pictures\5 13 2009\5 13 2009 078.jp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0701" y="1244601"/>
            <a:ext cx="2670175" cy="1611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99637628"/>
      </p:ext>
    </p:extLst>
  </p:cSld>
  <p:clrMapOvr>
    <a:masterClrMapping/>
  </p:clrMapOvr>
  <p:transition advClick="0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extBox 2"/>
          <p:cNvSpPr txBox="1">
            <a:spLocks noChangeArrowheads="1"/>
          </p:cNvSpPr>
          <p:nvPr/>
        </p:nvSpPr>
        <p:spPr bwMode="auto">
          <a:xfrm>
            <a:off x="2093914" y="1674814"/>
            <a:ext cx="4098925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b="1">
                <a:solidFill>
                  <a:srgbClr val="796D6B"/>
                </a:solidFill>
                <a:latin typeface="Arial" pitchFamily="34" charset="0"/>
              </a:defRPr>
            </a:lvl1pPr>
            <a:lvl2pPr>
              <a:defRPr sz="2300">
                <a:solidFill>
                  <a:srgbClr val="796D6B"/>
                </a:solidFill>
                <a:latin typeface="Arial" pitchFamily="34" charset="0"/>
              </a:defRPr>
            </a:lvl2pPr>
            <a:lvl3pPr>
              <a:defRPr sz="2200">
                <a:solidFill>
                  <a:srgbClr val="796D6B"/>
                </a:solidFill>
                <a:latin typeface="Arial" pitchFamily="34" charset="0"/>
              </a:defRPr>
            </a:lvl3pPr>
            <a:lvl4pPr>
              <a:defRPr sz="2700">
                <a:solidFill>
                  <a:srgbClr val="A19795"/>
                </a:solidFill>
                <a:latin typeface="Arial" pitchFamily="34" charset="0"/>
              </a:defRPr>
            </a:lvl4pPr>
            <a:lvl5pPr>
              <a:defRPr sz="2700">
                <a:solidFill>
                  <a:srgbClr val="A19795"/>
                </a:solidFill>
                <a:latin typeface="Arial" pitchFamily="34" charset="0"/>
              </a:defRPr>
            </a:lvl5pPr>
            <a:lvl6pPr eaLnBrk="0" hangingPunct="0">
              <a:defRPr sz="2700">
                <a:solidFill>
                  <a:srgbClr val="A19795"/>
                </a:solidFill>
                <a:latin typeface="Arial" pitchFamily="34" charset="0"/>
              </a:defRPr>
            </a:lvl6pPr>
            <a:lvl7pPr eaLnBrk="0" hangingPunct="0">
              <a:defRPr sz="2700">
                <a:solidFill>
                  <a:srgbClr val="A19795"/>
                </a:solidFill>
                <a:latin typeface="Arial" pitchFamily="34" charset="0"/>
              </a:defRPr>
            </a:lvl7pPr>
            <a:lvl8pPr eaLnBrk="0" hangingPunct="0">
              <a:defRPr sz="2700">
                <a:solidFill>
                  <a:srgbClr val="A19795"/>
                </a:solidFill>
                <a:latin typeface="Arial" pitchFamily="34" charset="0"/>
              </a:defRPr>
            </a:lvl8pPr>
            <a:lvl9pPr eaLnBrk="0" hangingPunct="0">
              <a:defRPr sz="2700">
                <a:solidFill>
                  <a:srgbClr val="A19795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en-US" altLang="en-US" dirty="0">
                <a:solidFill>
                  <a:schemeClr val="tx1"/>
                </a:solidFill>
              </a:rPr>
              <a:t>Masonry Non-Combustible</a:t>
            </a:r>
          </a:p>
        </p:txBody>
      </p:sp>
      <p:pic>
        <p:nvPicPr>
          <p:cNvPr id="21507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9375" y="1905001"/>
            <a:ext cx="3543300" cy="401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ular Callout 7"/>
          <p:cNvSpPr/>
          <p:nvPr/>
        </p:nvSpPr>
        <p:spPr bwMode="auto">
          <a:xfrm>
            <a:off x="2093913" y="3225800"/>
            <a:ext cx="3162300" cy="1511300"/>
          </a:xfrm>
          <a:prstGeom prst="wedgeRectCallout">
            <a:avLst>
              <a:gd name="adj1" fmla="val 135109"/>
              <a:gd name="adj2" fmla="val -93137"/>
            </a:avLst>
          </a:prstGeom>
          <a:solidFill>
            <a:schemeClr val="accent6">
              <a:lumMod val="20000"/>
              <a:lumOff val="8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 eaLnBrk="1" hangingPunct="1">
              <a:defRPr/>
            </a:pPr>
            <a:r>
              <a:rPr lang="en-US" b="1" dirty="0">
                <a:latin typeface="Arial" charset="0"/>
              </a:rPr>
              <a:t>Metal roof support and </a:t>
            </a:r>
          </a:p>
          <a:p>
            <a:pPr algn="ctr" eaLnBrk="1" hangingPunct="1">
              <a:defRPr/>
            </a:pPr>
            <a:r>
              <a:rPr lang="en-US" b="1" dirty="0">
                <a:latin typeface="Arial" charset="0"/>
              </a:rPr>
              <a:t>metal roof in this case, </a:t>
            </a:r>
          </a:p>
          <a:p>
            <a:pPr algn="ctr" eaLnBrk="1" hangingPunct="1">
              <a:defRPr/>
            </a:pPr>
            <a:r>
              <a:rPr lang="en-US" b="1" dirty="0">
                <a:latin typeface="Arial" charset="0"/>
              </a:rPr>
              <a:t>with masonry walls.</a:t>
            </a:r>
          </a:p>
        </p:txBody>
      </p:sp>
      <p:sp>
        <p:nvSpPr>
          <p:cNvPr id="9" name="Rectangular Callout 8"/>
          <p:cNvSpPr/>
          <p:nvPr/>
        </p:nvSpPr>
        <p:spPr bwMode="auto">
          <a:xfrm>
            <a:off x="3286125" y="5353051"/>
            <a:ext cx="2808288" cy="828675"/>
          </a:xfrm>
          <a:prstGeom prst="wedgeRectCallout">
            <a:avLst>
              <a:gd name="adj1" fmla="val 145448"/>
              <a:gd name="adj2" fmla="val -112202"/>
            </a:avLst>
          </a:prstGeom>
          <a:solidFill>
            <a:schemeClr val="accent6">
              <a:lumMod val="20000"/>
              <a:lumOff val="8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 eaLnBrk="1" hangingPunct="1">
              <a:defRPr/>
            </a:pPr>
            <a:r>
              <a:rPr lang="en-US" b="1" dirty="0">
                <a:latin typeface="Arial" charset="0"/>
              </a:rPr>
              <a:t>Masonry walls.</a:t>
            </a:r>
          </a:p>
        </p:txBody>
      </p:sp>
    </p:spTree>
    <p:extLst>
      <p:ext uri="{BB962C8B-B14F-4D97-AF65-F5344CB8AC3E}">
        <p14:creationId xmlns:p14="http://schemas.microsoft.com/office/powerpoint/2010/main" val="2016765194"/>
      </p:ext>
    </p:extLst>
  </p:cSld>
  <p:clrMapOvr>
    <a:masterClrMapping/>
  </p:clrMapOvr>
  <p:transition advClick="0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extBox 1"/>
          <p:cNvSpPr txBox="1">
            <a:spLocks noChangeArrowheads="1"/>
          </p:cNvSpPr>
          <p:nvPr/>
        </p:nvSpPr>
        <p:spPr bwMode="auto">
          <a:xfrm>
            <a:off x="1885951" y="1717676"/>
            <a:ext cx="5953125" cy="4894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b="1">
                <a:solidFill>
                  <a:srgbClr val="796D6B"/>
                </a:solidFill>
                <a:latin typeface="Arial" pitchFamily="34" charset="0"/>
              </a:defRPr>
            </a:lvl1pPr>
            <a:lvl2pPr>
              <a:defRPr sz="2300">
                <a:solidFill>
                  <a:srgbClr val="796D6B"/>
                </a:solidFill>
                <a:latin typeface="Arial" pitchFamily="34" charset="0"/>
              </a:defRPr>
            </a:lvl2pPr>
            <a:lvl3pPr>
              <a:defRPr sz="2200">
                <a:solidFill>
                  <a:srgbClr val="796D6B"/>
                </a:solidFill>
                <a:latin typeface="Arial" pitchFamily="34" charset="0"/>
              </a:defRPr>
            </a:lvl3pPr>
            <a:lvl4pPr>
              <a:defRPr sz="2700">
                <a:solidFill>
                  <a:srgbClr val="A19795"/>
                </a:solidFill>
                <a:latin typeface="Arial" pitchFamily="34" charset="0"/>
              </a:defRPr>
            </a:lvl4pPr>
            <a:lvl5pPr>
              <a:defRPr sz="2700">
                <a:solidFill>
                  <a:srgbClr val="A19795"/>
                </a:solidFill>
                <a:latin typeface="Arial" pitchFamily="34" charset="0"/>
              </a:defRPr>
            </a:lvl5pPr>
            <a:lvl6pPr eaLnBrk="0" hangingPunct="0">
              <a:defRPr sz="2700">
                <a:solidFill>
                  <a:srgbClr val="A19795"/>
                </a:solidFill>
                <a:latin typeface="Arial" pitchFamily="34" charset="0"/>
              </a:defRPr>
            </a:lvl6pPr>
            <a:lvl7pPr eaLnBrk="0" hangingPunct="0">
              <a:defRPr sz="2700">
                <a:solidFill>
                  <a:srgbClr val="A19795"/>
                </a:solidFill>
                <a:latin typeface="Arial" pitchFamily="34" charset="0"/>
              </a:defRPr>
            </a:lvl7pPr>
            <a:lvl8pPr eaLnBrk="0" hangingPunct="0">
              <a:defRPr sz="2700">
                <a:solidFill>
                  <a:srgbClr val="A19795"/>
                </a:solidFill>
                <a:latin typeface="Arial" pitchFamily="34" charset="0"/>
              </a:defRPr>
            </a:lvl8pPr>
            <a:lvl9pPr eaLnBrk="0" hangingPunct="0">
              <a:defRPr sz="2700">
                <a:solidFill>
                  <a:srgbClr val="A19795"/>
                </a:solidFill>
                <a:latin typeface="Arial" pitchFamily="34" charset="0"/>
              </a:defRPr>
            </a:lvl9pPr>
          </a:lstStyle>
          <a:p>
            <a:pPr marL="342900" indent="-342900">
              <a:buFontTx/>
              <a:buChar char="•"/>
            </a:pPr>
            <a:r>
              <a:rPr lang="en-US" altLang="en-US" b="0" dirty="0">
                <a:solidFill>
                  <a:schemeClr val="tx1"/>
                </a:solidFill>
              </a:rPr>
              <a:t>Buildings with exterior walls, floors, and roofs of masonry materials between four and eight inches thick; or  </a:t>
            </a:r>
          </a:p>
          <a:p>
            <a:pPr marL="342900" indent="-342900">
              <a:buFontTx/>
              <a:buChar char="•"/>
            </a:pPr>
            <a:r>
              <a:rPr lang="en-US" altLang="en-US" b="0" dirty="0">
                <a:solidFill>
                  <a:schemeClr val="tx1"/>
                </a:solidFill>
              </a:rPr>
              <a:t>Fire-resistive materials with a fire-resistance rating less than two hours but not less than one hour.  </a:t>
            </a:r>
          </a:p>
          <a:p>
            <a:pPr marL="342900" indent="-342900"/>
            <a:r>
              <a:rPr lang="en-US" altLang="en-US" b="0" dirty="0">
                <a:solidFill>
                  <a:schemeClr val="tx1"/>
                </a:solidFill>
              </a:rPr>
              <a:t>The exterior bearing walls and load-bearing portions of the exterior walls must be of non-combustible materials or of masonry, but exterior nonbearing walls and wall panels may be slow-burning, combustible, or with no fire-resistance rating.</a:t>
            </a:r>
            <a:r>
              <a:rPr lang="en-US" altLang="en-US" b="0" dirty="0">
                <a:solidFill>
                  <a:schemeClr val="bg1"/>
                </a:solidFill>
              </a:rPr>
              <a:t>.</a:t>
            </a:r>
          </a:p>
        </p:txBody>
      </p:sp>
      <p:sp>
        <p:nvSpPr>
          <p:cNvPr id="22531" name="TextBox 2"/>
          <p:cNvSpPr txBox="1">
            <a:spLocks noChangeArrowheads="1"/>
          </p:cNvSpPr>
          <p:nvPr/>
        </p:nvSpPr>
        <p:spPr bwMode="auto">
          <a:xfrm>
            <a:off x="1765301" y="1244601"/>
            <a:ext cx="4119563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b="1">
                <a:solidFill>
                  <a:srgbClr val="796D6B"/>
                </a:solidFill>
                <a:latin typeface="Arial" pitchFamily="34" charset="0"/>
              </a:defRPr>
            </a:lvl1pPr>
            <a:lvl2pPr>
              <a:defRPr sz="2300">
                <a:solidFill>
                  <a:srgbClr val="796D6B"/>
                </a:solidFill>
                <a:latin typeface="Arial" pitchFamily="34" charset="0"/>
              </a:defRPr>
            </a:lvl2pPr>
            <a:lvl3pPr>
              <a:defRPr sz="2200">
                <a:solidFill>
                  <a:srgbClr val="796D6B"/>
                </a:solidFill>
                <a:latin typeface="Arial" pitchFamily="34" charset="0"/>
              </a:defRPr>
            </a:lvl3pPr>
            <a:lvl4pPr>
              <a:defRPr sz="2700">
                <a:solidFill>
                  <a:srgbClr val="A19795"/>
                </a:solidFill>
                <a:latin typeface="Arial" pitchFamily="34" charset="0"/>
              </a:defRPr>
            </a:lvl4pPr>
            <a:lvl5pPr>
              <a:defRPr sz="2700">
                <a:solidFill>
                  <a:srgbClr val="A19795"/>
                </a:solidFill>
                <a:latin typeface="Arial" pitchFamily="34" charset="0"/>
              </a:defRPr>
            </a:lvl5pPr>
            <a:lvl6pPr eaLnBrk="0" hangingPunct="0">
              <a:defRPr sz="2700">
                <a:solidFill>
                  <a:srgbClr val="A19795"/>
                </a:solidFill>
                <a:latin typeface="Arial" pitchFamily="34" charset="0"/>
              </a:defRPr>
            </a:lvl6pPr>
            <a:lvl7pPr eaLnBrk="0" hangingPunct="0">
              <a:defRPr sz="2700">
                <a:solidFill>
                  <a:srgbClr val="A19795"/>
                </a:solidFill>
                <a:latin typeface="Arial" pitchFamily="34" charset="0"/>
              </a:defRPr>
            </a:lvl7pPr>
            <a:lvl8pPr eaLnBrk="0" hangingPunct="0">
              <a:defRPr sz="2700">
                <a:solidFill>
                  <a:srgbClr val="A19795"/>
                </a:solidFill>
                <a:latin typeface="Arial" pitchFamily="34" charset="0"/>
              </a:defRPr>
            </a:lvl8pPr>
            <a:lvl9pPr eaLnBrk="0" hangingPunct="0">
              <a:defRPr sz="2700">
                <a:solidFill>
                  <a:srgbClr val="A19795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en-US" altLang="en-US" b="0" dirty="0">
                <a:solidFill>
                  <a:schemeClr val="tx1"/>
                </a:solidFill>
                <a:latin typeface="Arial Black" pitchFamily="34" charset="0"/>
              </a:rPr>
              <a:t> Modified Fire Resistive</a:t>
            </a:r>
          </a:p>
        </p:txBody>
      </p:sp>
      <p:pic>
        <p:nvPicPr>
          <p:cNvPr id="22532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39075" y="1474789"/>
            <a:ext cx="2673350" cy="2052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3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3826" y="3971925"/>
            <a:ext cx="2771775" cy="1847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74199503"/>
      </p:ext>
    </p:extLst>
  </p:cSld>
  <p:clrMapOvr>
    <a:masterClrMapping/>
  </p:clrMapOvr>
  <p:transition advClick="0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extBox 2"/>
          <p:cNvSpPr txBox="1">
            <a:spLocks noChangeArrowheads="1"/>
          </p:cNvSpPr>
          <p:nvPr/>
        </p:nvSpPr>
        <p:spPr bwMode="auto">
          <a:xfrm>
            <a:off x="1816101" y="1400176"/>
            <a:ext cx="4017963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b="1">
                <a:solidFill>
                  <a:srgbClr val="796D6B"/>
                </a:solidFill>
                <a:latin typeface="Arial" pitchFamily="34" charset="0"/>
              </a:defRPr>
            </a:lvl1pPr>
            <a:lvl2pPr>
              <a:defRPr sz="2300">
                <a:solidFill>
                  <a:srgbClr val="796D6B"/>
                </a:solidFill>
                <a:latin typeface="Arial" pitchFamily="34" charset="0"/>
              </a:defRPr>
            </a:lvl2pPr>
            <a:lvl3pPr>
              <a:defRPr sz="2200">
                <a:solidFill>
                  <a:srgbClr val="796D6B"/>
                </a:solidFill>
                <a:latin typeface="Arial" pitchFamily="34" charset="0"/>
              </a:defRPr>
            </a:lvl3pPr>
            <a:lvl4pPr>
              <a:defRPr sz="2700">
                <a:solidFill>
                  <a:srgbClr val="A19795"/>
                </a:solidFill>
                <a:latin typeface="Arial" pitchFamily="34" charset="0"/>
              </a:defRPr>
            </a:lvl4pPr>
            <a:lvl5pPr>
              <a:defRPr sz="2700">
                <a:solidFill>
                  <a:srgbClr val="A19795"/>
                </a:solidFill>
                <a:latin typeface="Arial" pitchFamily="34" charset="0"/>
              </a:defRPr>
            </a:lvl5pPr>
            <a:lvl6pPr eaLnBrk="0" hangingPunct="0">
              <a:defRPr sz="2700">
                <a:solidFill>
                  <a:srgbClr val="A19795"/>
                </a:solidFill>
                <a:latin typeface="Arial" pitchFamily="34" charset="0"/>
              </a:defRPr>
            </a:lvl6pPr>
            <a:lvl7pPr eaLnBrk="0" hangingPunct="0">
              <a:defRPr sz="2700">
                <a:solidFill>
                  <a:srgbClr val="A19795"/>
                </a:solidFill>
                <a:latin typeface="Arial" pitchFamily="34" charset="0"/>
              </a:defRPr>
            </a:lvl7pPr>
            <a:lvl8pPr eaLnBrk="0" hangingPunct="0">
              <a:defRPr sz="2700">
                <a:solidFill>
                  <a:srgbClr val="A19795"/>
                </a:solidFill>
                <a:latin typeface="Arial" pitchFamily="34" charset="0"/>
              </a:defRPr>
            </a:lvl8pPr>
            <a:lvl9pPr eaLnBrk="0" hangingPunct="0">
              <a:defRPr sz="2700">
                <a:solidFill>
                  <a:srgbClr val="A19795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en-US" altLang="en-US" b="0" dirty="0">
                <a:solidFill>
                  <a:schemeClr val="tx1"/>
                </a:solidFill>
                <a:latin typeface="Arial Black" pitchFamily="34" charset="0"/>
              </a:rPr>
              <a:t>Modified Fire Resistive</a:t>
            </a:r>
          </a:p>
        </p:txBody>
      </p:sp>
      <p:pic>
        <p:nvPicPr>
          <p:cNvPr id="2355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89639" y="2332039"/>
            <a:ext cx="4359275" cy="290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556" name="Rectangular Callout 4"/>
          <p:cNvSpPr>
            <a:spLocks noChangeArrowheads="1"/>
          </p:cNvSpPr>
          <p:nvPr/>
        </p:nvSpPr>
        <p:spPr bwMode="auto">
          <a:xfrm>
            <a:off x="2338388" y="3078163"/>
            <a:ext cx="2597150" cy="1847850"/>
          </a:xfrm>
          <a:prstGeom prst="wedgeRectCallout">
            <a:avLst>
              <a:gd name="adj1" fmla="val 175514"/>
              <a:gd name="adj2" fmla="val -24185"/>
            </a:avLst>
          </a:prstGeom>
          <a:solidFill>
            <a:srgbClr val="00B0F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altLang="en-US" b="1" dirty="0"/>
              <a:t>Building is supported </a:t>
            </a:r>
          </a:p>
          <a:p>
            <a:pPr algn="ctr" eaLnBrk="1" hangingPunct="1"/>
            <a:r>
              <a:rPr lang="en-US" altLang="en-US" b="1" dirty="0"/>
              <a:t>by steel frame. </a:t>
            </a:r>
          </a:p>
          <a:p>
            <a:pPr algn="ctr" eaLnBrk="1" hangingPunct="1"/>
            <a:r>
              <a:rPr lang="en-US" altLang="en-US" b="1" dirty="0"/>
              <a:t>To get Modified </a:t>
            </a:r>
          </a:p>
          <a:p>
            <a:pPr algn="ctr" eaLnBrk="1" hangingPunct="1"/>
            <a:r>
              <a:rPr lang="en-US" altLang="en-US" b="1" dirty="0"/>
              <a:t>Fire Resistive class</a:t>
            </a:r>
          </a:p>
          <a:p>
            <a:pPr algn="ctr" eaLnBrk="1" hangingPunct="1"/>
            <a:r>
              <a:rPr lang="en-US" altLang="en-US" b="1" dirty="0"/>
              <a:t>metal frame must </a:t>
            </a:r>
          </a:p>
          <a:p>
            <a:pPr algn="ctr" eaLnBrk="1" hangingPunct="1"/>
            <a:r>
              <a:rPr lang="en-US" altLang="en-US" b="1" dirty="0"/>
              <a:t>be protected.</a:t>
            </a:r>
          </a:p>
        </p:txBody>
      </p:sp>
    </p:spTree>
    <p:extLst>
      <p:ext uri="{BB962C8B-B14F-4D97-AF65-F5344CB8AC3E}">
        <p14:creationId xmlns:p14="http://schemas.microsoft.com/office/powerpoint/2010/main" val="2037783692"/>
      </p:ext>
    </p:extLst>
  </p:cSld>
  <p:clrMapOvr>
    <a:masterClrMapping/>
  </p:clrMapOvr>
  <p:transition advClick="0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extBox 2"/>
          <p:cNvSpPr txBox="1">
            <a:spLocks noChangeArrowheads="1"/>
          </p:cNvSpPr>
          <p:nvPr/>
        </p:nvSpPr>
        <p:spPr bwMode="auto">
          <a:xfrm>
            <a:off x="1816101" y="1400176"/>
            <a:ext cx="4017963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b="1">
                <a:solidFill>
                  <a:srgbClr val="796D6B"/>
                </a:solidFill>
                <a:latin typeface="Arial" pitchFamily="34" charset="0"/>
              </a:defRPr>
            </a:lvl1pPr>
            <a:lvl2pPr>
              <a:defRPr sz="2300">
                <a:solidFill>
                  <a:srgbClr val="796D6B"/>
                </a:solidFill>
                <a:latin typeface="Arial" pitchFamily="34" charset="0"/>
              </a:defRPr>
            </a:lvl2pPr>
            <a:lvl3pPr>
              <a:defRPr sz="2200">
                <a:solidFill>
                  <a:srgbClr val="796D6B"/>
                </a:solidFill>
                <a:latin typeface="Arial" pitchFamily="34" charset="0"/>
              </a:defRPr>
            </a:lvl3pPr>
            <a:lvl4pPr>
              <a:defRPr sz="2700">
                <a:solidFill>
                  <a:srgbClr val="A19795"/>
                </a:solidFill>
                <a:latin typeface="Arial" pitchFamily="34" charset="0"/>
              </a:defRPr>
            </a:lvl4pPr>
            <a:lvl5pPr>
              <a:defRPr sz="2700">
                <a:solidFill>
                  <a:srgbClr val="A19795"/>
                </a:solidFill>
                <a:latin typeface="Arial" pitchFamily="34" charset="0"/>
              </a:defRPr>
            </a:lvl5pPr>
            <a:lvl6pPr eaLnBrk="0" hangingPunct="0">
              <a:defRPr sz="2700">
                <a:solidFill>
                  <a:srgbClr val="A19795"/>
                </a:solidFill>
                <a:latin typeface="Arial" pitchFamily="34" charset="0"/>
              </a:defRPr>
            </a:lvl6pPr>
            <a:lvl7pPr eaLnBrk="0" hangingPunct="0">
              <a:defRPr sz="2700">
                <a:solidFill>
                  <a:srgbClr val="A19795"/>
                </a:solidFill>
                <a:latin typeface="Arial" pitchFamily="34" charset="0"/>
              </a:defRPr>
            </a:lvl7pPr>
            <a:lvl8pPr eaLnBrk="0" hangingPunct="0">
              <a:defRPr sz="2700">
                <a:solidFill>
                  <a:srgbClr val="A19795"/>
                </a:solidFill>
                <a:latin typeface="Arial" pitchFamily="34" charset="0"/>
              </a:defRPr>
            </a:lvl8pPr>
            <a:lvl9pPr eaLnBrk="0" hangingPunct="0">
              <a:defRPr sz="2700">
                <a:solidFill>
                  <a:srgbClr val="A19795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en-US" altLang="en-US" b="0" dirty="0">
                <a:solidFill>
                  <a:schemeClr val="tx1"/>
                </a:solidFill>
                <a:latin typeface="Arial Black" pitchFamily="34" charset="0"/>
              </a:rPr>
              <a:t>Modified Fire Resistive</a:t>
            </a:r>
          </a:p>
        </p:txBody>
      </p:sp>
      <p:pic>
        <p:nvPicPr>
          <p:cNvPr id="24579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92850" y="3681413"/>
            <a:ext cx="3970338" cy="2500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580" name="Rectangular Callout 4"/>
          <p:cNvSpPr>
            <a:spLocks noChangeArrowheads="1"/>
          </p:cNvSpPr>
          <p:nvPr/>
        </p:nvSpPr>
        <p:spPr bwMode="auto">
          <a:xfrm>
            <a:off x="2338388" y="4233863"/>
            <a:ext cx="2597150" cy="1847850"/>
          </a:xfrm>
          <a:prstGeom prst="wedgeRectCallout">
            <a:avLst>
              <a:gd name="adj1" fmla="val 159014"/>
              <a:gd name="adj2" fmla="val -2310"/>
            </a:avLst>
          </a:prstGeom>
          <a:solidFill>
            <a:srgbClr val="00B0F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altLang="en-US" b="1" dirty="0"/>
              <a:t>Building has a </a:t>
            </a:r>
          </a:p>
          <a:p>
            <a:pPr algn="ctr" eaLnBrk="1" hangingPunct="1"/>
            <a:r>
              <a:rPr lang="en-US" altLang="en-US" b="1" dirty="0"/>
              <a:t>metal frame roof. </a:t>
            </a:r>
          </a:p>
          <a:p>
            <a:pPr algn="ctr" eaLnBrk="1" hangingPunct="1"/>
            <a:r>
              <a:rPr lang="en-US" altLang="en-US" b="1" dirty="0"/>
              <a:t>The wood trim </a:t>
            </a:r>
          </a:p>
          <a:p>
            <a:pPr algn="ctr" eaLnBrk="1" hangingPunct="1"/>
            <a:r>
              <a:rPr lang="en-US" altLang="en-US" b="1" dirty="0"/>
              <a:t>does not provide </a:t>
            </a:r>
          </a:p>
          <a:p>
            <a:pPr algn="ctr" eaLnBrk="1" hangingPunct="1"/>
            <a:r>
              <a:rPr lang="en-US" altLang="en-US" b="1" dirty="0"/>
              <a:t>structural support.</a:t>
            </a:r>
          </a:p>
        </p:txBody>
      </p:sp>
      <p:pic>
        <p:nvPicPr>
          <p:cNvPr id="24581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4826" y="1292226"/>
            <a:ext cx="3235325" cy="2157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582" name="Rectangular Callout 4"/>
          <p:cNvSpPr>
            <a:spLocks noChangeArrowheads="1"/>
          </p:cNvSpPr>
          <p:nvPr/>
        </p:nvSpPr>
        <p:spPr bwMode="auto">
          <a:xfrm>
            <a:off x="2260601" y="2133600"/>
            <a:ext cx="2955925" cy="1847850"/>
          </a:xfrm>
          <a:prstGeom prst="wedgeRectCallout">
            <a:avLst>
              <a:gd name="adj1" fmla="val 175759"/>
              <a:gd name="adj2" fmla="val -34458"/>
            </a:avLst>
          </a:prstGeom>
          <a:solidFill>
            <a:srgbClr val="00B0F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altLang="en-US" b="1" dirty="0"/>
              <a:t>Building is supported </a:t>
            </a:r>
          </a:p>
          <a:p>
            <a:pPr algn="ctr" eaLnBrk="1" hangingPunct="1"/>
            <a:r>
              <a:rPr lang="en-US" altLang="en-US" b="1" dirty="0"/>
              <a:t>by steel frame. </a:t>
            </a:r>
          </a:p>
          <a:p>
            <a:pPr algn="ctr" eaLnBrk="1" hangingPunct="1"/>
            <a:r>
              <a:rPr lang="en-US" altLang="en-US" b="1" dirty="0"/>
              <a:t>Walls will be covered </a:t>
            </a:r>
          </a:p>
          <a:p>
            <a:pPr algn="ctr" eaLnBrk="1" hangingPunct="1"/>
            <a:r>
              <a:rPr lang="en-US" altLang="en-US" b="1" dirty="0"/>
              <a:t>with brick veneer. </a:t>
            </a:r>
          </a:p>
          <a:p>
            <a:pPr algn="ctr" eaLnBrk="1" hangingPunct="1"/>
            <a:r>
              <a:rPr lang="en-US" altLang="en-US" b="1" dirty="0"/>
              <a:t>This will not change the </a:t>
            </a:r>
          </a:p>
          <a:p>
            <a:pPr algn="ctr" eaLnBrk="1" hangingPunct="1"/>
            <a:r>
              <a:rPr lang="en-US" altLang="en-US" b="1" dirty="0"/>
              <a:t>building classification. </a:t>
            </a:r>
          </a:p>
        </p:txBody>
      </p:sp>
    </p:spTree>
    <p:extLst>
      <p:ext uri="{BB962C8B-B14F-4D97-AF65-F5344CB8AC3E}">
        <p14:creationId xmlns:p14="http://schemas.microsoft.com/office/powerpoint/2010/main" val="1124458758"/>
      </p:ext>
    </p:extLst>
  </p:cSld>
  <p:clrMapOvr>
    <a:masterClrMapping/>
  </p:clrMapOvr>
  <p:transition advClick="0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extBox 2"/>
          <p:cNvSpPr txBox="1">
            <a:spLocks noChangeArrowheads="1"/>
          </p:cNvSpPr>
          <p:nvPr/>
        </p:nvSpPr>
        <p:spPr bwMode="auto">
          <a:xfrm>
            <a:off x="2044700" y="2044701"/>
            <a:ext cx="4851400" cy="29238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b="1">
                <a:solidFill>
                  <a:srgbClr val="796D6B"/>
                </a:solidFill>
                <a:latin typeface="Arial" pitchFamily="34" charset="0"/>
              </a:defRPr>
            </a:lvl1pPr>
            <a:lvl2pPr>
              <a:defRPr sz="2300">
                <a:solidFill>
                  <a:srgbClr val="796D6B"/>
                </a:solidFill>
                <a:latin typeface="Arial" pitchFamily="34" charset="0"/>
              </a:defRPr>
            </a:lvl2pPr>
            <a:lvl3pPr>
              <a:defRPr sz="2200">
                <a:solidFill>
                  <a:srgbClr val="796D6B"/>
                </a:solidFill>
                <a:latin typeface="Arial" pitchFamily="34" charset="0"/>
              </a:defRPr>
            </a:lvl3pPr>
            <a:lvl4pPr>
              <a:defRPr sz="2700">
                <a:solidFill>
                  <a:srgbClr val="A19795"/>
                </a:solidFill>
                <a:latin typeface="Arial" pitchFamily="34" charset="0"/>
              </a:defRPr>
            </a:lvl4pPr>
            <a:lvl5pPr>
              <a:defRPr sz="2700">
                <a:solidFill>
                  <a:srgbClr val="A19795"/>
                </a:solidFill>
                <a:latin typeface="Arial" pitchFamily="34" charset="0"/>
              </a:defRPr>
            </a:lvl5pPr>
            <a:lvl6pPr eaLnBrk="0" hangingPunct="0">
              <a:defRPr sz="2700">
                <a:solidFill>
                  <a:srgbClr val="A19795"/>
                </a:solidFill>
                <a:latin typeface="Arial" pitchFamily="34" charset="0"/>
              </a:defRPr>
            </a:lvl6pPr>
            <a:lvl7pPr eaLnBrk="0" hangingPunct="0">
              <a:defRPr sz="2700">
                <a:solidFill>
                  <a:srgbClr val="A19795"/>
                </a:solidFill>
                <a:latin typeface="Arial" pitchFamily="34" charset="0"/>
              </a:defRPr>
            </a:lvl7pPr>
            <a:lvl8pPr eaLnBrk="0" hangingPunct="0">
              <a:defRPr sz="2700">
                <a:solidFill>
                  <a:srgbClr val="A19795"/>
                </a:solidFill>
                <a:latin typeface="Arial" pitchFamily="34" charset="0"/>
              </a:defRPr>
            </a:lvl8pPr>
            <a:lvl9pPr eaLnBrk="0" hangingPunct="0">
              <a:defRPr sz="2700">
                <a:solidFill>
                  <a:srgbClr val="A19795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altLang="en-US" dirty="0">
                <a:solidFill>
                  <a:schemeClr val="tx1"/>
                </a:solidFill>
              </a:rPr>
              <a:t>Walls </a:t>
            </a:r>
          </a:p>
          <a:p>
            <a:pPr eaLnBrk="1" hangingPunct="1">
              <a:buClr>
                <a:srgbClr val="009900"/>
              </a:buClr>
              <a:buFontTx/>
              <a:buChar char="•"/>
            </a:pPr>
            <a:r>
              <a:rPr lang="en-US" altLang="en-US" sz="2000" b="0" dirty="0">
                <a:solidFill>
                  <a:schemeClr val="tx1"/>
                </a:solidFill>
              </a:rPr>
              <a:t>Solid masonry, including reinforced concrete not less than four inches thick;</a:t>
            </a:r>
          </a:p>
          <a:p>
            <a:pPr eaLnBrk="1" hangingPunct="1">
              <a:buClr>
                <a:srgbClr val="009900"/>
              </a:buClr>
              <a:buFontTx/>
              <a:buChar char="•"/>
            </a:pPr>
            <a:r>
              <a:rPr lang="en-US" altLang="en-US" sz="2000" b="0" dirty="0">
                <a:solidFill>
                  <a:schemeClr val="tx1"/>
                </a:solidFill>
              </a:rPr>
              <a:t>Hollow masonry not less than 12 inches thick;</a:t>
            </a:r>
          </a:p>
          <a:p>
            <a:pPr eaLnBrk="1" hangingPunct="1">
              <a:buClr>
                <a:srgbClr val="009900"/>
              </a:buClr>
              <a:buFontTx/>
              <a:buChar char="•"/>
            </a:pPr>
            <a:r>
              <a:rPr lang="en-US" altLang="en-US" sz="2000" b="0" dirty="0">
                <a:solidFill>
                  <a:schemeClr val="tx1"/>
                </a:solidFill>
              </a:rPr>
              <a:t>Hollow masonry less than 12 inches thick, but not less than eight inches thick with a listed fire-resistance rating of not less than two hours.</a:t>
            </a:r>
            <a:endParaRPr lang="en-US" altLang="en-US" sz="2000" b="0" dirty="0">
              <a:solidFill>
                <a:schemeClr val="bg1"/>
              </a:solidFill>
            </a:endParaRPr>
          </a:p>
        </p:txBody>
      </p:sp>
      <p:sp>
        <p:nvSpPr>
          <p:cNvPr id="25603" name="TextBox 1"/>
          <p:cNvSpPr txBox="1">
            <a:spLocks noChangeArrowheads="1"/>
          </p:cNvSpPr>
          <p:nvPr/>
        </p:nvSpPr>
        <p:spPr bwMode="auto">
          <a:xfrm>
            <a:off x="1943100" y="1379538"/>
            <a:ext cx="267335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b="1">
                <a:solidFill>
                  <a:srgbClr val="796D6B"/>
                </a:solidFill>
                <a:latin typeface="Arial" pitchFamily="34" charset="0"/>
              </a:defRPr>
            </a:lvl1pPr>
            <a:lvl2pPr>
              <a:defRPr sz="2300">
                <a:solidFill>
                  <a:srgbClr val="796D6B"/>
                </a:solidFill>
                <a:latin typeface="Arial" pitchFamily="34" charset="0"/>
              </a:defRPr>
            </a:lvl2pPr>
            <a:lvl3pPr>
              <a:defRPr sz="2200">
                <a:solidFill>
                  <a:srgbClr val="796D6B"/>
                </a:solidFill>
                <a:latin typeface="Arial" pitchFamily="34" charset="0"/>
              </a:defRPr>
            </a:lvl3pPr>
            <a:lvl4pPr>
              <a:defRPr sz="2700">
                <a:solidFill>
                  <a:srgbClr val="A19795"/>
                </a:solidFill>
                <a:latin typeface="Arial" pitchFamily="34" charset="0"/>
              </a:defRPr>
            </a:lvl4pPr>
            <a:lvl5pPr>
              <a:defRPr sz="2700">
                <a:solidFill>
                  <a:srgbClr val="A19795"/>
                </a:solidFill>
                <a:latin typeface="Arial" pitchFamily="34" charset="0"/>
              </a:defRPr>
            </a:lvl5pPr>
            <a:lvl6pPr eaLnBrk="0" hangingPunct="0">
              <a:defRPr sz="2700">
                <a:solidFill>
                  <a:srgbClr val="A19795"/>
                </a:solidFill>
                <a:latin typeface="Arial" pitchFamily="34" charset="0"/>
              </a:defRPr>
            </a:lvl6pPr>
            <a:lvl7pPr eaLnBrk="0" hangingPunct="0">
              <a:defRPr sz="2700">
                <a:solidFill>
                  <a:srgbClr val="A19795"/>
                </a:solidFill>
                <a:latin typeface="Arial" pitchFamily="34" charset="0"/>
              </a:defRPr>
            </a:lvl7pPr>
            <a:lvl8pPr eaLnBrk="0" hangingPunct="0">
              <a:defRPr sz="2700">
                <a:solidFill>
                  <a:srgbClr val="A19795"/>
                </a:solidFill>
                <a:latin typeface="Arial" pitchFamily="34" charset="0"/>
              </a:defRPr>
            </a:lvl8pPr>
            <a:lvl9pPr eaLnBrk="0" hangingPunct="0">
              <a:defRPr sz="2700">
                <a:solidFill>
                  <a:srgbClr val="A19795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en-US" altLang="en-US" dirty="0">
                <a:solidFill>
                  <a:schemeClr val="tx1"/>
                </a:solidFill>
                <a:latin typeface="Arial Black" pitchFamily="34" charset="0"/>
              </a:rPr>
              <a:t>Fire Resistive</a:t>
            </a:r>
          </a:p>
        </p:txBody>
      </p:sp>
      <p:pic>
        <p:nvPicPr>
          <p:cNvPr id="25604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19914" y="3898900"/>
            <a:ext cx="3622675" cy="233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605" name="Rectangular Callout 4"/>
          <p:cNvSpPr>
            <a:spLocks noChangeArrowheads="1"/>
          </p:cNvSpPr>
          <p:nvPr/>
        </p:nvSpPr>
        <p:spPr bwMode="auto">
          <a:xfrm>
            <a:off x="3376613" y="5622926"/>
            <a:ext cx="2914650" cy="612775"/>
          </a:xfrm>
          <a:prstGeom prst="wedgeRectCallout">
            <a:avLst>
              <a:gd name="adj1" fmla="val 90269"/>
              <a:gd name="adj2" fmla="val -195542"/>
            </a:avLst>
          </a:prstGeom>
          <a:solidFill>
            <a:srgbClr val="92D05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eaLnBrk="1" hangingPunct="1"/>
            <a:r>
              <a:rPr lang="en-US" altLang="en-US" dirty="0"/>
              <a:t>Masonry supports</a:t>
            </a:r>
          </a:p>
        </p:txBody>
      </p:sp>
      <p:pic>
        <p:nvPicPr>
          <p:cNvPr id="25606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19913" y="1403350"/>
            <a:ext cx="3524250" cy="234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607" name="Rectangular Callout 4"/>
          <p:cNvSpPr>
            <a:spLocks noChangeArrowheads="1"/>
          </p:cNvSpPr>
          <p:nvPr/>
        </p:nvSpPr>
        <p:spPr bwMode="auto">
          <a:xfrm>
            <a:off x="8451851" y="728664"/>
            <a:ext cx="1992313" cy="612775"/>
          </a:xfrm>
          <a:prstGeom prst="wedgeRectCallout">
            <a:avLst>
              <a:gd name="adj1" fmla="val -76644"/>
              <a:gd name="adj2" fmla="val 153588"/>
            </a:avLst>
          </a:prstGeom>
          <a:solidFill>
            <a:srgbClr val="92D05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eaLnBrk="1" hangingPunct="1"/>
            <a:r>
              <a:rPr lang="en-US" altLang="en-US" dirty="0"/>
              <a:t>Masonry supports</a:t>
            </a:r>
          </a:p>
        </p:txBody>
      </p:sp>
    </p:spTree>
    <p:extLst>
      <p:ext uri="{BB962C8B-B14F-4D97-AF65-F5344CB8AC3E}">
        <p14:creationId xmlns:p14="http://schemas.microsoft.com/office/powerpoint/2010/main" val="2530100612"/>
      </p:ext>
    </p:extLst>
  </p:cSld>
  <p:clrMapOvr>
    <a:masterClrMapping/>
  </p:clrMapOvr>
  <p:transition advClick="0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08825" y="1379538"/>
            <a:ext cx="3257550" cy="2171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627" name="TextBox 2"/>
          <p:cNvSpPr txBox="1">
            <a:spLocks noChangeArrowheads="1"/>
          </p:cNvSpPr>
          <p:nvPr/>
        </p:nvSpPr>
        <p:spPr bwMode="auto">
          <a:xfrm>
            <a:off x="1854201" y="1711325"/>
            <a:ext cx="5053013" cy="2616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b="1">
                <a:solidFill>
                  <a:srgbClr val="796D6B"/>
                </a:solidFill>
                <a:latin typeface="Arial" pitchFamily="34" charset="0"/>
              </a:defRPr>
            </a:lvl1pPr>
            <a:lvl2pPr>
              <a:defRPr sz="2300">
                <a:solidFill>
                  <a:srgbClr val="796D6B"/>
                </a:solidFill>
                <a:latin typeface="Arial" pitchFamily="34" charset="0"/>
              </a:defRPr>
            </a:lvl2pPr>
            <a:lvl3pPr>
              <a:defRPr sz="2200">
                <a:solidFill>
                  <a:srgbClr val="796D6B"/>
                </a:solidFill>
                <a:latin typeface="Arial" pitchFamily="34" charset="0"/>
              </a:defRPr>
            </a:lvl3pPr>
            <a:lvl4pPr>
              <a:defRPr sz="2700">
                <a:solidFill>
                  <a:srgbClr val="A19795"/>
                </a:solidFill>
                <a:latin typeface="Arial" pitchFamily="34" charset="0"/>
              </a:defRPr>
            </a:lvl4pPr>
            <a:lvl5pPr>
              <a:defRPr sz="2700">
                <a:solidFill>
                  <a:srgbClr val="A19795"/>
                </a:solidFill>
                <a:latin typeface="Arial" pitchFamily="34" charset="0"/>
              </a:defRPr>
            </a:lvl5pPr>
            <a:lvl6pPr eaLnBrk="0" hangingPunct="0">
              <a:defRPr sz="2700">
                <a:solidFill>
                  <a:srgbClr val="A19795"/>
                </a:solidFill>
                <a:latin typeface="Arial" pitchFamily="34" charset="0"/>
              </a:defRPr>
            </a:lvl6pPr>
            <a:lvl7pPr eaLnBrk="0" hangingPunct="0">
              <a:defRPr sz="2700">
                <a:solidFill>
                  <a:srgbClr val="A19795"/>
                </a:solidFill>
                <a:latin typeface="Arial" pitchFamily="34" charset="0"/>
              </a:defRPr>
            </a:lvl7pPr>
            <a:lvl8pPr eaLnBrk="0" hangingPunct="0">
              <a:defRPr sz="2700">
                <a:solidFill>
                  <a:srgbClr val="A19795"/>
                </a:solidFill>
                <a:latin typeface="Arial" pitchFamily="34" charset="0"/>
              </a:defRPr>
            </a:lvl8pPr>
            <a:lvl9pPr eaLnBrk="0" hangingPunct="0">
              <a:defRPr sz="2700">
                <a:solidFill>
                  <a:srgbClr val="A19795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altLang="en-US" sz="2000" b="0" dirty="0">
                <a:solidFill>
                  <a:schemeClr val="tx1"/>
                </a:solidFill>
              </a:rPr>
              <a:t>The exterior bearing walls and load-bearing portions of exterior walls must be of non-combustible materials or of masonry; but exterior nonbearing walls and wall panels may be slow burning, combustible, or with no fire-resistance rating. </a:t>
            </a:r>
          </a:p>
          <a:p>
            <a:pPr algn="ctr" eaLnBrk="1" hangingPunct="1"/>
            <a:r>
              <a:rPr lang="en-US" altLang="en-US" b="0" dirty="0">
                <a:solidFill>
                  <a:schemeClr val="bg1"/>
                </a:solidFill>
              </a:rPr>
              <a:t>l</a:t>
            </a:r>
          </a:p>
        </p:txBody>
      </p:sp>
      <p:sp>
        <p:nvSpPr>
          <p:cNvPr id="26628" name="TextBox 1"/>
          <p:cNvSpPr txBox="1">
            <a:spLocks noChangeArrowheads="1"/>
          </p:cNvSpPr>
          <p:nvPr/>
        </p:nvSpPr>
        <p:spPr bwMode="auto">
          <a:xfrm>
            <a:off x="1854201" y="1249363"/>
            <a:ext cx="383222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b="1">
                <a:solidFill>
                  <a:srgbClr val="796D6B"/>
                </a:solidFill>
                <a:latin typeface="Arial" pitchFamily="34" charset="0"/>
              </a:defRPr>
            </a:lvl1pPr>
            <a:lvl2pPr>
              <a:defRPr sz="2300">
                <a:solidFill>
                  <a:srgbClr val="796D6B"/>
                </a:solidFill>
                <a:latin typeface="Arial" pitchFamily="34" charset="0"/>
              </a:defRPr>
            </a:lvl2pPr>
            <a:lvl3pPr>
              <a:defRPr sz="2200">
                <a:solidFill>
                  <a:srgbClr val="796D6B"/>
                </a:solidFill>
                <a:latin typeface="Arial" pitchFamily="34" charset="0"/>
              </a:defRPr>
            </a:lvl3pPr>
            <a:lvl4pPr>
              <a:defRPr sz="2700">
                <a:solidFill>
                  <a:srgbClr val="A19795"/>
                </a:solidFill>
                <a:latin typeface="Arial" pitchFamily="34" charset="0"/>
              </a:defRPr>
            </a:lvl4pPr>
            <a:lvl5pPr>
              <a:defRPr sz="2700">
                <a:solidFill>
                  <a:srgbClr val="A19795"/>
                </a:solidFill>
                <a:latin typeface="Arial" pitchFamily="34" charset="0"/>
              </a:defRPr>
            </a:lvl5pPr>
            <a:lvl6pPr eaLnBrk="0" hangingPunct="0">
              <a:defRPr sz="2700">
                <a:solidFill>
                  <a:srgbClr val="A19795"/>
                </a:solidFill>
                <a:latin typeface="Arial" pitchFamily="34" charset="0"/>
              </a:defRPr>
            </a:lvl6pPr>
            <a:lvl7pPr eaLnBrk="0" hangingPunct="0">
              <a:defRPr sz="2700">
                <a:solidFill>
                  <a:srgbClr val="A19795"/>
                </a:solidFill>
                <a:latin typeface="Arial" pitchFamily="34" charset="0"/>
              </a:defRPr>
            </a:lvl7pPr>
            <a:lvl8pPr eaLnBrk="0" hangingPunct="0">
              <a:defRPr sz="2700">
                <a:solidFill>
                  <a:srgbClr val="A19795"/>
                </a:solidFill>
                <a:latin typeface="Arial" pitchFamily="34" charset="0"/>
              </a:defRPr>
            </a:lvl8pPr>
            <a:lvl9pPr eaLnBrk="0" hangingPunct="0">
              <a:defRPr sz="2700">
                <a:solidFill>
                  <a:srgbClr val="A19795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en-US" altLang="en-US" dirty="0">
                <a:solidFill>
                  <a:schemeClr val="tx1"/>
                </a:solidFill>
                <a:latin typeface="Arial Black" pitchFamily="34" charset="0"/>
              </a:rPr>
              <a:t>Fire Resistive (cont’d)</a:t>
            </a:r>
          </a:p>
        </p:txBody>
      </p:sp>
      <p:pic>
        <p:nvPicPr>
          <p:cNvPr id="26629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37326" y="3752850"/>
            <a:ext cx="3908425" cy="2414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30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1114" y="3943350"/>
            <a:ext cx="3906837" cy="2414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6514630"/>
      </p:ext>
    </p:extLst>
  </p:cSld>
  <p:clrMapOvr>
    <a:masterClrMapping/>
  </p:clrMapOvr>
  <p:transition advClick="0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extBox 1"/>
          <p:cNvSpPr txBox="1">
            <a:spLocks noChangeArrowheads="1"/>
          </p:cNvSpPr>
          <p:nvPr/>
        </p:nvSpPr>
        <p:spPr bwMode="auto">
          <a:xfrm>
            <a:off x="2125663" y="1773238"/>
            <a:ext cx="8126412" cy="4894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b="1">
                <a:solidFill>
                  <a:srgbClr val="796D6B"/>
                </a:solidFill>
                <a:latin typeface="Arial" pitchFamily="34" charset="0"/>
              </a:defRPr>
            </a:lvl1pPr>
            <a:lvl2pPr>
              <a:defRPr sz="2300">
                <a:solidFill>
                  <a:srgbClr val="796D6B"/>
                </a:solidFill>
                <a:latin typeface="Arial" pitchFamily="34" charset="0"/>
              </a:defRPr>
            </a:lvl2pPr>
            <a:lvl3pPr>
              <a:defRPr sz="2200">
                <a:solidFill>
                  <a:srgbClr val="796D6B"/>
                </a:solidFill>
                <a:latin typeface="Arial" pitchFamily="34" charset="0"/>
              </a:defRPr>
            </a:lvl3pPr>
            <a:lvl4pPr>
              <a:defRPr sz="2700">
                <a:solidFill>
                  <a:srgbClr val="A19795"/>
                </a:solidFill>
                <a:latin typeface="Arial" pitchFamily="34" charset="0"/>
              </a:defRPr>
            </a:lvl4pPr>
            <a:lvl5pPr>
              <a:defRPr sz="2700">
                <a:solidFill>
                  <a:srgbClr val="A19795"/>
                </a:solidFill>
                <a:latin typeface="Arial" pitchFamily="34" charset="0"/>
              </a:defRPr>
            </a:lvl5pPr>
            <a:lvl6pPr eaLnBrk="0" hangingPunct="0">
              <a:defRPr sz="2700">
                <a:solidFill>
                  <a:srgbClr val="A19795"/>
                </a:solidFill>
                <a:latin typeface="Arial" pitchFamily="34" charset="0"/>
              </a:defRPr>
            </a:lvl6pPr>
            <a:lvl7pPr eaLnBrk="0" hangingPunct="0">
              <a:defRPr sz="2700">
                <a:solidFill>
                  <a:srgbClr val="A19795"/>
                </a:solidFill>
                <a:latin typeface="Arial" pitchFamily="34" charset="0"/>
              </a:defRPr>
            </a:lvl7pPr>
            <a:lvl8pPr eaLnBrk="0" hangingPunct="0">
              <a:defRPr sz="2700">
                <a:solidFill>
                  <a:srgbClr val="A19795"/>
                </a:solidFill>
                <a:latin typeface="Arial" pitchFamily="34" charset="0"/>
              </a:defRPr>
            </a:lvl8pPr>
            <a:lvl9pPr eaLnBrk="0" hangingPunct="0">
              <a:defRPr sz="2700">
                <a:solidFill>
                  <a:srgbClr val="A19795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altLang="en-US" b="0" dirty="0">
                <a:solidFill>
                  <a:schemeClr val="tx1"/>
                </a:solidFill>
              </a:rPr>
              <a:t>Building Construction has been used as part of the</a:t>
            </a:r>
          </a:p>
          <a:p>
            <a:pPr eaLnBrk="1" hangingPunct="1"/>
            <a:r>
              <a:rPr lang="en-US" altLang="en-US" b="0" dirty="0">
                <a:solidFill>
                  <a:schemeClr val="tx1"/>
                </a:solidFill>
              </a:rPr>
              <a:t>insurance rating factor for over 100 years.  </a:t>
            </a:r>
          </a:p>
          <a:p>
            <a:pPr eaLnBrk="1" hangingPunct="1"/>
            <a:endParaRPr lang="en-US" altLang="en-US" b="0" dirty="0">
              <a:solidFill>
                <a:schemeClr val="tx1"/>
              </a:solidFill>
            </a:endParaRPr>
          </a:p>
          <a:p>
            <a:pPr eaLnBrk="1" hangingPunct="1"/>
            <a:r>
              <a:rPr lang="en-US" altLang="en-US" b="0" dirty="0">
                <a:solidFill>
                  <a:schemeClr val="tx1"/>
                </a:solidFill>
              </a:rPr>
              <a:t>ISO has developed a system of classification for buildings.</a:t>
            </a:r>
          </a:p>
          <a:p>
            <a:pPr eaLnBrk="1" hangingPunct="1"/>
            <a:r>
              <a:rPr lang="en-US" altLang="en-US" b="0" dirty="0">
                <a:solidFill>
                  <a:schemeClr val="tx1"/>
                </a:solidFill>
              </a:rPr>
              <a:t>This system is made up of six categories:</a:t>
            </a:r>
          </a:p>
          <a:p>
            <a:pPr eaLnBrk="1" hangingPunct="1"/>
            <a:endParaRPr lang="en-US" altLang="en-US" b="0" dirty="0">
              <a:solidFill>
                <a:schemeClr val="tx1"/>
              </a:solidFill>
            </a:endParaRPr>
          </a:p>
          <a:p>
            <a:pPr eaLnBrk="1" hangingPunct="1"/>
            <a:r>
              <a:rPr lang="en-US" altLang="en-US" b="0" dirty="0">
                <a:solidFill>
                  <a:schemeClr val="tx1"/>
                </a:solidFill>
              </a:rPr>
              <a:t>Class 1 – Frame </a:t>
            </a:r>
          </a:p>
          <a:p>
            <a:pPr eaLnBrk="1" hangingPunct="1"/>
            <a:r>
              <a:rPr lang="en-US" altLang="en-US" b="0" dirty="0">
                <a:solidFill>
                  <a:schemeClr val="tx1"/>
                </a:solidFill>
              </a:rPr>
              <a:t>Class 2 – Joisted Masonry</a:t>
            </a:r>
          </a:p>
          <a:p>
            <a:pPr eaLnBrk="1" hangingPunct="1"/>
            <a:r>
              <a:rPr lang="en-US" altLang="en-US" b="0" dirty="0">
                <a:solidFill>
                  <a:schemeClr val="tx1"/>
                </a:solidFill>
              </a:rPr>
              <a:t>Class 3 – Non-combustible </a:t>
            </a:r>
          </a:p>
          <a:p>
            <a:pPr eaLnBrk="1" hangingPunct="1"/>
            <a:r>
              <a:rPr lang="en-US" altLang="en-US" b="0" dirty="0">
                <a:solidFill>
                  <a:schemeClr val="tx1"/>
                </a:solidFill>
              </a:rPr>
              <a:t>Class 4 – Masonry Non-combustible</a:t>
            </a:r>
          </a:p>
          <a:p>
            <a:pPr eaLnBrk="1" hangingPunct="1"/>
            <a:r>
              <a:rPr lang="en-US" altLang="en-US" b="0" dirty="0">
                <a:solidFill>
                  <a:schemeClr val="tx1"/>
                </a:solidFill>
              </a:rPr>
              <a:t>Class 5 – Modified Fire Resistive</a:t>
            </a:r>
          </a:p>
          <a:p>
            <a:pPr eaLnBrk="1" hangingPunct="1"/>
            <a:r>
              <a:rPr lang="en-US" altLang="en-US" b="0" dirty="0">
                <a:solidFill>
                  <a:schemeClr val="tx1"/>
                </a:solidFill>
              </a:rPr>
              <a:t>Class 6 – Fire Resistive</a:t>
            </a:r>
          </a:p>
          <a:p>
            <a:pPr eaLnBrk="1" hangingPunct="1"/>
            <a:endParaRPr lang="en-US" altLang="en-US" b="0" dirty="0">
              <a:solidFill>
                <a:schemeClr val="tx1"/>
              </a:solidFill>
            </a:endParaRPr>
          </a:p>
        </p:txBody>
      </p:sp>
      <p:sp>
        <p:nvSpPr>
          <p:cNvPr id="13315" name="TextBox 2"/>
          <p:cNvSpPr txBox="1">
            <a:spLocks noChangeArrowheads="1"/>
          </p:cNvSpPr>
          <p:nvPr/>
        </p:nvSpPr>
        <p:spPr bwMode="auto">
          <a:xfrm>
            <a:off x="2100264" y="1276351"/>
            <a:ext cx="428307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b="1">
                <a:solidFill>
                  <a:srgbClr val="796D6B"/>
                </a:solidFill>
                <a:latin typeface="Arial" pitchFamily="34" charset="0"/>
              </a:defRPr>
            </a:lvl1pPr>
            <a:lvl2pPr>
              <a:defRPr sz="2300">
                <a:solidFill>
                  <a:srgbClr val="796D6B"/>
                </a:solidFill>
                <a:latin typeface="Arial" pitchFamily="34" charset="0"/>
              </a:defRPr>
            </a:lvl2pPr>
            <a:lvl3pPr>
              <a:defRPr sz="2200">
                <a:solidFill>
                  <a:srgbClr val="796D6B"/>
                </a:solidFill>
                <a:latin typeface="Arial" pitchFamily="34" charset="0"/>
              </a:defRPr>
            </a:lvl3pPr>
            <a:lvl4pPr>
              <a:defRPr sz="2700">
                <a:solidFill>
                  <a:srgbClr val="A19795"/>
                </a:solidFill>
                <a:latin typeface="Arial" pitchFamily="34" charset="0"/>
              </a:defRPr>
            </a:lvl4pPr>
            <a:lvl5pPr>
              <a:defRPr sz="2700">
                <a:solidFill>
                  <a:srgbClr val="A19795"/>
                </a:solidFill>
                <a:latin typeface="Arial" pitchFamily="34" charset="0"/>
              </a:defRPr>
            </a:lvl5pPr>
            <a:lvl6pPr eaLnBrk="0" hangingPunct="0">
              <a:defRPr sz="2700">
                <a:solidFill>
                  <a:srgbClr val="A19795"/>
                </a:solidFill>
                <a:latin typeface="Arial" pitchFamily="34" charset="0"/>
              </a:defRPr>
            </a:lvl6pPr>
            <a:lvl7pPr eaLnBrk="0" hangingPunct="0">
              <a:defRPr sz="2700">
                <a:solidFill>
                  <a:srgbClr val="A19795"/>
                </a:solidFill>
                <a:latin typeface="Arial" pitchFamily="34" charset="0"/>
              </a:defRPr>
            </a:lvl7pPr>
            <a:lvl8pPr eaLnBrk="0" hangingPunct="0">
              <a:defRPr sz="2700">
                <a:solidFill>
                  <a:srgbClr val="A19795"/>
                </a:solidFill>
                <a:latin typeface="Arial" pitchFamily="34" charset="0"/>
              </a:defRPr>
            </a:lvl8pPr>
            <a:lvl9pPr eaLnBrk="0" hangingPunct="0">
              <a:defRPr sz="2700">
                <a:solidFill>
                  <a:srgbClr val="A19795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en-US" altLang="en-US" dirty="0">
                <a:solidFill>
                  <a:schemeClr val="tx1"/>
                </a:solidFill>
              </a:rPr>
              <a:t>ISO Building Classifications</a:t>
            </a:r>
          </a:p>
        </p:txBody>
      </p:sp>
    </p:spTree>
    <p:extLst>
      <p:ext uri="{BB962C8B-B14F-4D97-AF65-F5344CB8AC3E}">
        <p14:creationId xmlns:p14="http://schemas.microsoft.com/office/powerpoint/2010/main" val="3972934143"/>
      </p:ext>
    </p:extLst>
  </p:cSld>
  <p:clrMapOvr>
    <a:masterClrMapping/>
  </p:clrMapOvr>
  <p:transition advClick="0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extBox 1"/>
          <p:cNvSpPr txBox="1">
            <a:spLocks noChangeArrowheads="1"/>
          </p:cNvSpPr>
          <p:nvPr/>
        </p:nvSpPr>
        <p:spPr bwMode="auto">
          <a:xfrm>
            <a:off x="1689100" y="1246188"/>
            <a:ext cx="49530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b="1">
                <a:solidFill>
                  <a:srgbClr val="796D6B"/>
                </a:solidFill>
                <a:latin typeface="Arial" pitchFamily="34" charset="0"/>
              </a:defRPr>
            </a:lvl1pPr>
            <a:lvl2pPr>
              <a:defRPr sz="2300">
                <a:solidFill>
                  <a:srgbClr val="796D6B"/>
                </a:solidFill>
                <a:latin typeface="Arial" pitchFamily="34" charset="0"/>
              </a:defRPr>
            </a:lvl2pPr>
            <a:lvl3pPr>
              <a:defRPr sz="2200">
                <a:solidFill>
                  <a:srgbClr val="796D6B"/>
                </a:solidFill>
                <a:latin typeface="Arial" pitchFamily="34" charset="0"/>
              </a:defRPr>
            </a:lvl3pPr>
            <a:lvl4pPr>
              <a:defRPr sz="2700">
                <a:solidFill>
                  <a:srgbClr val="A19795"/>
                </a:solidFill>
                <a:latin typeface="Arial" pitchFamily="34" charset="0"/>
              </a:defRPr>
            </a:lvl4pPr>
            <a:lvl5pPr>
              <a:defRPr sz="2700">
                <a:solidFill>
                  <a:srgbClr val="A19795"/>
                </a:solidFill>
                <a:latin typeface="Arial" pitchFamily="34" charset="0"/>
              </a:defRPr>
            </a:lvl5pPr>
            <a:lvl6pPr eaLnBrk="0" hangingPunct="0">
              <a:defRPr sz="2700">
                <a:solidFill>
                  <a:srgbClr val="A19795"/>
                </a:solidFill>
                <a:latin typeface="Arial" pitchFamily="34" charset="0"/>
              </a:defRPr>
            </a:lvl6pPr>
            <a:lvl7pPr eaLnBrk="0" hangingPunct="0">
              <a:defRPr sz="2700">
                <a:solidFill>
                  <a:srgbClr val="A19795"/>
                </a:solidFill>
                <a:latin typeface="Arial" pitchFamily="34" charset="0"/>
              </a:defRPr>
            </a:lvl7pPr>
            <a:lvl8pPr eaLnBrk="0" hangingPunct="0">
              <a:defRPr sz="2700">
                <a:solidFill>
                  <a:srgbClr val="A19795"/>
                </a:solidFill>
                <a:latin typeface="Arial" pitchFamily="34" charset="0"/>
              </a:defRPr>
            </a:lvl8pPr>
            <a:lvl9pPr eaLnBrk="0" hangingPunct="0">
              <a:defRPr sz="2700">
                <a:solidFill>
                  <a:srgbClr val="A19795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en-US" altLang="en-US" sz="3200" dirty="0">
                <a:solidFill>
                  <a:schemeClr val="tx1"/>
                </a:solidFill>
                <a:latin typeface="Arial Black" pitchFamily="34" charset="0"/>
              </a:rPr>
              <a:t> Frame Construction</a:t>
            </a:r>
          </a:p>
        </p:txBody>
      </p:sp>
      <p:sp>
        <p:nvSpPr>
          <p:cNvPr id="14339" name="TextBox 3"/>
          <p:cNvSpPr txBox="1">
            <a:spLocks noChangeArrowheads="1"/>
          </p:cNvSpPr>
          <p:nvPr/>
        </p:nvSpPr>
        <p:spPr bwMode="auto">
          <a:xfrm>
            <a:off x="1905000" y="1997076"/>
            <a:ext cx="5245100" cy="452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b="1">
                <a:solidFill>
                  <a:srgbClr val="796D6B"/>
                </a:solidFill>
                <a:latin typeface="Arial" pitchFamily="34" charset="0"/>
              </a:defRPr>
            </a:lvl1pPr>
            <a:lvl2pPr>
              <a:defRPr sz="2300">
                <a:solidFill>
                  <a:srgbClr val="796D6B"/>
                </a:solidFill>
                <a:latin typeface="Arial" pitchFamily="34" charset="0"/>
              </a:defRPr>
            </a:lvl2pPr>
            <a:lvl3pPr>
              <a:defRPr sz="2200">
                <a:solidFill>
                  <a:srgbClr val="796D6B"/>
                </a:solidFill>
                <a:latin typeface="Arial" pitchFamily="34" charset="0"/>
              </a:defRPr>
            </a:lvl3pPr>
            <a:lvl4pPr>
              <a:defRPr sz="2700">
                <a:solidFill>
                  <a:srgbClr val="A19795"/>
                </a:solidFill>
                <a:latin typeface="Arial" pitchFamily="34" charset="0"/>
              </a:defRPr>
            </a:lvl4pPr>
            <a:lvl5pPr>
              <a:defRPr sz="2700">
                <a:solidFill>
                  <a:srgbClr val="A19795"/>
                </a:solidFill>
                <a:latin typeface="Arial" pitchFamily="34" charset="0"/>
              </a:defRPr>
            </a:lvl5pPr>
            <a:lvl6pPr eaLnBrk="0" hangingPunct="0">
              <a:defRPr sz="2700">
                <a:solidFill>
                  <a:srgbClr val="A19795"/>
                </a:solidFill>
                <a:latin typeface="Arial" pitchFamily="34" charset="0"/>
              </a:defRPr>
            </a:lvl6pPr>
            <a:lvl7pPr eaLnBrk="0" hangingPunct="0">
              <a:defRPr sz="2700">
                <a:solidFill>
                  <a:srgbClr val="A19795"/>
                </a:solidFill>
                <a:latin typeface="Arial" pitchFamily="34" charset="0"/>
              </a:defRPr>
            </a:lvl7pPr>
            <a:lvl8pPr eaLnBrk="0" hangingPunct="0">
              <a:defRPr sz="2700">
                <a:solidFill>
                  <a:srgbClr val="A19795"/>
                </a:solidFill>
                <a:latin typeface="Arial" pitchFamily="34" charset="0"/>
              </a:defRPr>
            </a:lvl8pPr>
            <a:lvl9pPr eaLnBrk="0" hangingPunct="0">
              <a:defRPr sz="2700">
                <a:solidFill>
                  <a:srgbClr val="A19795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altLang="en-US" b="0" dirty="0">
                <a:solidFill>
                  <a:schemeClr val="tx1"/>
                </a:solidFill>
              </a:rPr>
              <a:t>Buildings with exterior walls, floors, &amp; roofs of combustible construction; or buildings with exterior walls of non-combustible or slow-burning construction with combustible floors and roofs.</a:t>
            </a:r>
          </a:p>
          <a:p>
            <a:pPr eaLnBrk="1" hangingPunct="1"/>
            <a:endParaRPr lang="en-US" altLang="en-US" b="0" dirty="0">
              <a:solidFill>
                <a:schemeClr val="tx1"/>
              </a:solidFill>
            </a:endParaRPr>
          </a:p>
          <a:p>
            <a:pPr eaLnBrk="1" hangingPunct="1"/>
            <a:r>
              <a:rPr lang="en-US" altLang="en-US" b="0" dirty="0">
                <a:solidFill>
                  <a:schemeClr val="tx1"/>
                </a:solidFill>
              </a:rPr>
              <a:t>Frame buildings generally have roofs, floors, and supports of combustible material; usually wood, and combustible interior walls.</a:t>
            </a:r>
          </a:p>
          <a:p>
            <a:pPr eaLnBrk="1" hangingPunct="1"/>
            <a:endParaRPr lang="en-US" altLang="en-US" b="0" dirty="0">
              <a:solidFill>
                <a:schemeClr val="tx1"/>
              </a:solidFill>
            </a:endParaRPr>
          </a:p>
        </p:txBody>
      </p:sp>
      <p:pic>
        <p:nvPicPr>
          <p:cNvPr id="14340" name="Picture 12" descr="C:\Users\clawrenc\Pictures\2013-08-23 pics 8 22 2013\pics 8 22 2013 00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9000" y="1589089"/>
            <a:ext cx="3259138" cy="1628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1" name="Picture 4" descr="E:\PHOTOS\DIVISION 06\WOOD FRAMING\Framing\Two Story Platform Frame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9000" y="3562350"/>
            <a:ext cx="3259138" cy="213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44434428"/>
      </p:ext>
    </p:extLst>
  </p:cSld>
  <p:clrMapOvr>
    <a:masterClrMapping/>
  </p:clrMapOvr>
  <p:transition advClick="0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extBox 1"/>
          <p:cNvSpPr txBox="1">
            <a:spLocks noChangeArrowheads="1"/>
          </p:cNvSpPr>
          <p:nvPr/>
        </p:nvSpPr>
        <p:spPr bwMode="auto">
          <a:xfrm>
            <a:off x="2209800" y="1185863"/>
            <a:ext cx="803910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b="1">
                <a:solidFill>
                  <a:srgbClr val="796D6B"/>
                </a:solidFill>
                <a:latin typeface="Arial" pitchFamily="34" charset="0"/>
              </a:defRPr>
            </a:lvl1pPr>
            <a:lvl2pPr>
              <a:defRPr sz="2300">
                <a:solidFill>
                  <a:srgbClr val="796D6B"/>
                </a:solidFill>
                <a:latin typeface="Arial" pitchFamily="34" charset="0"/>
              </a:defRPr>
            </a:lvl2pPr>
            <a:lvl3pPr>
              <a:defRPr sz="2200">
                <a:solidFill>
                  <a:srgbClr val="796D6B"/>
                </a:solidFill>
                <a:latin typeface="Arial" pitchFamily="34" charset="0"/>
              </a:defRPr>
            </a:lvl3pPr>
            <a:lvl4pPr>
              <a:defRPr sz="2700">
                <a:solidFill>
                  <a:srgbClr val="A19795"/>
                </a:solidFill>
                <a:latin typeface="Arial" pitchFamily="34" charset="0"/>
              </a:defRPr>
            </a:lvl4pPr>
            <a:lvl5pPr>
              <a:defRPr sz="2700">
                <a:solidFill>
                  <a:srgbClr val="A19795"/>
                </a:solidFill>
                <a:latin typeface="Arial" pitchFamily="34" charset="0"/>
              </a:defRPr>
            </a:lvl5pPr>
            <a:lvl6pPr eaLnBrk="0" hangingPunct="0">
              <a:defRPr sz="2700">
                <a:solidFill>
                  <a:srgbClr val="A19795"/>
                </a:solidFill>
                <a:latin typeface="Arial" pitchFamily="34" charset="0"/>
              </a:defRPr>
            </a:lvl6pPr>
            <a:lvl7pPr eaLnBrk="0" hangingPunct="0">
              <a:defRPr sz="2700">
                <a:solidFill>
                  <a:srgbClr val="A19795"/>
                </a:solidFill>
                <a:latin typeface="Arial" pitchFamily="34" charset="0"/>
              </a:defRPr>
            </a:lvl7pPr>
            <a:lvl8pPr eaLnBrk="0" hangingPunct="0">
              <a:defRPr sz="2700">
                <a:solidFill>
                  <a:srgbClr val="A19795"/>
                </a:solidFill>
                <a:latin typeface="Arial" pitchFamily="34" charset="0"/>
              </a:defRPr>
            </a:lvl8pPr>
            <a:lvl9pPr eaLnBrk="0" hangingPunct="0">
              <a:defRPr sz="2700">
                <a:solidFill>
                  <a:srgbClr val="A19795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altLang="en-US" dirty="0">
                <a:solidFill>
                  <a:schemeClr val="tx1"/>
                </a:solidFill>
              </a:rPr>
              <a:t>FRAME CONSTRUCTION </a:t>
            </a:r>
            <a:r>
              <a:rPr lang="en-US" altLang="en-US" b="0" dirty="0">
                <a:solidFill>
                  <a:schemeClr val="tx1"/>
                </a:solidFill>
              </a:rPr>
              <a:t>–</a:t>
            </a:r>
            <a:r>
              <a:rPr lang="en-US" altLang="en-US" dirty="0">
                <a:solidFill>
                  <a:schemeClr val="tx1"/>
                </a:solidFill>
              </a:rPr>
              <a:t> </a:t>
            </a:r>
            <a:r>
              <a:rPr lang="en-US" altLang="en-US" b="0" dirty="0">
                <a:solidFill>
                  <a:schemeClr val="tx1"/>
                </a:solidFill>
              </a:rPr>
              <a:t>Exterior</a:t>
            </a:r>
            <a:r>
              <a:rPr lang="en-US" altLang="en-US" dirty="0">
                <a:solidFill>
                  <a:schemeClr val="tx1"/>
                </a:solidFill>
              </a:rPr>
              <a:t> </a:t>
            </a:r>
            <a:r>
              <a:rPr lang="en-US" altLang="en-US" b="0" dirty="0">
                <a:solidFill>
                  <a:schemeClr val="tx1"/>
                </a:solidFill>
              </a:rPr>
              <a:t>coatings do not change the construction class (for example:  brick veneer, metal clad).</a:t>
            </a:r>
          </a:p>
        </p:txBody>
      </p:sp>
      <p:pic>
        <p:nvPicPr>
          <p:cNvPr id="15363" name="Picture 2" descr="C:\Users\clawrenc\Pictures\12 18 2013\DSC0598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4600" y="2413000"/>
            <a:ext cx="4064000" cy="2400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64" name="Rounded Rectangular Callout 2"/>
          <p:cNvSpPr>
            <a:spLocks noChangeArrowheads="1"/>
          </p:cNvSpPr>
          <p:nvPr/>
        </p:nvSpPr>
        <p:spPr bwMode="auto">
          <a:xfrm>
            <a:off x="7035800" y="2120900"/>
            <a:ext cx="3492500" cy="2146300"/>
          </a:xfrm>
          <a:prstGeom prst="wedgeRoundRectCallout">
            <a:avLst>
              <a:gd name="adj1" fmla="val -89148"/>
              <a:gd name="adj2" fmla="val 15514"/>
              <a:gd name="adj3" fmla="val 16667"/>
            </a:avLst>
          </a:prstGeom>
          <a:solidFill>
            <a:srgbClr val="FFFF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eaLnBrk="1" hangingPunct="1"/>
            <a:r>
              <a:rPr lang="en-US" altLang="en-US" dirty="0"/>
              <a:t>Building is being held up</a:t>
            </a:r>
          </a:p>
          <a:p>
            <a:pPr eaLnBrk="1" hangingPunct="1"/>
            <a:r>
              <a:rPr lang="en-US" altLang="en-US" dirty="0"/>
              <a:t>by 2” x 4” wood studs, </a:t>
            </a:r>
          </a:p>
          <a:p>
            <a:pPr eaLnBrk="1" hangingPunct="1"/>
            <a:r>
              <a:rPr lang="en-US" altLang="en-US" dirty="0"/>
              <a:t>wood roof and wood floors.</a:t>
            </a:r>
          </a:p>
          <a:p>
            <a:pPr eaLnBrk="1" hangingPunct="1"/>
            <a:endParaRPr lang="en-US" altLang="en-US" dirty="0"/>
          </a:p>
          <a:p>
            <a:pPr eaLnBrk="1" hangingPunct="1"/>
            <a:r>
              <a:rPr lang="en-US" altLang="en-US" dirty="0"/>
              <a:t>Brick Veneer is a siding that </a:t>
            </a:r>
          </a:p>
          <a:p>
            <a:pPr eaLnBrk="1" hangingPunct="1"/>
            <a:r>
              <a:rPr lang="en-US" altLang="en-US" dirty="0"/>
              <a:t>does not provide any </a:t>
            </a:r>
          </a:p>
          <a:p>
            <a:pPr eaLnBrk="1" hangingPunct="1"/>
            <a:r>
              <a:rPr lang="en-US" altLang="en-US" dirty="0"/>
              <a:t>structural support.</a:t>
            </a:r>
          </a:p>
        </p:txBody>
      </p:sp>
      <p:pic>
        <p:nvPicPr>
          <p:cNvPr id="15365" name="Picture 3" descr="C:\Users\clawrenc\Pictures\12 18 2013\DSC05988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18300" y="4386264"/>
            <a:ext cx="3530600" cy="2185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66" name="Rounded Rectangular Callout 3"/>
          <p:cNvSpPr>
            <a:spLocks noChangeArrowheads="1"/>
          </p:cNvSpPr>
          <p:nvPr/>
        </p:nvSpPr>
        <p:spPr bwMode="auto">
          <a:xfrm>
            <a:off x="2514600" y="4914900"/>
            <a:ext cx="3022600" cy="1460500"/>
          </a:xfrm>
          <a:prstGeom prst="wedgeRoundRectCallout">
            <a:avLst>
              <a:gd name="adj1" fmla="val 134153"/>
              <a:gd name="adj2" fmla="val -19866"/>
              <a:gd name="adj3" fmla="val 16667"/>
            </a:avLst>
          </a:prstGeom>
          <a:solidFill>
            <a:srgbClr val="FFC0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eaLnBrk="1" hangingPunct="1"/>
            <a:r>
              <a:rPr lang="en-US" altLang="en-US" dirty="0"/>
              <a:t>Building being held up</a:t>
            </a:r>
          </a:p>
          <a:p>
            <a:pPr eaLnBrk="1" hangingPunct="1"/>
            <a:r>
              <a:rPr lang="en-US" altLang="en-US" dirty="0"/>
              <a:t>by wood frame.  </a:t>
            </a:r>
          </a:p>
          <a:p>
            <a:pPr eaLnBrk="1" hangingPunct="1"/>
            <a:r>
              <a:rPr lang="en-US" altLang="en-US" dirty="0"/>
              <a:t>Metal siding does </a:t>
            </a:r>
          </a:p>
          <a:p>
            <a:pPr eaLnBrk="1" hangingPunct="1"/>
            <a:r>
              <a:rPr lang="en-US" altLang="en-US" dirty="0"/>
              <a:t>provide structural support. </a:t>
            </a:r>
          </a:p>
        </p:txBody>
      </p:sp>
    </p:spTree>
    <p:extLst>
      <p:ext uri="{BB962C8B-B14F-4D97-AF65-F5344CB8AC3E}">
        <p14:creationId xmlns:p14="http://schemas.microsoft.com/office/powerpoint/2010/main" val="397285417"/>
      </p:ext>
    </p:extLst>
  </p:cSld>
  <p:clrMapOvr>
    <a:masterClrMapping/>
  </p:clrMapOvr>
  <p:transition advClick="0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Box 1"/>
          <p:cNvSpPr txBox="1">
            <a:spLocks noChangeArrowheads="1"/>
          </p:cNvSpPr>
          <p:nvPr/>
        </p:nvSpPr>
        <p:spPr bwMode="auto">
          <a:xfrm>
            <a:off x="1879600" y="1739900"/>
            <a:ext cx="4192588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b="1">
                <a:solidFill>
                  <a:srgbClr val="796D6B"/>
                </a:solidFill>
                <a:latin typeface="Arial" pitchFamily="34" charset="0"/>
              </a:defRPr>
            </a:lvl1pPr>
            <a:lvl2pPr>
              <a:defRPr sz="2300">
                <a:solidFill>
                  <a:srgbClr val="796D6B"/>
                </a:solidFill>
                <a:latin typeface="Arial" pitchFamily="34" charset="0"/>
              </a:defRPr>
            </a:lvl2pPr>
            <a:lvl3pPr>
              <a:defRPr sz="2200">
                <a:solidFill>
                  <a:srgbClr val="796D6B"/>
                </a:solidFill>
                <a:latin typeface="Arial" pitchFamily="34" charset="0"/>
              </a:defRPr>
            </a:lvl3pPr>
            <a:lvl4pPr>
              <a:defRPr sz="2700">
                <a:solidFill>
                  <a:srgbClr val="A19795"/>
                </a:solidFill>
                <a:latin typeface="Arial" pitchFamily="34" charset="0"/>
              </a:defRPr>
            </a:lvl4pPr>
            <a:lvl5pPr>
              <a:defRPr sz="2700">
                <a:solidFill>
                  <a:srgbClr val="A19795"/>
                </a:solidFill>
                <a:latin typeface="Arial" pitchFamily="34" charset="0"/>
              </a:defRPr>
            </a:lvl5pPr>
            <a:lvl6pPr eaLnBrk="0" hangingPunct="0">
              <a:defRPr sz="2700">
                <a:solidFill>
                  <a:srgbClr val="A19795"/>
                </a:solidFill>
                <a:latin typeface="Arial" pitchFamily="34" charset="0"/>
              </a:defRPr>
            </a:lvl6pPr>
            <a:lvl7pPr eaLnBrk="0" hangingPunct="0">
              <a:defRPr sz="2700">
                <a:solidFill>
                  <a:srgbClr val="A19795"/>
                </a:solidFill>
                <a:latin typeface="Arial" pitchFamily="34" charset="0"/>
              </a:defRPr>
            </a:lvl7pPr>
            <a:lvl8pPr eaLnBrk="0" hangingPunct="0">
              <a:defRPr sz="2700">
                <a:solidFill>
                  <a:srgbClr val="A19795"/>
                </a:solidFill>
                <a:latin typeface="Arial" pitchFamily="34" charset="0"/>
              </a:defRPr>
            </a:lvl8pPr>
            <a:lvl9pPr eaLnBrk="0" hangingPunct="0">
              <a:defRPr sz="2700">
                <a:solidFill>
                  <a:srgbClr val="A19795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altLang="en-US" sz="3200" b="0" dirty="0">
                <a:solidFill>
                  <a:schemeClr val="tx1"/>
                </a:solidFill>
                <a:latin typeface="Arial Black" pitchFamily="34" charset="0"/>
              </a:rPr>
              <a:t>Joisted Masonry</a:t>
            </a:r>
          </a:p>
        </p:txBody>
      </p:sp>
      <p:sp>
        <p:nvSpPr>
          <p:cNvPr id="16387" name="TextBox 2"/>
          <p:cNvSpPr txBox="1">
            <a:spLocks noChangeArrowheads="1"/>
          </p:cNvSpPr>
          <p:nvPr/>
        </p:nvSpPr>
        <p:spPr bwMode="auto">
          <a:xfrm>
            <a:off x="1879600" y="2940051"/>
            <a:ext cx="5054600" cy="304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b="1">
                <a:solidFill>
                  <a:srgbClr val="796D6B"/>
                </a:solidFill>
                <a:latin typeface="Arial" pitchFamily="34" charset="0"/>
              </a:defRPr>
            </a:lvl1pPr>
            <a:lvl2pPr>
              <a:defRPr sz="2300">
                <a:solidFill>
                  <a:srgbClr val="796D6B"/>
                </a:solidFill>
                <a:latin typeface="Arial" pitchFamily="34" charset="0"/>
              </a:defRPr>
            </a:lvl2pPr>
            <a:lvl3pPr>
              <a:defRPr sz="2200">
                <a:solidFill>
                  <a:srgbClr val="796D6B"/>
                </a:solidFill>
                <a:latin typeface="Arial" pitchFamily="34" charset="0"/>
              </a:defRPr>
            </a:lvl3pPr>
            <a:lvl4pPr>
              <a:defRPr sz="2700">
                <a:solidFill>
                  <a:srgbClr val="A19795"/>
                </a:solidFill>
                <a:latin typeface="Arial" pitchFamily="34" charset="0"/>
              </a:defRPr>
            </a:lvl4pPr>
            <a:lvl5pPr>
              <a:defRPr sz="2700">
                <a:solidFill>
                  <a:srgbClr val="A19795"/>
                </a:solidFill>
                <a:latin typeface="Arial" pitchFamily="34" charset="0"/>
              </a:defRPr>
            </a:lvl5pPr>
            <a:lvl6pPr eaLnBrk="0" hangingPunct="0">
              <a:defRPr sz="2700">
                <a:solidFill>
                  <a:srgbClr val="A19795"/>
                </a:solidFill>
                <a:latin typeface="Arial" pitchFamily="34" charset="0"/>
              </a:defRPr>
            </a:lvl6pPr>
            <a:lvl7pPr eaLnBrk="0" hangingPunct="0">
              <a:defRPr sz="2700">
                <a:solidFill>
                  <a:srgbClr val="A19795"/>
                </a:solidFill>
                <a:latin typeface="Arial" pitchFamily="34" charset="0"/>
              </a:defRPr>
            </a:lvl7pPr>
            <a:lvl8pPr eaLnBrk="0" hangingPunct="0">
              <a:defRPr sz="2700">
                <a:solidFill>
                  <a:srgbClr val="A19795"/>
                </a:solidFill>
                <a:latin typeface="Arial" pitchFamily="34" charset="0"/>
              </a:defRPr>
            </a:lvl8pPr>
            <a:lvl9pPr eaLnBrk="0" hangingPunct="0">
              <a:defRPr sz="2700">
                <a:solidFill>
                  <a:srgbClr val="A19795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altLang="en-US" b="0" dirty="0">
                <a:solidFill>
                  <a:schemeClr val="tx1"/>
                </a:solidFill>
              </a:rPr>
              <a:t>Buildings with exterior walls of masonry or fire-resistive material</a:t>
            </a:r>
          </a:p>
          <a:p>
            <a:pPr eaLnBrk="1" hangingPunct="1"/>
            <a:r>
              <a:rPr lang="en-US" altLang="en-US" b="0" dirty="0">
                <a:solidFill>
                  <a:schemeClr val="tx1"/>
                </a:solidFill>
              </a:rPr>
              <a:t>(e.g.:  adobe, brick, concrete, gypsum block, hollow concrete block, stone, tile, or similar materials) rated for not less than 1 hour and with combustible floors and roofs.</a:t>
            </a:r>
          </a:p>
        </p:txBody>
      </p:sp>
      <p:pic>
        <p:nvPicPr>
          <p:cNvPr id="16388" name="Picture 3" descr="C:\Users\clawrenc\Pictures\12 18 2013\DSC0596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4200" y="1835150"/>
            <a:ext cx="3314700" cy="2209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98690147"/>
      </p:ext>
    </p:extLst>
  </p:cSld>
  <p:clrMapOvr>
    <a:masterClrMapping/>
  </p:clrMapOvr>
  <p:transition advClick="0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extBox 1"/>
          <p:cNvSpPr txBox="1">
            <a:spLocks noChangeArrowheads="1"/>
          </p:cNvSpPr>
          <p:nvPr/>
        </p:nvSpPr>
        <p:spPr bwMode="auto">
          <a:xfrm>
            <a:off x="1793876" y="1212850"/>
            <a:ext cx="397827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b="1">
                <a:solidFill>
                  <a:srgbClr val="796D6B"/>
                </a:solidFill>
                <a:latin typeface="Arial" pitchFamily="34" charset="0"/>
              </a:defRPr>
            </a:lvl1pPr>
            <a:lvl2pPr>
              <a:defRPr sz="2300">
                <a:solidFill>
                  <a:srgbClr val="796D6B"/>
                </a:solidFill>
                <a:latin typeface="Arial" pitchFamily="34" charset="0"/>
              </a:defRPr>
            </a:lvl2pPr>
            <a:lvl3pPr>
              <a:defRPr sz="2200">
                <a:solidFill>
                  <a:srgbClr val="796D6B"/>
                </a:solidFill>
                <a:latin typeface="Arial" pitchFamily="34" charset="0"/>
              </a:defRPr>
            </a:lvl3pPr>
            <a:lvl4pPr>
              <a:defRPr sz="2700">
                <a:solidFill>
                  <a:srgbClr val="A19795"/>
                </a:solidFill>
                <a:latin typeface="Arial" pitchFamily="34" charset="0"/>
              </a:defRPr>
            </a:lvl4pPr>
            <a:lvl5pPr>
              <a:defRPr sz="2700">
                <a:solidFill>
                  <a:srgbClr val="A19795"/>
                </a:solidFill>
                <a:latin typeface="Arial" pitchFamily="34" charset="0"/>
              </a:defRPr>
            </a:lvl5pPr>
            <a:lvl6pPr eaLnBrk="0" hangingPunct="0">
              <a:defRPr sz="2700">
                <a:solidFill>
                  <a:srgbClr val="A19795"/>
                </a:solidFill>
                <a:latin typeface="Arial" pitchFamily="34" charset="0"/>
              </a:defRPr>
            </a:lvl6pPr>
            <a:lvl7pPr eaLnBrk="0" hangingPunct="0">
              <a:defRPr sz="2700">
                <a:solidFill>
                  <a:srgbClr val="A19795"/>
                </a:solidFill>
                <a:latin typeface="Arial" pitchFamily="34" charset="0"/>
              </a:defRPr>
            </a:lvl7pPr>
            <a:lvl8pPr eaLnBrk="0" hangingPunct="0">
              <a:defRPr sz="2700">
                <a:solidFill>
                  <a:srgbClr val="A19795"/>
                </a:solidFill>
                <a:latin typeface="Arial" pitchFamily="34" charset="0"/>
              </a:defRPr>
            </a:lvl8pPr>
            <a:lvl9pPr eaLnBrk="0" hangingPunct="0">
              <a:defRPr sz="2700">
                <a:solidFill>
                  <a:srgbClr val="A19795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altLang="en-US" sz="3200" b="0" dirty="0">
                <a:solidFill>
                  <a:schemeClr val="tx1"/>
                </a:solidFill>
                <a:latin typeface="Arial Black" pitchFamily="34" charset="0"/>
              </a:rPr>
              <a:t>Joisted Masonry</a:t>
            </a:r>
          </a:p>
        </p:txBody>
      </p:sp>
      <p:pic>
        <p:nvPicPr>
          <p:cNvPr id="17411" name="Picture 2" descr="C:\Users\clawrenc\Pictures\12 18 2013\DSC0596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8476" y="1174751"/>
            <a:ext cx="3705225" cy="2581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2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19900" y="3987801"/>
            <a:ext cx="3225800" cy="2384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13" name="Rectangular Callout 4"/>
          <p:cNvSpPr>
            <a:spLocks noChangeArrowheads="1"/>
          </p:cNvSpPr>
          <p:nvPr/>
        </p:nvSpPr>
        <p:spPr bwMode="auto">
          <a:xfrm>
            <a:off x="2597150" y="3160714"/>
            <a:ext cx="2914650" cy="612775"/>
          </a:xfrm>
          <a:prstGeom prst="wedgeRectCallout">
            <a:avLst>
              <a:gd name="adj1" fmla="val 161412"/>
              <a:gd name="adj2" fmla="val -219472"/>
            </a:avLst>
          </a:prstGeom>
          <a:solidFill>
            <a:srgbClr val="92D05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eaLnBrk="1" hangingPunct="1"/>
            <a:r>
              <a:rPr lang="en-US" altLang="en-US" dirty="0"/>
              <a:t>Wood joisted floors </a:t>
            </a:r>
          </a:p>
          <a:p>
            <a:pPr eaLnBrk="1" hangingPunct="1"/>
            <a:r>
              <a:rPr lang="en-US" altLang="en-US" dirty="0"/>
              <a:t>supported by masonry walls</a:t>
            </a:r>
          </a:p>
        </p:txBody>
      </p:sp>
      <p:sp>
        <p:nvSpPr>
          <p:cNvPr id="17414" name="Rectangular Callout 9"/>
          <p:cNvSpPr>
            <a:spLocks noChangeArrowheads="1"/>
          </p:cNvSpPr>
          <p:nvPr/>
        </p:nvSpPr>
        <p:spPr bwMode="auto">
          <a:xfrm>
            <a:off x="2325688" y="4864101"/>
            <a:ext cx="2914650" cy="796925"/>
          </a:xfrm>
          <a:prstGeom prst="wedgeRectCallout">
            <a:avLst>
              <a:gd name="adj1" fmla="val 145398"/>
              <a:gd name="adj2" fmla="val -65944"/>
            </a:avLst>
          </a:prstGeom>
          <a:solidFill>
            <a:srgbClr val="92D05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eaLnBrk="1" hangingPunct="1"/>
            <a:r>
              <a:rPr lang="en-US" altLang="en-US" dirty="0"/>
              <a:t>Wood joisted roof </a:t>
            </a:r>
          </a:p>
          <a:p>
            <a:pPr eaLnBrk="1" hangingPunct="1"/>
            <a:r>
              <a:rPr lang="en-US" altLang="en-US" dirty="0"/>
              <a:t>supported by masonry </a:t>
            </a:r>
          </a:p>
          <a:p>
            <a:pPr eaLnBrk="1" hangingPunct="1"/>
            <a:r>
              <a:rPr lang="en-US" altLang="en-US" dirty="0"/>
              <a:t>(cinder block) walls</a:t>
            </a:r>
          </a:p>
        </p:txBody>
      </p:sp>
    </p:spTree>
    <p:extLst>
      <p:ext uri="{BB962C8B-B14F-4D97-AF65-F5344CB8AC3E}">
        <p14:creationId xmlns:p14="http://schemas.microsoft.com/office/powerpoint/2010/main" val="3407517648"/>
      </p:ext>
    </p:extLst>
  </p:cSld>
  <p:clrMapOvr>
    <a:masterClrMapping/>
  </p:clrMapOvr>
  <p:transition advClick="0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extBox 1"/>
          <p:cNvSpPr txBox="1">
            <a:spLocks noChangeArrowheads="1"/>
          </p:cNvSpPr>
          <p:nvPr/>
        </p:nvSpPr>
        <p:spPr bwMode="auto">
          <a:xfrm>
            <a:off x="1524001" y="1497013"/>
            <a:ext cx="3910013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b="1">
                <a:solidFill>
                  <a:srgbClr val="796D6B"/>
                </a:solidFill>
                <a:latin typeface="Arial" pitchFamily="34" charset="0"/>
              </a:defRPr>
            </a:lvl1pPr>
            <a:lvl2pPr>
              <a:defRPr sz="2300">
                <a:solidFill>
                  <a:srgbClr val="796D6B"/>
                </a:solidFill>
                <a:latin typeface="Arial" pitchFamily="34" charset="0"/>
              </a:defRPr>
            </a:lvl2pPr>
            <a:lvl3pPr>
              <a:defRPr sz="2200">
                <a:solidFill>
                  <a:srgbClr val="796D6B"/>
                </a:solidFill>
                <a:latin typeface="Arial" pitchFamily="34" charset="0"/>
              </a:defRPr>
            </a:lvl3pPr>
            <a:lvl4pPr>
              <a:defRPr sz="2700">
                <a:solidFill>
                  <a:srgbClr val="A19795"/>
                </a:solidFill>
                <a:latin typeface="Arial" pitchFamily="34" charset="0"/>
              </a:defRPr>
            </a:lvl4pPr>
            <a:lvl5pPr>
              <a:defRPr sz="2700">
                <a:solidFill>
                  <a:srgbClr val="A19795"/>
                </a:solidFill>
                <a:latin typeface="Arial" pitchFamily="34" charset="0"/>
              </a:defRPr>
            </a:lvl5pPr>
            <a:lvl6pPr eaLnBrk="0" hangingPunct="0">
              <a:defRPr sz="2700">
                <a:solidFill>
                  <a:srgbClr val="A19795"/>
                </a:solidFill>
                <a:latin typeface="Arial" pitchFamily="34" charset="0"/>
              </a:defRPr>
            </a:lvl6pPr>
            <a:lvl7pPr eaLnBrk="0" hangingPunct="0">
              <a:defRPr sz="2700">
                <a:solidFill>
                  <a:srgbClr val="A19795"/>
                </a:solidFill>
                <a:latin typeface="Arial" pitchFamily="34" charset="0"/>
              </a:defRPr>
            </a:lvl7pPr>
            <a:lvl8pPr eaLnBrk="0" hangingPunct="0">
              <a:defRPr sz="2700">
                <a:solidFill>
                  <a:srgbClr val="A19795"/>
                </a:solidFill>
                <a:latin typeface="Arial" pitchFamily="34" charset="0"/>
              </a:defRPr>
            </a:lvl8pPr>
            <a:lvl9pPr eaLnBrk="0" hangingPunct="0">
              <a:defRPr sz="2700">
                <a:solidFill>
                  <a:srgbClr val="A19795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en-US" altLang="en-US" dirty="0">
                <a:solidFill>
                  <a:schemeClr val="tx1"/>
                </a:solidFill>
                <a:latin typeface="Arial Black" pitchFamily="34" charset="0"/>
              </a:rPr>
              <a:t>Non-Combustible</a:t>
            </a:r>
            <a:endParaRPr lang="en-US" altLang="en-US" b="0" dirty="0">
              <a:solidFill>
                <a:schemeClr val="bg1"/>
              </a:solidFill>
              <a:latin typeface="Arial Black" pitchFamily="34" charset="0"/>
            </a:endParaRPr>
          </a:p>
        </p:txBody>
      </p:sp>
      <p:sp>
        <p:nvSpPr>
          <p:cNvPr id="18435" name="TextBox 2"/>
          <p:cNvSpPr txBox="1">
            <a:spLocks noChangeArrowheads="1"/>
          </p:cNvSpPr>
          <p:nvPr/>
        </p:nvSpPr>
        <p:spPr bwMode="auto">
          <a:xfrm>
            <a:off x="2009776" y="2028826"/>
            <a:ext cx="7908925" cy="2678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b="1">
                <a:solidFill>
                  <a:srgbClr val="796D6B"/>
                </a:solidFill>
                <a:latin typeface="Arial" pitchFamily="34" charset="0"/>
              </a:defRPr>
            </a:lvl1pPr>
            <a:lvl2pPr>
              <a:defRPr sz="2300">
                <a:solidFill>
                  <a:srgbClr val="796D6B"/>
                </a:solidFill>
                <a:latin typeface="Arial" pitchFamily="34" charset="0"/>
              </a:defRPr>
            </a:lvl2pPr>
            <a:lvl3pPr>
              <a:defRPr sz="2200">
                <a:solidFill>
                  <a:srgbClr val="796D6B"/>
                </a:solidFill>
                <a:latin typeface="Arial" pitchFamily="34" charset="0"/>
              </a:defRPr>
            </a:lvl3pPr>
            <a:lvl4pPr>
              <a:defRPr sz="2700">
                <a:solidFill>
                  <a:srgbClr val="A19795"/>
                </a:solidFill>
                <a:latin typeface="Arial" pitchFamily="34" charset="0"/>
              </a:defRPr>
            </a:lvl4pPr>
            <a:lvl5pPr>
              <a:defRPr sz="2700">
                <a:solidFill>
                  <a:srgbClr val="A19795"/>
                </a:solidFill>
                <a:latin typeface="Arial" pitchFamily="34" charset="0"/>
              </a:defRPr>
            </a:lvl5pPr>
            <a:lvl6pPr eaLnBrk="0" hangingPunct="0">
              <a:defRPr sz="2700">
                <a:solidFill>
                  <a:srgbClr val="A19795"/>
                </a:solidFill>
                <a:latin typeface="Arial" pitchFamily="34" charset="0"/>
              </a:defRPr>
            </a:lvl6pPr>
            <a:lvl7pPr eaLnBrk="0" hangingPunct="0">
              <a:defRPr sz="2700">
                <a:solidFill>
                  <a:srgbClr val="A19795"/>
                </a:solidFill>
                <a:latin typeface="Arial" pitchFamily="34" charset="0"/>
              </a:defRPr>
            </a:lvl7pPr>
            <a:lvl8pPr eaLnBrk="0" hangingPunct="0">
              <a:defRPr sz="2700">
                <a:solidFill>
                  <a:srgbClr val="A19795"/>
                </a:solidFill>
                <a:latin typeface="Arial" pitchFamily="34" charset="0"/>
              </a:defRPr>
            </a:lvl8pPr>
            <a:lvl9pPr eaLnBrk="0" hangingPunct="0">
              <a:defRPr sz="2700">
                <a:solidFill>
                  <a:srgbClr val="A19795"/>
                </a:solidFill>
                <a:latin typeface="Arial" pitchFamily="34" charset="0"/>
              </a:defRPr>
            </a:lvl9pPr>
          </a:lstStyle>
          <a:p>
            <a:pPr marL="342900" indent="-342900">
              <a:buFontTx/>
              <a:buChar char="•"/>
            </a:pPr>
            <a:r>
              <a:rPr lang="en-US" altLang="en-US" b="0" dirty="0">
                <a:solidFill>
                  <a:schemeClr val="tx1"/>
                </a:solidFill>
              </a:rPr>
              <a:t>Buildings with exterior walls, floors, and roofs of noncombustible or slow-burning materials;</a:t>
            </a:r>
          </a:p>
          <a:p>
            <a:pPr marL="342900" indent="-342900">
              <a:buFontTx/>
              <a:buChar char="•"/>
            </a:pPr>
            <a:r>
              <a:rPr lang="en-US" altLang="en-US" b="0" dirty="0">
                <a:solidFill>
                  <a:schemeClr val="tx1"/>
                </a:solidFill>
              </a:rPr>
              <a:t>Building supports of non-combustible or slow-burning materials; </a:t>
            </a:r>
          </a:p>
          <a:p>
            <a:pPr marL="342900" indent="-342900">
              <a:buFontTx/>
              <a:buChar char="•"/>
            </a:pPr>
            <a:r>
              <a:rPr lang="en-US" altLang="en-US" b="0" dirty="0">
                <a:solidFill>
                  <a:schemeClr val="tx1"/>
                </a:solidFill>
              </a:rPr>
              <a:t>Non-combustible or slow-burning roof decks on non-combustible or slow-burning supports regardless of the type of insulation on the roof surface. </a:t>
            </a:r>
          </a:p>
        </p:txBody>
      </p:sp>
      <p:pic>
        <p:nvPicPr>
          <p:cNvPr id="18436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1588" y="4894263"/>
            <a:ext cx="3111500" cy="1535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7" name="Picture 13" descr="C:\Users\clawrenc\Pictures\2009 pictures\3-25-2009\DSC00409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4013" y="935039"/>
            <a:ext cx="5010150" cy="1093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8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37338" y="4767263"/>
            <a:ext cx="2493962" cy="1662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00833729"/>
      </p:ext>
    </p:extLst>
  </p:cSld>
  <p:clrMapOvr>
    <a:masterClrMapping/>
  </p:clrMapOvr>
  <p:transition advClick="0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extBox 1"/>
          <p:cNvSpPr txBox="1">
            <a:spLocks noChangeArrowheads="1"/>
          </p:cNvSpPr>
          <p:nvPr/>
        </p:nvSpPr>
        <p:spPr bwMode="auto">
          <a:xfrm>
            <a:off x="2298700" y="1550988"/>
            <a:ext cx="3435350" cy="463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b="1">
                <a:solidFill>
                  <a:srgbClr val="796D6B"/>
                </a:solidFill>
                <a:latin typeface="Arial" pitchFamily="34" charset="0"/>
              </a:defRPr>
            </a:lvl1pPr>
            <a:lvl2pPr>
              <a:defRPr sz="2300">
                <a:solidFill>
                  <a:srgbClr val="796D6B"/>
                </a:solidFill>
                <a:latin typeface="Arial" pitchFamily="34" charset="0"/>
              </a:defRPr>
            </a:lvl2pPr>
            <a:lvl3pPr>
              <a:defRPr sz="2200">
                <a:solidFill>
                  <a:srgbClr val="796D6B"/>
                </a:solidFill>
                <a:latin typeface="Arial" pitchFamily="34" charset="0"/>
              </a:defRPr>
            </a:lvl3pPr>
            <a:lvl4pPr>
              <a:defRPr sz="2700">
                <a:solidFill>
                  <a:srgbClr val="A19795"/>
                </a:solidFill>
                <a:latin typeface="Arial" pitchFamily="34" charset="0"/>
              </a:defRPr>
            </a:lvl4pPr>
            <a:lvl5pPr>
              <a:defRPr sz="2700">
                <a:solidFill>
                  <a:srgbClr val="A19795"/>
                </a:solidFill>
                <a:latin typeface="Arial" pitchFamily="34" charset="0"/>
              </a:defRPr>
            </a:lvl5pPr>
            <a:lvl6pPr eaLnBrk="0" hangingPunct="0">
              <a:defRPr sz="2700">
                <a:solidFill>
                  <a:srgbClr val="A19795"/>
                </a:solidFill>
                <a:latin typeface="Arial" pitchFamily="34" charset="0"/>
              </a:defRPr>
            </a:lvl6pPr>
            <a:lvl7pPr eaLnBrk="0" hangingPunct="0">
              <a:defRPr sz="2700">
                <a:solidFill>
                  <a:srgbClr val="A19795"/>
                </a:solidFill>
                <a:latin typeface="Arial" pitchFamily="34" charset="0"/>
              </a:defRPr>
            </a:lvl7pPr>
            <a:lvl8pPr eaLnBrk="0" hangingPunct="0">
              <a:defRPr sz="2700">
                <a:solidFill>
                  <a:srgbClr val="A19795"/>
                </a:solidFill>
                <a:latin typeface="Arial" pitchFamily="34" charset="0"/>
              </a:defRPr>
            </a:lvl8pPr>
            <a:lvl9pPr eaLnBrk="0" hangingPunct="0">
              <a:defRPr sz="2700">
                <a:solidFill>
                  <a:srgbClr val="A19795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en-US" altLang="en-US" dirty="0">
                <a:solidFill>
                  <a:schemeClr val="tx1"/>
                </a:solidFill>
                <a:latin typeface="Arial Black" pitchFamily="34" charset="0"/>
              </a:rPr>
              <a:t>Non-Combustible</a:t>
            </a:r>
            <a:endParaRPr lang="en-US" altLang="en-US" b="0" dirty="0">
              <a:solidFill>
                <a:schemeClr val="bg1"/>
              </a:solidFill>
              <a:latin typeface="Arial Black" pitchFamily="34" charset="0"/>
            </a:endParaRPr>
          </a:p>
        </p:txBody>
      </p:sp>
      <p:pic>
        <p:nvPicPr>
          <p:cNvPr id="19459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62700" y="1320801"/>
            <a:ext cx="4178300" cy="278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0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2200" y="3784600"/>
            <a:ext cx="4000500" cy="265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61" name="Rectangular Callout 4"/>
          <p:cNvSpPr>
            <a:spLocks noChangeArrowheads="1"/>
          </p:cNvSpPr>
          <p:nvPr/>
        </p:nvSpPr>
        <p:spPr bwMode="auto">
          <a:xfrm>
            <a:off x="2717800" y="2362200"/>
            <a:ext cx="2597150" cy="1041400"/>
          </a:xfrm>
          <a:prstGeom prst="wedgeRectCallout">
            <a:avLst>
              <a:gd name="adj1" fmla="val 119051"/>
              <a:gd name="adj2" fmla="val -40528"/>
            </a:avLst>
          </a:prstGeom>
          <a:solidFill>
            <a:srgbClr val="00B0F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altLang="en-US" b="1" dirty="0"/>
              <a:t>Building roof </a:t>
            </a:r>
          </a:p>
          <a:p>
            <a:pPr algn="ctr" eaLnBrk="1" hangingPunct="1"/>
            <a:r>
              <a:rPr lang="en-US" altLang="en-US" b="1" dirty="0"/>
              <a:t>supported by </a:t>
            </a:r>
          </a:p>
          <a:p>
            <a:pPr algn="ctr" eaLnBrk="1" hangingPunct="1"/>
            <a:r>
              <a:rPr lang="en-US" altLang="en-US" b="1" dirty="0"/>
              <a:t>metal trusses.</a:t>
            </a:r>
          </a:p>
        </p:txBody>
      </p:sp>
      <p:sp>
        <p:nvSpPr>
          <p:cNvPr id="19462" name="Rectangular Callout 5"/>
          <p:cNvSpPr>
            <a:spLocks noChangeArrowheads="1"/>
          </p:cNvSpPr>
          <p:nvPr/>
        </p:nvSpPr>
        <p:spPr bwMode="auto">
          <a:xfrm>
            <a:off x="7251700" y="4813300"/>
            <a:ext cx="2819400" cy="1422400"/>
          </a:xfrm>
          <a:prstGeom prst="wedgeRectCallout">
            <a:avLst>
              <a:gd name="adj1" fmla="val -162685"/>
              <a:gd name="adj2" fmla="val -4644"/>
            </a:avLst>
          </a:prstGeom>
          <a:solidFill>
            <a:srgbClr val="00B0F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en-US" altLang="en-US" b="1" dirty="0"/>
              <a:t>Building Class does not</a:t>
            </a:r>
          </a:p>
          <a:p>
            <a:pPr algn="ctr" eaLnBrk="1" hangingPunct="1"/>
            <a:r>
              <a:rPr lang="en-US" altLang="en-US" b="1" dirty="0"/>
              <a:t>change because of </a:t>
            </a:r>
          </a:p>
          <a:p>
            <a:pPr algn="ctr" eaLnBrk="1" hangingPunct="1"/>
            <a:r>
              <a:rPr lang="en-US" altLang="en-US" b="1" dirty="0"/>
              <a:t>exterior covering.</a:t>
            </a:r>
          </a:p>
        </p:txBody>
      </p:sp>
    </p:spTree>
    <p:extLst>
      <p:ext uri="{BB962C8B-B14F-4D97-AF65-F5344CB8AC3E}">
        <p14:creationId xmlns:p14="http://schemas.microsoft.com/office/powerpoint/2010/main" val="4075718376"/>
      </p:ext>
    </p:extLst>
  </p:cSld>
  <p:clrMapOvr>
    <a:masterClrMapping/>
  </p:clrMapOvr>
  <p:transition advClick="0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extBox 1"/>
          <p:cNvSpPr txBox="1">
            <a:spLocks noChangeArrowheads="1"/>
          </p:cNvSpPr>
          <p:nvPr/>
        </p:nvSpPr>
        <p:spPr bwMode="auto">
          <a:xfrm>
            <a:off x="1828800" y="4000500"/>
            <a:ext cx="8509000" cy="1938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b="1">
                <a:solidFill>
                  <a:srgbClr val="796D6B"/>
                </a:solidFill>
                <a:latin typeface="Arial" pitchFamily="34" charset="0"/>
              </a:defRPr>
            </a:lvl1pPr>
            <a:lvl2pPr>
              <a:defRPr sz="2300">
                <a:solidFill>
                  <a:srgbClr val="796D6B"/>
                </a:solidFill>
                <a:latin typeface="Arial" pitchFamily="34" charset="0"/>
              </a:defRPr>
            </a:lvl2pPr>
            <a:lvl3pPr>
              <a:defRPr sz="2200">
                <a:solidFill>
                  <a:srgbClr val="796D6B"/>
                </a:solidFill>
                <a:latin typeface="Arial" pitchFamily="34" charset="0"/>
              </a:defRPr>
            </a:lvl3pPr>
            <a:lvl4pPr>
              <a:defRPr sz="2700">
                <a:solidFill>
                  <a:srgbClr val="A19795"/>
                </a:solidFill>
                <a:latin typeface="Arial" pitchFamily="34" charset="0"/>
              </a:defRPr>
            </a:lvl4pPr>
            <a:lvl5pPr>
              <a:defRPr sz="2700">
                <a:solidFill>
                  <a:srgbClr val="A19795"/>
                </a:solidFill>
                <a:latin typeface="Arial" pitchFamily="34" charset="0"/>
              </a:defRPr>
            </a:lvl5pPr>
            <a:lvl6pPr eaLnBrk="0" hangingPunct="0">
              <a:defRPr sz="2700">
                <a:solidFill>
                  <a:srgbClr val="A19795"/>
                </a:solidFill>
                <a:latin typeface="Arial" pitchFamily="34" charset="0"/>
              </a:defRPr>
            </a:lvl6pPr>
            <a:lvl7pPr eaLnBrk="0" hangingPunct="0">
              <a:defRPr sz="2700">
                <a:solidFill>
                  <a:srgbClr val="A19795"/>
                </a:solidFill>
                <a:latin typeface="Arial" pitchFamily="34" charset="0"/>
              </a:defRPr>
            </a:lvl7pPr>
            <a:lvl8pPr eaLnBrk="0" hangingPunct="0">
              <a:defRPr sz="2700">
                <a:solidFill>
                  <a:srgbClr val="A19795"/>
                </a:solidFill>
                <a:latin typeface="Arial" pitchFamily="34" charset="0"/>
              </a:defRPr>
            </a:lvl8pPr>
            <a:lvl9pPr eaLnBrk="0" hangingPunct="0">
              <a:defRPr sz="2700">
                <a:solidFill>
                  <a:srgbClr val="A19795"/>
                </a:solidFill>
                <a:latin typeface="Arial" pitchFamily="34" charset="0"/>
              </a:defRPr>
            </a:lvl9pPr>
          </a:lstStyle>
          <a:p>
            <a:pPr marL="342900" indent="-342900">
              <a:buClr>
                <a:srgbClr val="009900"/>
              </a:buClr>
              <a:buFontTx/>
              <a:buChar char="•"/>
            </a:pPr>
            <a:r>
              <a:rPr lang="en-US" altLang="en-US" sz="2000" b="0" dirty="0">
                <a:solidFill>
                  <a:schemeClr val="tx1"/>
                </a:solidFill>
              </a:rPr>
              <a:t>Buildings with exterior walls of masonry — not less than four inches thick; or </a:t>
            </a:r>
          </a:p>
          <a:p>
            <a:pPr marL="342900" indent="-342900">
              <a:buClr>
                <a:srgbClr val="009900"/>
              </a:buClr>
              <a:buFontTx/>
              <a:buChar char="•"/>
            </a:pPr>
            <a:r>
              <a:rPr lang="en-US" altLang="en-US" sz="2000" b="0" dirty="0">
                <a:solidFill>
                  <a:schemeClr val="tx1"/>
                </a:solidFill>
              </a:rPr>
              <a:t>Buildings with exterior walls of fire-resistive construction — with a rating of not less than one hour, and </a:t>
            </a:r>
          </a:p>
          <a:p>
            <a:pPr marL="342900" indent="-342900">
              <a:buClr>
                <a:srgbClr val="009900"/>
              </a:buClr>
              <a:buFontTx/>
              <a:buChar char="•"/>
            </a:pPr>
            <a:r>
              <a:rPr lang="en-US" altLang="en-US" sz="2000" b="0" dirty="0">
                <a:solidFill>
                  <a:schemeClr val="tx1"/>
                </a:solidFill>
              </a:rPr>
              <a:t>Non-combustible or slow-burning floors and roofs — regardless of the type of insulation on the roof surface. </a:t>
            </a:r>
          </a:p>
        </p:txBody>
      </p:sp>
      <p:sp>
        <p:nvSpPr>
          <p:cNvPr id="13315" name="TextBox 2"/>
          <p:cNvSpPr txBox="1">
            <a:spLocks noChangeArrowheads="1"/>
          </p:cNvSpPr>
          <p:nvPr/>
        </p:nvSpPr>
        <p:spPr bwMode="auto">
          <a:xfrm>
            <a:off x="1676400" y="2439988"/>
            <a:ext cx="43180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bg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bg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bg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bg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bg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Arial" charset="0"/>
              </a:defRPr>
            </a:lvl9pPr>
          </a:lstStyle>
          <a:p>
            <a:pPr algn="ctr" eaLnBrk="1" hangingPunct="1">
              <a:defRPr/>
            </a:pPr>
            <a:r>
              <a:rPr lang="en-US" b="1" dirty="0">
                <a:solidFill>
                  <a:schemeClr val="tx1"/>
                </a:solidFill>
                <a:latin typeface="+mn-lt"/>
              </a:rPr>
              <a:t>Masonry Non-Combustible</a:t>
            </a:r>
          </a:p>
        </p:txBody>
      </p:sp>
      <p:pic>
        <p:nvPicPr>
          <p:cNvPr id="2048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2838" y="1036638"/>
            <a:ext cx="4210050" cy="2806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94349202"/>
      </p:ext>
    </p:extLst>
  </p:cSld>
  <p:clrMapOvr>
    <a:masterClrMapping/>
  </p:clrMapOvr>
  <p:transition advClick="0"/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ASAssetContentType" ma:contentTypeID="0x010100B2029F26138C4BFDA158A626F91E876A00D300A6809017204DB14439108461C68A" ma:contentTypeVersion="66" ma:contentTypeDescription="This is used to create DOAS Asset Library" ma:contentTypeScope="" ma:versionID="c93cfbde824fdade12d93436ae2cb4ab">
  <xsd:schema xmlns:xsd="http://www.w3.org/2001/XMLSchema" xmlns:xs="http://www.w3.org/2001/XMLSchema" xmlns:p="http://schemas.microsoft.com/office/2006/metadata/properties" xmlns:ns2="0726195c-4e5f-403b-b0e6-5bc4fc6a495f" xmlns:ns3="64719721-3f2e-4037-a826-7fe00fbc2e3c" targetNamespace="http://schemas.microsoft.com/office/2006/metadata/properties" ma:root="true" ma:fieldsID="2cc865243443e4d381fc2696fa0243e6" ns2:_="" ns3:_="">
    <xsd:import namespace="0726195c-4e5f-403b-b0e6-5bc4fc6a495f"/>
    <xsd:import namespace="64719721-3f2e-4037-a826-7fe00fbc2e3c"/>
    <xsd:element name="properties">
      <xsd:complexType>
        <xsd:sequence>
          <xsd:element name="documentManagement">
            <xsd:complexType>
              <xsd:all>
                <xsd:element ref="ns2:CategoryDoc"/>
                <xsd:element ref="ns2:EffectiveDate"/>
                <xsd:element ref="ns2:DocumentDescription"/>
                <xsd:element ref="ns2:DisplayPriority" minOccurs="0"/>
                <xsd:element ref="ns3:b814ba249d91463a8222dc7318a2e120" minOccurs="0"/>
                <xsd:element ref="ns3:TaxCatchAll" minOccurs="0"/>
                <xsd:element ref="ns3:TaxCatchAllLabel" minOccurs="0"/>
                <xsd:element ref="ns3:TaxKeywordTaxHTField" minOccurs="0"/>
                <xsd:element ref="ns3:Divis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726195c-4e5f-403b-b0e6-5bc4fc6a495f" elementFormDefault="qualified">
    <xsd:import namespace="http://schemas.microsoft.com/office/2006/documentManagement/types"/>
    <xsd:import namespace="http://schemas.microsoft.com/office/infopath/2007/PartnerControls"/>
    <xsd:element name="CategoryDoc" ma:index="8" ma:displayName="Document Category" ma:default="Category 1" ma:description="" ma:format="Dropdown" ma:internalName="CategoryDoc">
      <xsd:simpleType>
        <xsd:restriction base="dms:Choice">
          <xsd:enumeration value="Category 1"/>
          <xsd:enumeration value="Category 2"/>
          <xsd:enumeration value="Category 3"/>
        </xsd:restriction>
      </xsd:simpleType>
    </xsd:element>
    <xsd:element name="EffectiveDate" ma:index="9" ma:displayName="Effective Date" ma:default="[today]" ma:description="" ma:format="DateTime" ma:internalName="EffectiveDate">
      <xsd:simpleType>
        <xsd:restriction base="dms:DateTime"/>
      </xsd:simpleType>
    </xsd:element>
    <xsd:element name="DocumentDescription" ma:index="10" ma:displayName="Document Description" ma:description="Note" ma:internalName="DocumentDescription">
      <xsd:simpleType>
        <xsd:restriction base="dms:Note">
          <xsd:maxLength value="255"/>
        </xsd:restriction>
      </xsd:simpleType>
    </xsd:element>
    <xsd:element name="DisplayPriority" ma:index="11" nillable="true" ma:displayName="Display Priority" ma:format="Dropdown" ma:internalName="DisplayPriority">
      <xsd:simpleType>
        <xsd:restriction base="dms:Number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4719721-3f2e-4037-a826-7fe00fbc2e3c" elementFormDefault="qualified">
    <xsd:import namespace="http://schemas.microsoft.com/office/2006/documentManagement/types"/>
    <xsd:import namespace="http://schemas.microsoft.com/office/infopath/2007/PartnerControls"/>
    <xsd:element name="b814ba249d91463a8222dc7318a2e120" ma:index="12" ma:taxonomy="true" ma:internalName="b814ba249d91463a8222dc7318a2e120" ma:taxonomyFieldName="BusinessServices" ma:displayName="Business Services" ma:readOnly="false" ma:default="" ma:fieldId="{b814ba24-9d91-463a-8222-dc7318a2e120}" ma:sspId="24303319-78b4-4866-9de0-bde40737f1d8" ma:termSetId="c54f94ba-c49d-48e8-b789-4a89780f2686" ma:anchorId="3e0b3416-4f48-409d-9643-5ee8099d9f40" ma:open="false" ma:isKeyword="false">
      <xsd:complexType>
        <xsd:sequence>
          <xsd:element ref="pc:Terms" minOccurs="0" maxOccurs="1"/>
        </xsd:sequence>
      </xsd:complexType>
    </xsd:element>
    <xsd:element name="TaxCatchAll" ma:index="13" nillable="true" ma:displayName="Taxonomy Catch All Column" ma:hidden="true" ma:list="{c085d1ce-44a5-47b0-af7a-48aa3d02d715}" ma:internalName="TaxCatchAll" ma:showField="CatchAllData" ma:web="0726195c-4e5f-403b-b0e6-5bc4fc6a495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Label" ma:index="14" nillable="true" ma:displayName="Taxonomy Catch All Column1" ma:hidden="true" ma:list="{c085d1ce-44a5-47b0-af7a-48aa3d02d715}" ma:internalName="TaxCatchAllLabel" ma:readOnly="true" ma:showField="CatchAllDataLabel" ma:web="0726195c-4e5f-403b-b0e6-5bc4fc6a495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KeywordTaxHTField" ma:index="16" nillable="true" ma:taxonomy="true" ma:internalName="TaxKeywordTaxHTField" ma:taxonomyFieldName="TaxKeyword" ma:displayName="Enterprise Keywords" ma:fieldId="{23f27201-bee3-471e-b2e7-b64fd8b7ca38}" ma:taxonomyMulti="true" ma:sspId="00000000-0000-0000-0000-000000000000" ma:termSetId="00000000-0000-0000-0000-000000000000" ma:anchorId="00000000-0000-0000-0000-000000000000" ma:open="true" ma:isKeyword="true">
      <xsd:complexType>
        <xsd:sequence>
          <xsd:element ref="pc:Terms" minOccurs="0" maxOccurs="1"/>
        </xsd:sequence>
      </xsd:complexType>
    </xsd:element>
    <xsd:element name="Division" ma:index="18" nillable="true" ma:displayName="Division" ma:description="" ma:internalName="Division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?mso-contentType ?>
<SharedContentType xmlns="Microsoft.SharePoint.Taxonomy.ContentTypeSync" SourceId="24303319-78b4-4866-9de0-bde40737f1d8" ContentTypeId="0x010100B2029F26138C4BFDA158A626F91E876A" PreviousValue="false"/>
</file>

<file path=customXml/item4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64719721-3f2e-4037-a826-7fe00fbc2e3c">
      <Value>69</Value>
    </TaxCatchAll>
    <EffectiveDate xmlns="0726195c-4e5f-403b-b0e6-5bc4fc6a495f">2022-01-25T19:33:00+00:00</EffectiveDate>
    <Division xmlns="64719721-3f2e-4037-a826-7fe00fbc2e3c">DOAS RMS I</Division>
    <CategoryDoc xmlns="0726195c-4e5f-403b-b0e6-5bc4fc6a495f">Category 1</CategoryDoc>
    <b814ba249d91463a8222dc7318a2e120 xmlns="64719721-3f2e-4037-a826-7fe00fbc2e3c">
      <Terms xmlns="http://schemas.microsoft.com/office/infopath/2007/PartnerControls">
        <TermInfo xmlns="http://schemas.microsoft.com/office/infopath/2007/PartnerControls">
          <TermName xmlns="http://schemas.microsoft.com/office/infopath/2007/PartnerControls">Property Insurance</TermName>
          <TermId xmlns="http://schemas.microsoft.com/office/infopath/2007/PartnerControls">d49bfc93-f689-4868-9b8e-f6c796799331</TermId>
        </TermInfo>
      </Terms>
    </b814ba249d91463a8222dc7318a2e120>
    <DocumentDescription xmlns="0726195c-4e5f-403b-b0e6-5bc4fc6a495f">DOAS RMS ISO Building Classification</DocumentDescription>
    <TaxKeywordTaxHTField xmlns="64719721-3f2e-4037-a826-7fe00fbc2e3c">
      <Terms xmlns="http://schemas.microsoft.com/office/infopath/2007/PartnerControls"/>
    </TaxKeywordTaxHTField>
    <DisplayPriority xmlns="0726195c-4e5f-403b-b0e6-5bc4fc6a495f">2</DisplayPriority>
  </documentManagement>
</p:properties>
</file>

<file path=customXml/itemProps1.xml><?xml version="1.0" encoding="utf-8"?>
<ds:datastoreItem xmlns:ds="http://schemas.openxmlformats.org/officeDocument/2006/customXml" ds:itemID="{F2F7A0D6-2A52-4379-A0B9-55B2114C0185}"/>
</file>

<file path=customXml/itemProps2.xml><?xml version="1.0" encoding="utf-8"?>
<ds:datastoreItem xmlns:ds="http://schemas.openxmlformats.org/officeDocument/2006/customXml" ds:itemID="{0246C51C-87F4-4154-A10E-AD6F3E5BF3DB}"/>
</file>

<file path=customXml/itemProps3.xml><?xml version="1.0" encoding="utf-8"?>
<ds:datastoreItem xmlns:ds="http://schemas.openxmlformats.org/officeDocument/2006/customXml" ds:itemID="{0FE94FD8-2AB5-44A1-A58E-7EB5A17F7381}"/>
</file>

<file path=customXml/itemProps4.xml><?xml version="1.0" encoding="utf-8"?>
<ds:datastoreItem xmlns:ds="http://schemas.openxmlformats.org/officeDocument/2006/customXml" ds:itemID="{37A6C194-0C6A-4C5F-9D56-978EFCEF1529}"/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655</Words>
  <Application>Microsoft Office PowerPoint</Application>
  <PresentationFormat>Widescreen</PresentationFormat>
  <Paragraphs>98</Paragraphs>
  <Slides>15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0" baseType="lpstr">
      <vt:lpstr>Arial</vt:lpstr>
      <vt:lpstr>Arial Black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Thompson, Ann</dc:creator>
  <cp:keywords/>
  <cp:lastModifiedBy>Thompson, Ann</cp:lastModifiedBy>
  <cp:revision>1</cp:revision>
  <dcterms:created xsi:type="dcterms:W3CDTF">2022-01-20T18:52:23Z</dcterms:created>
  <dcterms:modified xsi:type="dcterms:W3CDTF">2022-01-20T18:58:09Z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0x010100B2029F26138C4BFDA158A626F91E876A00D300A6809017204DB14439108461C68A</vt:lpwstr>
  </property>
  <property fmtid="{D5CDD505-2E9C-101B-9397-08002B2CF9AE}" pid="3" name="TaxKeyword">
    <vt:lpwstr/>
  </property>
  <property fmtid="{D5CDD505-2E9C-101B-9397-08002B2CF9AE}" pid="4" name="BusinessServices">
    <vt:lpwstr>69;#Property Insurance|d49bfc93-f689-4868-9b8e-f6c796799331</vt:lpwstr>
  </property>
  <property fmtid="{D5CDD505-2E9C-101B-9397-08002B2CF9AE}" pid="5" name="PromotedResultKeyword">
    <vt:lpwstr>DOAS RMS ISO Building Classification</vt:lpwstr>
  </property>
</Properties>
</file>