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4" r:id="rId6"/>
    <p:sldId id="265" r:id="rId7"/>
    <p:sldId id="260" r:id="rId8"/>
    <p:sldId id="266" r:id="rId9"/>
    <p:sldId id="268" r:id="rId10"/>
    <p:sldId id="269" r:id="rId11"/>
    <p:sldId id="270" r:id="rId12"/>
    <p:sldId id="271" r:id="rId13"/>
    <p:sldId id="272" r:id="rId14"/>
    <p:sldId id="273" r:id="rId15"/>
    <p:sldId id="275" r:id="rId16"/>
    <p:sldId id="276" r:id="rId17"/>
    <p:sldId id="274" r:id="rId18"/>
    <p:sldId id="263" r:id="rId19"/>
  </p:sldIdLst>
  <p:sldSz cx="18288000" cy="10287000"/>
  <p:notesSz cx="6858000" cy="9144000"/>
  <p:embeddedFontLst>
    <p:embeddedFont>
      <p:font typeface="Calisto MT" panose="02040603050505030304" pitchFamily="18" charset="0"/>
      <p:regular r:id="rId21"/>
      <p:bold r:id="rId22"/>
      <p:italic r:id="rId23"/>
      <p:boldItalic r:id="rId24"/>
    </p:embeddedFont>
    <p:embeddedFont>
      <p:font typeface="Canva Sans" panose="020B0604020202020204" charset="0"/>
      <p:regular r:id="rId25"/>
    </p:embeddedFont>
    <p:embeddedFont>
      <p:font typeface="Chakra Petch Bold" panose="020B0604020202020204" charset="-34"/>
      <p:regular r:id="rId26"/>
    </p:embeddedFont>
    <p:embeddedFont>
      <p:font typeface="Lucida Sans" panose="020B0602030504020204" pitchFamily="34" charset="0"/>
      <p:regular r:id="rId27"/>
      <p:bold r:id="rId28"/>
      <p:italic r:id="rId29"/>
      <p:boldItalic r:id="rId30"/>
    </p:embeddedFont>
    <p:embeddedFont>
      <p:font typeface="Sagona" panose="02010004040101010103" pitchFamily="2" charset="0"/>
      <p:regular r:id="rId31"/>
    </p:embeddedFont>
    <p:embeddedFont>
      <p:font typeface="Segoe UI" panose="020B0502040204020203" pitchFamily="34" charset="0"/>
      <p:regular r:id="rId32"/>
      <p:bold r:id="rId33"/>
      <p:italic r:id="rId34"/>
      <p:boldItalic r:id="rId35"/>
    </p:embeddedFont>
    <p:embeddedFont>
      <p:font typeface="TT Norms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576" autoAdjust="0"/>
  </p:normalViewPr>
  <p:slideViewPr>
    <p:cSldViewPr>
      <p:cViewPr varScale="1">
        <p:scale>
          <a:sx n="48" d="100"/>
          <a:sy n="48" d="100"/>
        </p:scale>
        <p:origin x="1248"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C5409-0347-4B73-925B-C3A583404B93}"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0213C164-C1E1-479E-B36F-0E45349F7E45}">
      <dgm:prSet phldrT="[Text]"/>
      <dgm:spPr/>
      <dgm:t>
        <a:bodyPr/>
        <a:lstStyle/>
        <a:p>
          <a:r>
            <a:rPr lang="en-US" dirty="0"/>
            <a:t>Physical</a:t>
          </a:r>
        </a:p>
      </dgm:t>
    </dgm:pt>
    <dgm:pt modelId="{51984A71-0299-4D7D-A131-0058E0C02AF0}" type="parTrans" cxnId="{B7DB97B8-977E-4CCE-AD2D-7D17DD4177E0}">
      <dgm:prSet/>
      <dgm:spPr/>
      <dgm:t>
        <a:bodyPr/>
        <a:lstStyle/>
        <a:p>
          <a:endParaRPr lang="en-US"/>
        </a:p>
      </dgm:t>
    </dgm:pt>
    <dgm:pt modelId="{A9E3C7C3-4D8D-4E5B-9930-05FB8F1A8198}" type="sibTrans" cxnId="{B7DB97B8-977E-4CCE-AD2D-7D17DD4177E0}">
      <dgm:prSet/>
      <dgm:spPr/>
      <dgm:t>
        <a:bodyPr/>
        <a:lstStyle/>
        <a:p>
          <a:endParaRPr lang="en-US"/>
        </a:p>
      </dgm:t>
    </dgm:pt>
    <dgm:pt modelId="{F8FA31AB-2BE4-4594-B347-984C39F7847D}">
      <dgm:prSet phldrT="[Text]"/>
      <dgm:spPr/>
      <dgm:t>
        <a:bodyPr/>
        <a:lstStyle/>
        <a:p>
          <a:r>
            <a:rPr lang="en-US" dirty="0"/>
            <a:t>Behavioral</a:t>
          </a:r>
        </a:p>
      </dgm:t>
    </dgm:pt>
    <dgm:pt modelId="{FC9A0C0F-FE13-4885-BA24-ABC4797C79F9}" type="parTrans" cxnId="{FD397F99-1950-4741-87FB-B42A6D843CBE}">
      <dgm:prSet/>
      <dgm:spPr/>
      <dgm:t>
        <a:bodyPr/>
        <a:lstStyle/>
        <a:p>
          <a:endParaRPr lang="en-US"/>
        </a:p>
      </dgm:t>
    </dgm:pt>
    <dgm:pt modelId="{D225C9BC-96A4-47C0-AA9F-50FBBD5DB044}" type="sibTrans" cxnId="{FD397F99-1950-4741-87FB-B42A6D843CBE}">
      <dgm:prSet/>
      <dgm:spPr/>
      <dgm:t>
        <a:bodyPr/>
        <a:lstStyle/>
        <a:p>
          <a:endParaRPr lang="en-US"/>
        </a:p>
      </dgm:t>
    </dgm:pt>
    <dgm:pt modelId="{CDD2C7DB-2698-4922-8B56-467626D26CD9}">
      <dgm:prSet phldrT="[Text]"/>
      <dgm:spPr/>
      <dgm:t>
        <a:bodyPr/>
        <a:lstStyle/>
        <a:p>
          <a:r>
            <a:rPr lang="en-US" dirty="0"/>
            <a:t>Speech</a:t>
          </a:r>
        </a:p>
      </dgm:t>
    </dgm:pt>
    <dgm:pt modelId="{239A29BF-6AB0-4D2E-9DC6-0D69613CD035}" type="parTrans" cxnId="{9AA32AE8-435D-4AB8-877E-4EF94D14A742}">
      <dgm:prSet/>
      <dgm:spPr/>
      <dgm:t>
        <a:bodyPr/>
        <a:lstStyle/>
        <a:p>
          <a:endParaRPr lang="en-US"/>
        </a:p>
      </dgm:t>
    </dgm:pt>
    <dgm:pt modelId="{D1383BF7-A022-44C4-A934-63E20A49A2BE}" type="sibTrans" cxnId="{9AA32AE8-435D-4AB8-877E-4EF94D14A742}">
      <dgm:prSet/>
      <dgm:spPr/>
      <dgm:t>
        <a:bodyPr/>
        <a:lstStyle/>
        <a:p>
          <a:endParaRPr lang="en-US"/>
        </a:p>
      </dgm:t>
    </dgm:pt>
    <dgm:pt modelId="{17DA7D49-7D12-47B0-BE0E-D9C19BED7114}">
      <dgm:prSet phldrT="[Text]"/>
      <dgm:spPr/>
      <dgm:t>
        <a:bodyPr/>
        <a:lstStyle/>
        <a:p>
          <a:r>
            <a:rPr lang="en-US" dirty="0"/>
            <a:t>Performance</a:t>
          </a:r>
        </a:p>
      </dgm:t>
    </dgm:pt>
    <dgm:pt modelId="{CEB6390C-43B6-48C4-B19C-4A5F0CC0A527}" type="parTrans" cxnId="{F7AAB801-A7E2-4F75-BD7E-25FD7D8D4767}">
      <dgm:prSet/>
      <dgm:spPr/>
      <dgm:t>
        <a:bodyPr/>
        <a:lstStyle/>
        <a:p>
          <a:endParaRPr lang="en-US"/>
        </a:p>
      </dgm:t>
    </dgm:pt>
    <dgm:pt modelId="{9EC5E810-A0AB-40AD-8D83-0264BD7E697D}" type="sibTrans" cxnId="{F7AAB801-A7E2-4F75-BD7E-25FD7D8D4767}">
      <dgm:prSet/>
      <dgm:spPr/>
      <dgm:t>
        <a:bodyPr/>
        <a:lstStyle/>
        <a:p>
          <a:endParaRPr lang="en-US"/>
        </a:p>
      </dgm:t>
    </dgm:pt>
    <dgm:pt modelId="{DA0C8F39-C281-4DBD-8EE0-760EA3203C5C}">
      <dgm:prSet phldrT="[Text]"/>
      <dgm:spPr/>
      <dgm:t>
        <a:bodyPr/>
        <a:lstStyle/>
        <a:p>
          <a:r>
            <a:rPr lang="en-US" dirty="0"/>
            <a:t>Body Odor</a:t>
          </a:r>
        </a:p>
      </dgm:t>
    </dgm:pt>
    <dgm:pt modelId="{2C41483A-610D-4A9F-8B68-0B68BD1F9B71}" type="parTrans" cxnId="{0E08BF42-5FFF-4C2E-8556-CC4AF0767ED6}">
      <dgm:prSet/>
      <dgm:spPr/>
      <dgm:t>
        <a:bodyPr/>
        <a:lstStyle/>
        <a:p>
          <a:endParaRPr lang="en-US"/>
        </a:p>
      </dgm:t>
    </dgm:pt>
    <dgm:pt modelId="{A1935EBE-F26A-43F4-A647-202E1016B355}" type="sibTrans" cxnId="{0E08BF42-5FFF-4C2E-8556-CC4AF0767ED6}">
      <dgm:prSet/>
      <dgm:spPr/>
      <dgm:t>
        <a:bodyPr/>
        <a:lstStyle/>
        <a:p>
          <a:endParaRPr lang="en-US"/>
        </a:p>
      </dgm:t>
    </dgm:pt>
    <dgm:pt modelId="{E8C3D2BD-3F17-4D39-AA4C-DC0A4AABBFDD}" type="pres">
      <dgm:prSet presAssocID="{8C4C5409-0347-4B73-925B-C3A583404B93}" presName="cycle" presStyleCnt="0">
        <dgm:presLayoutVars>
          <dgm:dir/>
          <dgm:resizeHandles val="exact"/>
        </dgm:presLayoutVars>
      </dgm:prSet>
      <dgm:spPr/>
    </dgm:pt>
    <dgm:pt modelId="{A5732B78-AAE7-4AF1-BD05-D04EA6D50BEC}" type="pres">
      <dgm:prSet presAssocID="{0213C164-C1E1-479E-B36F-0E45349F7E45}" presName="node" presStyleLbl="node1" presStyleIdx="0" presStyleCnt="5" custScaleX="64744" custScaleY="38658" custRadScaleRad="93829" custRadScaleInc="-104935">
        <dgm:presLayoutVars>
          <dgm:bulletEnabled val="1"/>
        </dgm:presLayoutVars>
      </dgm:prSet>
      <dgm:spPr/>
    </dgm:pt>
    <dgm:pt modelId="{0F77EF27-0A4F-414B-8ADF-879A4F5A6828}" type="pres">
      <dgm:prSet presAssocID="{0213C164-C1E1-479E-B36F-0E45349F7E45}" presName="spNode" presStyleCnt="0"/>
      <dgm:spPr/>
    </dgm:pt>
    <dgm:pt modelId="{7C81D5FC-8EB9-4071-AA4A-DCAA0199AC91}" type="pres">
      <dgm:prSet presAssocID="{A9E3C7C3-4D8D-4E5B-9930-05FB8F1A8198}" presName="sibTrans" presStyleLbl="sibTrans1D1" presStyleIdx="0" presStyleCnt="5"/>
      <dgm:spPr/>
    </dgm:pt>
    <dgm:pt modelId="{166422BB-93A8-4A3E-9518-58F677DE6BD9}" type="pres">
      <dgm:prSet presAssocID="{F8FA31AB-2BE4-4594-B347-984C39F7847D}" presName="node" presStyleLbl="node1" presStyleIdx="1" presStyleCnt="5" custScaleX="58754" custScaleY="46822" custRadScaleRad="100250" custRadScaleInc="-18411">
        <dgm:presLayoutVars>
          <dgm:bulletEnabled val="1"/>
        </dgm:presLayoutVars>
      </dgm:prSet>
      <dgm:spPr/>
    </dgm:pt>
    <dgm:pt modelId="{13AC3C12-1FC2-42C7-BBDA-C3B1755C8893}" type="pres">
      <dgm:prSet presAssocID="{F8FA31AB-2BE4-4594-B347-984C39F7847D}" presName="spNode" presStyleCnt="0"/>
      <dgm:spPr/>
    </dgm:pt>
    <dgm:pt modelId="{4BAB7FA5-57B8-4E83-817D-2517D39E8962}" type="pres">
      <dgm:prSet presAssocID="{D225C9BC-96A4-47C0-AA9F-50FBBD5DB044}" presName="sibTrans" presStyleLbl="sibTrans1D1" presStyleIdx="1" presStyleCnt="5"/>
      <dgm:spPr/>
    </dgm:pt>
    <dgm:pt modelId="{27F6FDD8-CBDB-450F-BA21-BC1174503E27}" type="pres">
      <dgm:prSet presAssocID="{CDD2C7DB-2698-4922-8B56-467626D26CD9}" presName="node" presStyleLbl="node1" presStyleIdx="2" presStyleCnt="5" custScaleX="65810" custScaleY="49203" custRadScaleRad="97083" custRadScaleInc="90596">
        <dgm:presLayoutVars>
          <dgm:bulletEnabled val="1"/>
        </dgm:presLayoutVars>
      </dgm:prSet>
      <dgm:spPr/>
    </dgm:pt>
    <dgm:pt modelId="{41113177-6E85-4FBF-B975-C460E0EE9E1B}" type="pres">
      <dgm:prSet presAssocID="{CDD2C7DB-2698-4922-8B56-467626D26CD9}" presName="spNode" presStyleCnt="0"/>
      <dgm:spPr/>
    </dgm:pt>
    <dgm:pt modelId="{90E8BC9F-55F1-4253-8B54-FE0606CDE509}" type="pres">
      <dgm:prSet presAssocID="{D1383BF7-A022-44C4-A934-63E20A49A2BE}" presName="sibTrans" presStyleLbl="sibTrans1D1" presStyleIdx="2" presStyleCnt="5"/>
      <dgm:spPr/>
    </dgm:pt>
    <dgm:pt modelId="{702AA2C6-8A69-400A-B247-972B3E21CBE1}" type="pres">
      <dgm:prSet presAssocID="{17DA7D49-7D12-47B0-BE0E-D9C19BED7114}" presName="node" presStyleLbl="node1" presStyleIdx="3" presStyleCnt="5" custScaleX="79906" custScaleY="37912" custRadScaleRad="116306" custRadScaleInc="100105">
        <dgm:presLayoutVars>
          <dgm:bulletEnabled val="1"/>
        </dgm:presLayoutVars>
      </dgm:prSet>
      <dgm:spPr/>
    </dgm:pt>
    <dgm:pt modelId="{D57D9832-378B-4F02-B75A-40A5B9C52954}" type="pres">
      <dgm:prSet presAssocID="{17DA7D49-7D12-47B0-BE0E-D9C19BED7114}" presName="spNode" presStyleCnt="0"/>
      <dgm:spPr/>
    </dgm:pt>
    <dgm:pt modelId="{B814589E-540E-4C78-8E15-C9D3C75FF47C}" type="pres">
      <dgm:prSet presAssocID="{9EC5E810-A0AB-40AD-8D83-0264BD7E697D}" presName="sibTrans" presStyleLbl="sibTrans1D1" presStyleIdx="3" presStyleCnt="5"/>
      <dgm:spPr/>
    </dgm:pt>
    <dgm:pt modelId="{622D3C67-8646-4D6D-BBD4-346671A2CE29}" type="pres">
      <dgm:prSet presAssocID="{DA0C8F39-C281-4DBD-8EE0-760EA3203C5C}" presName="node" presStyleLbl="node1" presStyleIdx="4" presStyleCnt="5" custScaleX="66257" custScaleY="46701" custRadScaleRad="100248" custRadScaleInc="39851">
        <dgm:presLayoutVars>
          <dgm:bulletEnabled val="1"/>
        </dgm:presLayoutVars>
      </dgm:prSet>
      <dgm:spPr/>
    </dgm:pt>
    <dgm:pt modelId="{3A74A602-A720-4E94-BDDF-2D25D3A76D47}" type="pres">
      <dgm:prSet presAssocID="{DA0C8F39-C281-4DBD-8EE0-760EA3203C5C}" presName="spNode" presStyleCnt="0"/>
      <dgm:spPr/>
    </dgm:pt>
    <dgm:pt modelId="{3C799825-ED40-4740-A150-B4B99958F2D3}" type="pres">
      <dgm:prSet presAssocID="{A1935EBE-F26A-43F4-A647-202E1016B355}" presName="sibTrans" presStyleLbl="sibTrans1D1" presStyleIdx="4" presStyleCnt="5"/>
      <dgm:spPr/>
    </dgm:pt>
  </dgm:ptLst>
  <dgm:cxnLst>
    <dgm:cxn modelId="{F7AAB801-A7E2-4F75-BD7E-25FD7D8D4767}" srcId="{8C4C5409-0347-4B73-925B-C3A583404B93}" destId="{17DA7D49-7D12-47B0-BE0E-D9C19BED7114}" srcOrd="3" destOrd="0" parTransId="{CEB6390C-43B6-48C4-B19C-4A5F0CC0A527}" sibTransId="{9EC5E810-A0AB-40AD-8D83-0264BD7E697D}"/>
    <dgm:cxn modelId="{F7269A11-633B-4628-92AF-8AF939331894}" type="presOf" srcId="{DA0C8F39-C281-4DBD-8EE0-760EA3203C5C}" destId="{622D3C67-8646-4D6D-BBD4-346671A2CE29}" srcOrd="0" destOrd="0" presId="urn:microsoft.com/office/officeart/2005/8/layout/cycle6"/>
    <dgm:cxn modelId="{59C4B720-471C-422D-B120-56CDED6168BD}" type="presOf" srcId="{17DA7D49-7D12-47B0-BE0E-D9C19BED7114}" destId="{702AA2C6-8A69-400A-B247-972B3E21CBE1}" srcOrd="0" destOrd="0" presId="urn:microsoft.com/office/officeart/2005/8/layout/cycle6"/>
    <dgm:cxn modelId="{2DCA4C31-6259-46B2-98B8-25D12E86E65F}" type="presOf" srcId="{CDD2C7DB-2698-4922-8B56-467626D26CD9}" destId="{27F6FDD8-CBDB-450F-BA21-BC1174503E27}" srcOrd="0" destOrd="0" presId="urn:microsoft.com/office/officeart/2005/8/layout/cycle6"/>
    <dgm:cxn modelId="{E2981040-D4B6-4507-94FC-326ED3D32953}" type="presOf" srcId="{D1383BF7-A022-44C4-A934-63E20A49A2BE}" destId="{90E8BC9F-55F1-4253-8B54-FE0606CDE509}" srcOrd="0" destOrd="0" presId="urn:microsoft.com/office/officeart/2005/8/layout/cycle6"/>
    <dgm:cxn modelId="{6F2E355D-B260-4991-B08A-2A8B6CE16731}" type="presOf" srcId="{F8FA31AB-2BE4-4594-B347-984C39F7847D}" destId="{166422BB-93A8-4A3E-9518-58F677DE6BD9}" srcOrd="0" destOrd="0" presId="urn:microsoft.com/office/officeart/2005/8/layout/cycle6"/>
    <dgm:cxn modelId="{0E08BF42-5FFF-4C2E-8556-CC4AF0767ED6}" srcId="{8C4C5409-0347-4B73-925B-C3A583404B93}" destId="{DA0C8F39-C281-4DBD-8EE0-760EA3203C5C}" srcOrd="4" destOrd="0" parTransId="{2C41483A-610D-4A9F-8B68-0B68BD1F9B71}" sibTransId="{A1935EBE-F26A-43F4-A647-202E1016B355}"/>
    <dgm:cxn modelId="{BF770A47-BE0A-4F1E-9D19-4D53C916FFBF}" type="presOf" srcId="{D225C9BC-96A4-47C0-AA9F-50FBBD5DB044}" destId="{4BAB7FA5-57B8-4E83-817D-2517D39E8962}" srcOrd="0" destOrd="0" presId="urn:microsoft.com/office/officeart/2005/8/layout/cycle6"/>
    <dgm:cxn modelId="{47B70C53-20E1-44F3-A79E-9BBE91143102}" type="presOf" srcId="{9EC5E810-A0AB-40AD-8D83-0264BD7E697D}" destId="{B814589E-540E-4C78-8E15-C9D3C75FF47C}" srcOrd="0" destOrd="0" presId="urn:microsoft.com/office/officeart/2005/8/layout/cycle6"/>
    <dgm:cxn modelId="{AA9D797D-6075-4899-992A-8BFB06E64126}" type="presOf" srcId="{0213C164-C1E1-479E-B36F-0E45349F7E45}" destId="{A5732B78-AAE7-4AF1-BD05-D04EA6D50BEC}" srcOrd="0" destOrd="0" presId="urn:microsoft.com/office/officeart/2005/8/layout/cycle6"/>
    <dgm:cxn modelId="{0F0A5397-9D04-4F90-8DF2-0261A65DAD6F}" type="presOf" srcId="{8C4C5409-0347-4B73-925B-C3A583404B93}" destId="{E8C3D2BD-3F17-4D39-AA4C-DC0A4AABBFDD}" srcOrd="0" destOrd="0" presId="urn:microsoft.com/office/officeart/2005/8/layout/cycle6"/>
    <dgm:cxn modelId="{FD397F99-1950-4741-87FB-B42A6D843CBE}" srcId="{8C4C5409-0347-4B73-925B-C3A583404B93}" destId="{F8FA31AB-2BE4-4594-B347-984C39F7847D}" srcOrd="1" destOrd="0" parTransId="{FC9A0C0F-FE13-4885-BA24-ABC4797C79F9}" sibTransId="{D225C9BC-96A4-47C0-AA9F-50FBBD5DB044}"/>
    <dgm:cxn modelId="{CC91BEB5-029C-4055-BF77-6CE6956C041A}" type="presOf" srcId="{A1935EBE-F26A-43F4-A647-202E1016B355}" destId="{3C799825-ED40-4740-A150-B4B99958F2D3}" srcOrd="0" destOrd="0" presId="urn:microsoft.com/office/officeart/2005/8/layout/cycle6"/>
    <dgm:cxn modelId="{B7DB97B8-977E-4CCE-AD2D-7D17DD4177E0}" srcId="{8C4C5409-0347-4B73-925B-C3A583404B93}" destId="{0213C164-C1E1-479E-B36F-0E45349F7E45}" srcOrd="0" destOrd="0" parTransId="{51984A71-0299-4D7D-A131-0058E0C02AF0}" sibTransId="{A9E3C7C3-4D8D-4E5B-9930-05FB8F1A8198}"/>
    <dgm:cxn modelId="{305168C5-4B9D-423E-B73D-1706941E246E}" type="presOf" srcId="{A9E3C7C3-4D8D-4E5B-9930-05FB8F1A8198}" destId="{7C81D5FC-8EB9-4071-AA4A-DCAA0199AC91}" srcOrd="0" destOrd="0" presId="urn:microsoft.com/office/officeart/2005/8/layout/cycle6"/>
    <dgm:cxn modelId="{9AA32AE8-435D-4AB8-877E-4EF94D14A742}" srcId="{8C4C5409-0347-4B73-925B-C3A583404B93}" destId="{CDD2C7DB-2698-4922-8B56-467626D26CD9}" srcOrd="2" destOrd="0" parTransId="{239A29BF-6AB0-4D2E-9DC6-0D69613CD035}" sibTransId="{D1383BF7-A022-44C4-A934-63E20A49A2BE}"/>
    <dgm:cxn modelId="{F67DE470-DD4C-44D5-A4AA-1C6BD80C09F5}" type="presParOf" srcId="{E8C3D2BD-3F17-4D39-AA4C-DC0A4AABBFDD}" destId="{A5732B78-AAE7-4AF1-BD05-D04EA6D50BEC}" srcOrd="0" destOrd="0" presId="urn:microsoft.com/office/officeart/2005/8/layout/cycle6"/>
    <dgm:cxn modelId="{17D30D7D-FF5C-47F7-8C92-17B4345D978B}" type="presParOf" srcId="{E8C3D2BD-3F17-4D39-AA4C-DC0A4AABBFDD}" destId="{0F77EF27-0A4F-414B-8ADF-879A4F5A6828}" srcOrd="1" destOrd="0" presId="urn:microsoft.com/office/officeart/2005/8/layout/cycle6"/>
    <dgm:cxn modelId="{E3D53D33-D73D-4171-B81F-F0FE6AF4C6B8}" type="presParOf" srcId="{E8C3D2BD-3F17-4D39-AA4C-DC0A4AABBFDD}" destId="{7C81D5FC-8EB9-4071-AA4A-DCAA0199AC91}" srcOrd="2" destOrd="0" presId="urn:microsoft.com/office/officeart/2005/8/layout/cycle6"/>
    <dgm:cxn modelId="{0F676066-D2D1-4DE6-A00B-54FA9605E20D}" type="presParOf" srcId="{E8C3D2BD-3F17-4D39-AA4C-DC0A4AABBFDD}" destId="{166422BB-93A8-4A3E-9518-58F677DE6BD9}" srcOrd="3" destOrd="0" presId="urn:microsoft.com/office/officeart/2005/8/layout/cycle6"/>
    <dgm:cxn modelId="{D336F8E1-492D-4A2C-9961-CA2FBCFE066A}" type="presParOf" srcId="{E8C3D2BD-3F17-4D39-AA4C-DC0A4AABBFDD}" destId="{13AC3C12-1FC2-42C7-BBDA-C3B1755C8893}" srcOrd="4" destOrd="0" presId="urn:microsoft.com/office/officeart/2005/8/layout/cycle6"/>
    <dgm:cxn modelId="{090668A0-4516-4A59-BA95-E4A3483A5239}" type="presParOf" srcId="{E8C3D2BD-3F17-4D39-AA4C-DC0A4AABBFDD}" destId="{4BAB7FA5-57B8-4E83-817D-2517D39E8962}" srcOrd="5" destOrd="0" presId="urn:microsoft.com/office/officeart/2005/8/layout/cycle6"/>
    <dgm:cxn modelId="{3DC35429-3472-4711-B703-81A9D45DD31F}" type="presParOf" srcId="{E8C3D2BD-3F17-4D39-AA4C-DC0A4AABBFDD}" destId="{27F6FDD8-CBDB-450F-BA21-BC1174503E27}" srcOrd="6" destOrd="0" presId="urn:microsoft.com/office/officeart/2005/8/layout/cycle6"/>
    <dgm:cxn modelId="{E5A8894E-678E-4A91-972E-F9495801D5CC}" type="presParOf" srcId="{E8C3D2BD-3F17-4D39-AA4C-DC0A4AABBFDD}" destId="{41113177-6E85-4FBF-B975-C460E0EE9E1B}" srcOrd="7" destOrd="0" presId="urn:microsoft.com/office/officeart/2005/8/layout/cycle6"/>
    <dgm:cxn modelId="{F2BBC80B-0279-4361-92AB-FB9D5F9EACE3}" type="presParOf" srcId="{E8C3D2BD-3F17-4D39-AA4C-DC0A4AABBFDD}" destId="{90E8BC9F-55F1-4253-8B54-FE0606CDE509}" srcOrd="8" destOrd="0" presId="urn:microsoft.com/office/officeart/2005/8/layout/cycle6"/>
    <dgm:cxn modelId="{398E7B64-370D-45DC-845D-DB8369CE8102}" type="presParOf" srcId="{E8C3D2BD-3F17-4D39-AA4C-DC0A4AABBFDD}" destId="{702AA2C6-8A69-400A-B247-972B3E21CBE1}" srcOrd="9" destOrd="0" presId="urn:microsoft.com/office/officeart/2005/8/layout/cycle6"/>
    <dgm:cxn modelId="{7FC82127-1700-4C09-B769-77C404B46070}" type="presParOf" srcId="{E8C3D2BD-3F17-4D39-AA4C-DC0A4AABBFDD}" destId="{D57D9832-378B-4F02-B75A-40A5B9C52954}" srcOrd="10" destOrd="0" presId="urn:microsoft.com/office/officeart/2005/8/layout/cycle6"/>
    <dgm:cxn modelId="{9CCB6C84-5C8C-4952-AB9B-2FFA62DDDB2B}" type="presParOf" srcId="{E8C3D2BD-3F17-4D39-AA4C-DC0A4AABBFDD}" destId="{B814589E-540E-4C78-8E15-C9D3C75FF47C}" srcOrd="11" destOrd="0" presId="urn:microsoft.com/office/officeart/2005/8/layout/cycle6"/>
    <dgm:cxn modelId="{4F15F5EF-B7DA-45CD-BA54-26C5712A3312}" type="presParOf" srcId="{E8C3D2BD-3F17-4D39-AA4C-DC0A4AABBFDD}" destId="{622D3C67-8646-4D6D-BBD4-346671A2CE29}" srcOrd="12" destOrd="0" presId="urn:microsoft.com/office/officeart/2005/8/layout/cycle6"/>
    <dgm:cxn modelId="{5D40D617-B41C-4BC7-AFE9-E2E2CB114C8C}" type="presParOf" srcId="{E8C3D2BD-3F17-4D39-AA4C-DC0A4AABBFDD}" destId="{3A74A602-A720-4E94-BDDF-2D25D3A76D47}" srcOrd="13" destOrd="0" presId="urn:microsoft.com/office/officeart/2005/8/layout/cycle6"/>
    <dgm:cxn modelId="{0C9B27B2-6ACB-4069-A23C-10E6DB737FD9}" type="presParOf" srcId="{E8C3D2BD-3F17-4D39-AA4C-DC0A4AABBFDD}" destId="{3C799825-ED40-4740-A150-B4B99958F2D3}" srcOrd="14" destOrd="0" presId="urn:microsoft.com/office/officeart/2005/8/layout/cycle6"/>
  </dgm:cxnLst>
  <dgm:bg>
    <a:noFill/>
  </dgm:bg>
  <dgm:whole/>
  <dgm:extLst>
    <a:ext uri="http://schemas.microsoft.com/office/drawing/2008/diagram">
      <dsp:dataModelExt xmlns:dsp="http://schemas.microsoft.com/office/drawing/2008/diagram" relId="rId2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8EF1E-5C29-4F82-A87B-EBD70DD67A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FF4CBF-6AB6-44F9-B825-9237E2017899}">
      <dgm:prSet/>
      <dgm:spPr/>
      <dgm:t>
        <a:bodyPr/>
        <a:lstStyle/>
        <a:p>
          <a:r>
            <a:rPr lang="en-US" dirty="0"/>
            <a:t>1. Designated official observes the employee’s suspicious behavior </a:t>
          </a:r>
        </a:p>
      </dgm:t>
    </dgm:pt>
    <dgm:pt modelId="{876D1ED2-2AC4-4F2A-BBE1-2B64DDFC37FD}" type="parTrans" cxnId="{DB17A3D0-14D9-4524-910B-53C3EE80700C}">
      <dgm:prSet/>
      <dgm:spPr/>
      <dgm:t>
        <a:bodyPr/>
        <a:lstStyle/>
        <a:p>
          <a:endParaRPr lang="en-US"/>
        </a:p>
      </dgm:t>
    </dgm:pt>
    <dgm:pt modelId="{25262423-9782-4463-94FF-8FE846ECFA34}" type="sibTrans" cxnId="{DB17A3D0-14D9-4524-910B-53C3EE80700C}">
      <dgm:prSet/>
      <dgm:spPr/>
      <dgm:t>
        <a:bodyPr/>
        <a:lstStyle/>
        <a:p>
          <a:endParaRPr lang="en-US"/>
        </a:p>
      </dgm:t>
    </dgm:pt>
    <dgm:pt modelId="{CFE90758-74BE-4E25-9277-57A9861F24C0}">
      <dgm:prSet/>
      <dgm:spPr/>
      <dgm:t>
        <a:bodyPr/>
        <a:lstStyle/>
        <a:p>
          <a:r>
            <a:rPr lang="en-US" dirty="0"/>
            <a:t>2. </a:t>
          </a:r>
          <a:r>
            <a:rPr lang="en-US" dirty="0">
              <a:effectLst/>
              <a:latin typeface="Aptos" panose="020B0004020202020204" pitchFamily="34" charset="0"/>
              <a:ea typeface="Times New Roman" panose="02020603050405020304" pitchFamily="18" charset="0"/>
              <a:cs typeface="Aptos" panose="020B0004020202020204" pitchFamily="34" charset="0"/>
            </a:rPr>
            <a:t>The d</a:t>
          </a:r>
          <a:r>
            <a:rPr lang="en-US" dirty="0"/>
            <a:t>esignated official</a:t>
          </a:r>
          <a:r>
            <a:rPr lang="en-US" dirty="0">
              <a:effectLst/>
              <a:latin typeface="Aptos" panose="020B0004020202020204" pitchFamily="34" charset="0"/>
              <a:ea typeface="Times New Roman" panose="02020603050405020304" pitchFamily="18" charset="0"/>
              <a:cs typeface="Aptos" panose="020B0004020202020204" pitchFamily="34" charset="0"/>
            </a:rPr>
            <a:t> contacts the Human Resources office, </a:t>
          </a:r>
          <a:r>
            <a:rPr lang="en-US" dirty="0">
              <a:solidFill>
                <a:schemeClr val="bg1"/>
              </a:solidFill>
              <a:effectLst/>
              <a:latin typeface="Aptos" panose="020B0004020202020204" pitchFamily="34" charset="0"/>
              <a:ea typeface="Times New Roman" panose="02020603050405020304" pitchFamily="18" charset="0"/>
              <a:cs typeface="Aptos" panose="020B0004020202020204" pitchFamily="34" charset="0"/>
            </a:rPr>
            <a:t>which</a:t>
          </a:r>
          <a:r>
            <a:rPr lang="en-US" dirty="0">
              <a:effectLst/>
              <a:latin typeface="Aptos" panose="020B0004020202020204" pitchFamily="34" charset="0"/>
              <a:ea typeface="Times New Roman" panose="02020603050405020304" pitchFamily="18" charset="0"/>
              <a:cs typeface="Aptos" panose="020B0004020202020204" pitchFamily="34" charset="0"/>
            </a:rPr>
            <a:t> will provide the relevant paperwork. </a:t>
          </a:r>
          <a:endParaRPr lang="en-US" dirty="0"/>
        </a:p>
      </dgm:t>
    </dgm:pt>
    <dgm:pt modelId="{AA19B9B1-646E-4E9E-BD9C-55945D047A14}" type="parTrans" cxnId="{7F8666B5-92ED-473D-A373-1D7AE0CE0EF4}">
      <dgm:prSet/>
      <dgm:spPr/>
      <dgm:t>
        <a:bodyPr/>
        <a:lstStyle/>
        <a:p>
          <a:endParaRPr lang="en-US"/>
        </a:p>
      </dgm:t>
    </dgm:pt>
    <dgm:pt modelId="{4B3CC9DC-FA88-47B9-ABC8-E31C779ABFA5}" type="sibTrans" cxnId="{7F8666B5-92ED-473D-A373-1D7AE0CE0EF4}">
      <dgm:prSet/>
      <dgm:spPr/>
      <dgm:t>
        <a:bodyPr/>
        <a:lstStyle/>
        <a:p>
          <a:endParaRPr lang="en-US"/>
        </a:p>
      </dgm:t>
    </dgm:pt>
    <dgm:pt modelId="{FE731870-80C3-4648-9146-EC3F3C188CCC}">
      <dgm:prSet/>
      <dgm:spPr/>
      <dgm:t>
        <a:bodyPr/>
        <a:lstStyle/>
        <a:p>
          <a:r>
            <a:rPr lang="en-US" dirty="0"/>
            <a:t>3. Designated official  and HR address the employee in private </a:t>
          </a:r>
        </a:p>
      </dgm:t>
    </dgm:pt>
    <dgm:pt modelId="{892FB38F-6FFB-4D67-B7C1-C2AEF38D5FD5}" type="parTrans" cxnId="{DE17864D-CBAF-4F33-A9D9-A35EF2663FAE}">
      <dgm:prSet/>
      <dgm:spPr/>
      <dgm:t>
        <a:bodyPr/>
        <a:lstStyle/>
        <a:p>
          <a:endParaRPr lang="en-US"/>
        </a:p>
      </dgm:t>
    </dgm:pt>
    <dgm:pt modelId="{FB8E644B-AC8C-429B-9ABE-FDB0DCBF84A6}" type="sibTrans" cxnId="{DE17864D-CBAF-4F33-A9D9-A35EF2663FAE}">
      <dgm:prSet/>
      <dgm:spPr/>
      <dgm:t>
        <a:bodyPr/>
        <a:lstStyle/>
        <a:p>
          <a:endParaRPr lang="en-US"/>
        </a:p>
      </dgm:t>
    </dgm:pt>
    <dgm:pt modelId="{3B9CAE4A-4611-472C-9D2B-6BDAC007FC3E}">
      <dgm:prSet/>
      <dgm:spPr/>
      <dgm:t>
        <a:bodyPr/>
        <a:lstStyle/>
        <a:p>
          <a:r>
            <a:rPr lang="en-US" dirty="0"/>
            <a:t>4. HR will arrange for the employee to be driven to the collection site and back</a:t>
          </a:r>
        </a:p>
      </dgm:t>
    </dgm:pt>
    <dgm:pt modelId="{B6CAE226-8227-468C-A5A9-3B55D3F89D74}" type="parTrans" cxnId="{43609922-7F42-4645-99FC-6CDC7ACBA056}">
      <dgm:prSet/>
      <dgm:spPr/>
      <dgm:t>
        <a:bodyPr/>
        <a:lstStyle/>
        <a:p>
          <a:endParaRPr lang="en-US"/>
        </a:p>
      </dgm:t>
    </dgm:pt>
    <dgm:pt modelId="{D0830E41-C579-46D2-A9D2-CAB96CA0CB83}" type="sibTrans" cxnId="{43609922-7F42-4645-99FC-6CDC7ACBA056}">
      <dgm:prSet/>
      <dgm:spPr/>
      <dgm:t>
        <a:bodyPr/>
        <a:lstStyle/>
        <a:p>
          <a:endParaRPr lang="en-US"/>
        </a:p>
      </dgm:t>
    </dgm:pt>
    <dgm:pt modelId="{BD753F15-DB00-421A-BF70-9F5AF6907620}" type="pres">
      <dgm:prSet presAssocID="{7C28EF1E-5C29-4F82-A87B-EBD70DD67A48}" presName="linear" presStyleCnt="0">
        <dgm:presLayoutVars>
          <dgm:animLvl val="lvl"/>
          <dgm:resizeHandles val="exact"/>
        </dgm:presLayoutVars>
      </dgm:prSet>
      <dgm:spPr/>
    </dgm:pt>
    <dgm:pt modelId="{8BC5AFFD-C104-4FE8-AE24-51E04EEC8040}" type="pres">
      <dgm:prSet presAssocID="{B1FF4CBF-6AB6-44F9-B825-9237E2017899}" presName="parentText" presStyleLbl="node1" presStyleIdx="0" presStyleCnt="4">
        <dgm:presLayoutVars>
          <dgm:chMax val="0"/>
          <dgm:bulletEnabled val="1"/>
        </dgm:presLayoutVars>
      </dgm:prSet>
      <dgm:spPr/>
    </dgm:pt>
    <dgm:pt modelId="{5EEE90A9-DD65-4753-8F43-5C02A122B11E}" type="pres">
      <dgm:prSet presAssocID="{25262423-9782-4463-94FF-8FE846ECFA34}" presName="spacer" presStyleCnt="0"/>
      <dgm:spPr/>
    </dgm:pt>
    <dgm:pt modelId="{DA0DE4B4-B7BA-4922-A9F5-BF520D9441B1}" type="pres">
      <dgm:prSet presAssocID="{CFE90758-74BE-4E25-9277-57A9861F24C0}" presName="parentText" presStyleLbl="node1" presStyleIdx="1" presStyleCnt="4">
        <dgm:presLayoutVars>
          <dgm:chMax val="0"/>
          <dgm:bulletEnabled val="1"/>
        </dgm:presLayoutVars>
      </dgm:prSet>
      <dgm:spPr/>
    </dgm:pt>
    <dgm:pt modelId="{FA927B56-6BC2-4906-ABC2-0D8A5E8788C3}" type="pres">
      <dgm:prSet presAssocID="{4B3CC9DC-FA88-47B9-ABC8-E31C779ABFA5}" presName="spacer" presStyleCnt="0"/>
      <dgm:spPr/>
    </dgm:pt>
    <dgm:pt modelId="{ADC2D73F-8E20-47E0-B6B1-D3E37C732A41}" type="pres">
      <dgm:prSet presAssocID="{FE731870-80C3-4648-9146-EC3F3C188CCC}" presName="parentText" presStyleLbl="node1" presStyleIdx="2" presStyleCnt="4">
        <dgm:presLayoutVars>
          <dgm:chMax val="0"/>
          <dgm:bulletEnabled val="1"/>
        </dgm:presLayoutVars>
      </dgm:prSet>
      <dgm:spPr/>
    </dgm:pt>
    <dgm:pt modelId="{2CB68C9C-201D-4912-A5FD-5C8C3E2C2C53}" type="pres">
      <dgm:prSet presAssocID="{FB8E644B-AC8C-429B-9ABE-FDB0DCBF84A6}" presName="spacer" presStyleCnt="0"/>
      <dgm:spPr/>
    </dgm:pt>
    <dgm:pt modelId="{596A7905-7957-4183-9E13-7140EDA474BC}" type="pres">
      <dgm:prSet presAssocID="{3B9CAE4A-4611-472C-9D2B-6BDAC007FC3E}" presName="parentText" presStyleLbl="node1" presStyleIdx="3" presStyleCnt="4">
        <dgm:presLayoutVars>
          <dgm:chMax val="0"/>
          <dgm:bulletEnabled val="1"/>
        </dgm:presLayoutVars>
      </dgm:prSet>
      <dgm:spPr/>
    </dgm:pt>
  </dgm:ptLst>
  <dgm:cxnLst>
    <dgm:cxn modelId="{B0DF4D04-3F72-48D9-AB1E-961024A84AA6}" type="presOf" srcId="{FE731870-80C3-4648-9146-EC3F3C188CCC}" destId="{ADC2D73F-8E20-47E0-B6B1-D3E37C732A41}" srcOrd="0" destOrd="0" presId="urn:microsoft.com/office/officeart/2005/8/layout/vList2"/>
    <dgm:cxn modelId="{4AE1C507-BEC3-4C4F-ACAD-A9EEB76E3053}" type="presOf" srcId="{3B9CAE4A-4611-472C-9D2B-6BDAC007FC3E}" destId="{596A7905-7957-4183-9E13-7140EDA474BC}" srcOrd="0" destOrd="0" presId="urn:microsoft.com/office/officeart/2005/8/layout/vList2"/>
    <dgm:cxn modelId="{83A40516-5DC6-475F-8BDB-211656A268F5}" type="presOf" srcId="{CFE90758-74BE-4E25-9277-57A9861F24C0}" destId="{DA0DE4B4-B7BA-4922-A9F5-BF520D9441B1}" srcOrd="0" destOrd="0" presId="urn:microsoft.com/office/officeart/2005/8/layout/vList2"/>
    <dgm:cxn modelId="{43609922-7F42-4645-99FC-6CDC7ACBA056}" srcId="{7C28EF1E-5C29-4F82-A87B-EBD70DD67A48}" destId="{3B9CAE4A-4611-472C-9D2B-6BDAC007FC3E}" srcOrd="3" destOrd="0" parTransId="{B6CAE226-8227-468C-A5A9-3B55D3F89D74}" sibTransId="{D0830E41-C579-46D2-A9D2-CAB96CA0CB83}"/>
    <dgm:cxn modelId="{A4EB062A-D06E-4F97-816D-36122E04B751}" type="presOf" srcId="{7C28EF1E-5C29-4F82-A87B-EBD70DD67A48}" destId="{BD753F15-DB00-421A-BF70-9F5AF6907620}" srcOrd="0" destOrd="0" presId="urn:microsoft.com/office/officeart/2005/8/layout/vList2"/>
    <dgm:cxn modelId="{DE17864D-CBAF-4F33-A9D9-A35EF2663FAE}" srcId="{7C28EF1E-5C29-4F82-A87B-EBD70DD67A48}" destId="{FE731870-80C3-4648-9146-EC3F3C188CCC}" srcOrd="2" destOrd="0" parTransId="{892FB38F-6FFB-4D67-B7C1-C2AEF38D5FD5}" sibTransId="{FB8E644B-AC8C-429B-9ABE-FDB0DCBF84A6}"/>
    <dgm:cxn modelId="{34E2859C-04A5-403D-BC44-93FBE318FF07}" type="presOf" srcId="{B1FF4CBF-6AB6-44F9-B825-9237E2017899}" destId="{8BC5AFFD-C104-4FE8-AE24-51E04EEC8040}" srcOrd="0" destOrd="0" presId="urn:microsoft.com/office/officeart/2005/8/layout/vList2"/>
    <dgm:cxn modelId="{7F8666B5-92ED-473D-A373-1D7AE0CE0EF4}" srcId="{7C28EF1E-5C29-4F82-A87B-EBD70DD67A48}" destId="{CFE90758-74BE-4E25-9277-57A9861F24C0}" srcOrd="1" destOrd="0" parTransId="{AA19B9B1-646E-4E9E-BD9C-55945D047A14}" sibTransId="{4B3CC9DC-FA88-47B9-ABC8-E31C779ABFA5}"/>
    <dgm:cxn modelId="{DB17A3D0-14D9-4524-910B-53C3EE80700C}" srcId="{7C28EF1E-5C29-4F82-A87B-EBD70DD67A48}" destId="{B1FF4CBF-6AB6-44F9-B825-9237E2017899}" srcOrd="0" destOrd="0" parTransId="{876D1ED2-2AC4-4F2A-BBE1-2B64DDFC37FD}" sibTransId="{25262423-9782-4463-94FF-8FE846ECFA34}"/>
    <dgm:cxn modelId="{B6F8BF8E-A271-45F2-8C40-1EC77E340AB4}" type="presParOf" srcId="{BD753F15-DB00-421A-BF70-9F5AF6907620}" destId="{8BC5AFFD-C104-4FE8-AE24-51E04EEC8040}" srcOrd="0" destOrd="0" presId="urn:microsoft.com/office/officeart/2005/8/layout/vList2"/>
    <dgm:cxn modelId="{83E644D3-C73C-420B-9EB6-95C255C00DF9}" type="presParOf" srcId="{BD753F15-DB00-421A-BF70-9F5AF6907620}" destId="{5EEE90A9-DD65-4753-8F43-5C02A122B11E}" srcOrd="1" destOrd="0" presId="urn:microsoft.com/office/officeart/2005/8/layout/vList2"/>
    <dgm:cxn modelId="{86DABC41-B945-48BF-86AD-961A21128D03}" type="presParOf" srcId="{BD753F15-DB00-421A-BF70-9F5AF6907620}" destId="{DA0DE4B4-B7BA-4922-A9F5-BF520D9441B1}" srcOrd="2" destOrd="0" presId="urn:microsoft.com/office/officeart/2005/8/layout/vList2"/>
    <dgm:cxn modelId="{A03560B3-307C-466D-BBF1-7318989E128E}" type="presParOf" srcId="{BD753F15-DB00-421A-BF70-9F5AF6907620}" destId="{FA927B56-6BC2-4906-ABC2-0D8A5E8788C3}" srcOrd="3" destOrd="0" presId="urn:microsoft.com/office/officeart/2005/8/layout/vList2"/>
    <dgm:cxn modelId="{AD993618-DBE3-4ADC-B4C9-2567F23CB1BE}" type="presParOf" srcId="{BD753F15-DB00-421A-BF70-9F5AF6907620}" destId="{ADC2D73F-8E20-47E0-B6B1-D3E37C732A41}" srcOrd="4" destOrd="0" presId="urn:microsoft.com/office/officeart/2005/8/layout/vList2"/>
    <dgm:cxn modelId="{9F1BEB8F-2E95-4B7B-A4F9-A7385A55E38D}" type="presParOf" srcId="{BD753F15-DB00-421A-BF70-9F5AF6907620}" destId="{2CB68C9C-201D-4912-A5FD-5C8C3E2C2C53}" srcOrd="5" destOrd="0" presId="urn:microsoft.com/office/officeart/2005/8/layout/vList2"/>
    <dgm:cxn modelId="{C95916A8-D91C-4662-B4A5-4CF6DAA95C34}" type="presParOf" srcId="{BD753F15-DB00-421A-BF70-9F5AF6907620}" destId="{596A7905-7957-4183-9E13-7140EDA474BC}" srcOrd="6"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32B78-AAE7-4AF1-BD05-D04EA6D50BEC}">
      <dsp:nvSpPr>
        <dsp:cNvPr id="0" name=""/>
        <dsp:cNvSpPr/>
      </dsp:nvSpPr>
      <dsp:spPr>
        <a:xfrm>
          <a:off x="4525848" y="922299"/>
          <a:ext cx="2017815" cy="7831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Physical</a:t>
          </a:r>
        </a:p>
      </dsp:txBody>
      <dsp:txXfrm>
        <a:off x="4564077" y="960528"/>
        <a:ext cx="1941357" cy="706673"/>
      </dsp:txXfrm>
    </dsp:sp>
    <dsp:sp modelId="{7C81D5FC-8EB9-4071-AA4A-DCAA0199AC91}">
      <dsp:nvSpPr>
        <dsp:cNvPr id="0" name=""/>
        <dsp:cNvSpPr/>
      </dsp:nvSpPr>
      <dsp:spPr>
        <a:xfrm>
          <a:off x="3256347" y="929864"/>
          <a:ext cx="8093271" cy="8093271"/>
        </a:xfrm>
        <a:custGeom>
          <a:avLst/>
          <a:gdLst/>
          <a:ahLst/>
          <a:cxnLst/>
          <a:rect l="0" t="0" r="0" b="0"/>
          <a:pathLst>
            <a:path>
              <a:moveTo>
                <a:pt x="3331277" y="63731"/>
              </a:moveTo>
              <a:arcTo wR="4046635" hR="4046635" stAng="15589069" swAng="394811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6422BB-93A8-4A3E-9518-58F677DE6BD9}">
      <dsp:nvSpPr>
        <dsp:cNvPr id="0" name=""/>
        <dsp:cNvSpPr/>
      </dsp:nvSpPr>
      <dsp:spPr>
        <a:xfrm>
          <a:off x="9985055" y="2728472"/>
          <a:ext cx="1831130" cy="94851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Behavioral</a:t>
          </a:r>
        </a:p>
      </dsp:txBody>
      <dsp:txXfrm>
        <a:off x="10031358" y="2774775"/>
        <a:ext cx="1738524" cy="855911"/>
      </dsp:txXfrm>
    </dsp:sp>
    <dsp:sp modelId="{4BAB7FA5-57B8-4E83-817D-2517D39E8962}">
      <dsp:nvSpPr>
        <dsp:cNvPr id="0" name=""/>
        <dsp:cNvSpPr/>
      </dsp:nvSpPr>
      <dsp:spPr>
        <a:xfrm>
          <a:off x="3082323" y="579193"/>
          <a:ext cx="8093271" cy="8093271"/>
        </a:xfrm>
        <a:custGeom>
          <a:avLst/>
          <a:gdLst/>
          <a:ahLst/>
          <a:cxnLst/>
          <a:rect l="0" t="0" r="0" b="0"/>
          <a:pathLst>
            <a:path>
              <a:moveTo>
                <a:pt x="7991556" y="3145049"/>
              </a:moveTo>
              <a:arcTo wR="4046635" hR="4046635" stAng="20827591" swAng="433978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F6FDD8-CBDB-450F-BA21-BC1174503E27}">
      <dsp:nvSpPr>
        <dsp:cNvPr id="0" name=""/>
        <dsp:cNvSpPr/>
      </dsp:nvSpPr>
      <dsp:spPr>
        <a:xfrm>
          <a:off x="7092449" y="8059081"/>
          <a:ext cx="2051038" cy="99675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Speech</a:t>
          </a:r>
        </a:p>
      </dsp:txBody>
      <dsp:txXfrm>
        <a:off x="7141106" y="8107738"/>
        <a:ext cx="1953724" cy="899437"/>
      </dsp:txXfrm>
    </dsp:sp>
    <dsp:sp modelId="{90E8BC9F-55F1-4253-8B54-FE0606CDE509}">
      <dsp:nvSpPr>
        <dsp:cNvPr id="0" name=""/>
        <dsp:cNvSpPr/>
      </dsp:nvSpPr>
      <dsp:spPr>
        <a:xfrm>
          <a:off x="2224230" y="669034"/>
          <a:ext cx="8093271" cy="8093271"/>
        </a:xfrm>
        <a:custGeom>
          <a:avLst/>
          <a:gdLst/>
          <a:ahLst/>
          <a:cxnLst/>
          <a:rect l="0" t="0" r="0" b="0"/>
          <a:pathLst>
            <a:path>
              <a:moveTo>
                <a:pt x="4829444" y="8016833"/>
              </a:moveTo>
              <a:arcTo wR="4046635" hR="4046635" stAng="4730760" swAng="344417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02AA2C6-8A69-400A-B247-972B3E21CBE1}">
      <dsp:nvSpPr>
        <dsp:cNvPr id="0" name=""/>
        <dsp:cNvSpPr/>
      </dsp:nvSpPr>
      <dsp:spPr>
        <a:xfrm>
          <a:off x="1828326" y="6717296"/>
          <a:ext cx="2490355" cy="76801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Performance</a:t>
          </a:r>
        </a:p>
      </dsp:txBody>
      <dsp:txXfrm>
        <a:off x="1865818" y="6754788"/>
        <a:ext cx="2415371" cy="693034"/>
      </dsp:txXfrm>
    </dsp:sp>
    <dsp:sp modelId="{B814589E-540E-4C78-8E15-C9D3C75FF47C}">
      <dsp:nvSpPr>
        <dsp:cNvPr id="0" name=""/>
        <dsp:cNvSpPr/>
      </dsp:nvSpPr>
      <dsp:spPr>
        <a:xfrm>
          <a:off x="2699281" y="1491335"/>
          <a:ext cx="8093271" cy="8093271"/>
        </a:xfrm>
        <a:custGeom>
          <a:avLst/>
          <a:gdLst/>
          <a:ahLst/>
          <a:cxnLst/>
          <a:rect l="0" t="0" r="0" b="0"/>
          <a:pathLst>
            <a:path>
              <a:moveTo>
                <a:pt x="165876" y="5193356"/>
              </a:moveTo>
              <a:arcTo wR="4046635" hR="4046635" stAng="9812291" swAng="2926970"/>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22D3C67-8646-4D6D-BBD4-346671A2CE29}">
      <dsp:nvSpPr>
        <dsp:cNvPr id="0" name=""/>
        <dsp:cNvSpPr/>
      </dsp:nvSpPr>
      <dsp:spPr>
        <a:xfrm>
          <a:off x="2521776" y="2399630"/>
          <a:ext cx="2064969" cy="94606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Body Odor</a:t>
          </a:r>
        </a:p>
      </dsp:txBody>
      <dsp:txXfrm>
        <a:off x="2567959" y="2445813"/>
        <a:ext cx="1972603" cy="853699"/>
      </dsp:txXfrm>
    </dsp:sp>
    <dsp:sp modelId="{3C799825-ED40-4740-A150-B4B99958F2D3}">
      <dsp:nvSpPr>
        <dsp:cNvPr id="0" name=""/>
        <dsp:cNvSpPr/>
      </dsp:nvSpPr>
      <dsp:spPr>
        <a:xfrm>
          <a:off x="2539413" y="1328932"/>
          <a:ext cx="8093271" cy="8093271"/>
        </a:xfrm>
        <a:custGeom>
          <a:avLst/>
          <a:gdLst/>
          <a:ahLst/>
          <a:cxnLst/>
          <a:rect l="0" t="0" r="0" b="0"/>
          <a:pathLst>
            <a:path>
              <a:moveTo>
                <a:pt x="1313740" y="1062252"/>
              </a:moveTo>
              <a:arcTo wR="4046635" hR="4046635" stAng="13651120" swAng="1043591"/>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5AFFD-C104-4FE8-AE24-51E04EEC8040}">
      <dsp:nvSpPr>
        <dsp:cNvPr id="0" name=""/>
        <dsp:cNvSpPr/>
      </dsp:nvSpPr>
      <dsp:spPr>
        <a:xfrm>
          <a:off x="0" y="70323"/>
          <a:ext cx="13577762" cy="13356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1. Designated official observes the employee’s suspicious behavior </a:t>
          </a:r>
        </a:p>
      </dsp:txBody>
      <dsp:txXfrm>
        <a:off x="65202" y="135525"/>
        <a:ext cx="13447358" cy="1205260"/>
      </dsp:txXfrm>
    </dsp:sp>
    <dsp:sp modelId="{DA0DE4B4-B7BA-4922-A9F5-BF520D9441B1}">
      <dsp:nvSpPr>
        <dsp:cNvPr id="0" name=""/>
        <dsp:cNvSpPr/>
      </dsp:nvSpPr>
      <dsp:spPr>
        <a:xfrm>
          <a:off x="0" y="1501028"/>
          <a:ext cx="13577762" cy="13356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2. </a:t>
          </a:r>
          <a:r>
            <a:rPr lang="en-US" sz="3300" kern="1200" dirty="0">
              <a:effectLst/>
              <a:latin typeface="Aptos" panose="020B0004020202020204" pitchFamily="34" charset="0"/>
              <a:ea typeface="Times New Roman" panose="02020603050405020304" pitchFamily="18" charset="0"/>
              <a:cs typeface="Aptos" panose="020B0004020202020204" pitchFamily="34" charset="0"/>
            </a:rPr>
            <a:t>The d</a:t>
          </a:r>
          <a:r>
            <a:rPr lang="en-US" sz="3300" kern="1200" dirty="0"/>
            <a:t>esignated official</a:t>
          </a:r>
          <a:r>
            <a:rPr lang="en-US" sz="3300" kern="1200" dirty="0">
              <a:effectLst/>
              <a:latin typeface="Aptos" panose="020B0004020202020204" pitchFamily="34" charset="0"/>
              <a:ea typeface="Times New Roman" panose="02020603050405020304" pitchFamily="18" charset="0"/>
              <a:cs typeface="Aptos" panose="020B0004020202020204" pitchFamily="34" charset="0"/>
            </a:rPr>
            <a:t> contacts the Human Resources office, </a:t>
          </a:r>
          <a:r>
            <a:rPr lang="en-US" sz="3300" kern="1200" dirty="0">
              <a:solidFill>
                <a:schemeClr val="bg1"/>
              </a:solidFill>
              <a:effectLst/>
              <a:latin typeface="Aptos" panose="020B0004020202020204" pitchFamily="34" charset="0"/>
              <a:ea typeface="Times New Roman" panose="02020603050405020304" pitchFamily="18" charset="0"/>
              <a:cs typeface="Aptos" panose="020B0004020202020204" pitchFamily="34" charset="0"/>
            </a:rPr>
            <a:t>which</a:t>
          </a:r>
          <a:r>
            <a:rPr lang="en-US" sz="3300" kern="1200" dirty="0">
              <a:effectLst/>
              <a:latin typeface="Aptos" panose="020B0004020202020204" pitchFamily="34" charset="0"/>
              <a:ea typeface="Times New Roman" panose="02020603050405020304" pitchFamily="18" charset="0"/>
              <a:cs typeface="Aptos" panose="020B0004020202020204" pitchFamily="34" charset="0"/>
            </a:rPr>
            <a:t> will provide the relevant paperwork. </a:t>
          </a:r>
          <a:endParaRPr lang="en-US" sz="3300" kern="1200" dirty="0"/>
        </a:p>
      </dsp:txBody>
      <dsp:txXfrm>
        <a:off x="65202" y="1566230"/>
        <a:ext cx="13447358" cy="1205260"/>
      </dsp:txXfrm>
    </dsp:sp>
    <dsp:sp modelId="{ADC2D73F-8E20-47E0-B6B1-D3E37C732A41}">
      <dsp:nvSpPr>
        <dsp:cNvPr id="0" name=""/>
        <dsp:cNvSpPr/>
      </dsp:nvSpPr>
      <dsp:spPr>
        <a:xfrm>
          <a:off x="0" y="2931733"/>
          <a:ext cx="13577762" cy="13356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3. Designated official  and HR address the employee in private </a:t>
          </a:r>
        </a:p>
      </dsp:txBody>
      <dsp:txXfrm>
        <a:off x="65202" y="2996935"/>
        <a:ext cx="13447358" cy="1205260"/>
      </dsp:txXfrm>
    </dsp:sp>
    <dsp:sp modelId="{596A7905-7957-4183-9E13-7140EDA474BC}">
      <dsp:nvSpPr>
        <dsp:cNvPr id="0" name=""/>
        <dsp:cNvSpPr/>
      </dsp:nvSpPr>
      <dsp:spPr>
        <a:xfrm>
          <a:off x="0" y="4362437"/>
          <a:ext cx="13577762" cy="13356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4. HR will arrange for the employee to be driven to the collection site and back</a:t>
          </a:r>
        </a:p>
      </dsp:txBody>
      <dsp:txXfrm>
        <a:off x="65202" y="4427639"/>
        <a:ext cx="13447358" cy="120526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72631-8C84-46E1-B87D-EBB2C62DF897}"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805F-3B67-4038-B4E5-F89CB4091861}" type="slidenum">
              <a:rPr lang="en-US" smtClean="0"/>
              <a:t>‹#›</a:t>
            </a:fld>
            <a:endParaRPr lang="en-US"/>
          </a:p>
        </p:txBody>
      </p:sp>
    </p:spTree>
    <p:extLst>
      <p:ext uri="{BB962C8B-B14F-4D97-AF65-F5344CB8AC3E}">
        <p14:creationId xmlns:p14="http://schemas.microsoft.com/office/powerpoint/2010/main" val="382086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and welcome to our presentation on Reasonable Suspicion. This presentation is brought to you by the DOAS HRA Policy Team.</a:t>
            </a:r>
            <a:endParaRPr lang="en-US" sz="1400" dirty="0">
              <a:latin typeface="Lucida Sans" panose="020B0602030504020204" pitchFamily="34" charset="0"/>
            </a:endParaRP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a:t>
            </a:fld>
            <a:endParaRPr lang="en-US"/>
          </a:p>
        </p:txBody>
      </p:sp>
    </p:spTree>
    <p:extLst>
      <p:ext uri="{BB962C8B-B14F-4D97-AF65-F5344CB8AC3E}">
        <p14:creationId xmlns:p14="http://schemas.microsoft.com/office/powerpoint/2010/main" val="372326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sto MT" panose="02040603050505030304" pitchFamily="18" charset="0"/>
              </a:rPr>
              <a:t>The designated official may be a manager, supervisor, human resources representative, or other agency or entity staff assigned responsibility for determining whether reasonable suspicion exists.</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10</a:t>
            </a:fld>
            <a:endParaRPr lang="en-US"/>
          </a:p>
        </p:txBody>
      </p:sp>
    </p:spTree>
    <p:extLst>
      <p:ext uri="{BB962C8B-B14F-4D97-AF65-F5344CB8AC3E}">
        <p14:creationId xmlns:p14="http://schemas.microsoft.com/office/powerpoint/2010/main" val="371753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The designated agency or entity official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should always consult with their Human Resources Office first when there’s reasonable suspicion. </a:t>
            </a:r>
            <a:r>
              <a:rPr lang="en-US" sz="1200" kern="1200" dirty="0">
                <a:solidFill>
                  <a:schemeClr val="tx1"/>
                </a:solidFill>
                <a:effectLst/>
                <a:latin typeface="+mn-lt"/>
                <a:ea typeface="+mn-ea"/>
                <a:cs typeface="+mn-cs"/>
              </a:rPr>
              <a:t>We strongly emphasize the importance of contacting Human Resources rather than the official attempting to handle on their own</a:t>
            </a:r>
            <a:r>
              <a:rPr lang="en-US" sz="1400" dirty="0"/>
              <a:t>. </a:t>
            </a:r>
            <a:r>
              <a:rPr lang="en-US" altLang="en-US" sz="1400" b="0" dirty="0">
                <a:solidFill>
                  <a:schemeClr val="accent4">
                    <a:lumMod val="75000"/>
                  </a:schemeClr>
                </a:solidFill>
              </a:rPr>
              <a:t>HR will provide the appropriate paperwork to document the behavior. </a:t>
            </a:r>
            <a:endParaRPr lang="en-US" sz="1400" b="0" dirty="0"/>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11</a:t>
            </a:fld>
            <a:endParaRPr lang="en-US"/>
          </a:p>
        </p:txBody>
      </p:sp>
    </p:spTree>
    <p:extLst>
      <p:ext uri="{BB962C8B-B14F-4D97-AF65-F5344CB8AC3E}">
        <p14:creationId xmlns:p14="http://schemas.microsoft.com/office/powerpoint/2010/main" val="341218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In incidents involving reasonable suspicion, this office encourages HR to provide the Reasonable Suspicion Checklist to the employee’s supervisor or other </a:t>
            </a:r>
            <a:r>
              <a:rPr lang="en-US" sz="1000" kern="1200" dirty="0">
                <a:solidFill>
                  <a:schemeClr val="tx1"/>
                </a:solidFill>
                <a:effectLst/>
                <a:latin typeface="+mn-lt"/>
                <a:ea typeface="+mn-ea"/>
                <a:cs typeface="+mn-cs"/>
              </a:rPr>
              <a:t>designated agency/entity official</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1000" kern="1200" dirty="0">
                <a:solidFill>
                  <a:schemeClr val="tx1"/>
                </a:solidFill>
                <a:effectLst/>
                <a:latin typeface="+mn-lt"/>
                <a:ea typeface="+mn-ea"/>
                <a:cs typeface="+mn-cs"/>
              </a:rPr>
              <a:t>who directly observed the indicators pointing to possible drug or alcohol use</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 This checklist can be found at the link listed on the slide and </a:t>
            </a:r>
            <a:r>
              <a:rPr lang="en-US" sz="1600" b="0" i="0" dirty="0">
                <a:solidFill>
                  <a:srgbClr val="323130"/>
                </a:solidFill>
                <a:effectLst/>
                <a:latin typeface="Segoe UI" panose="020B0502040204020203" pitchFamily="34" charset="0"/>
              </a:rPr>
              <a:t>includes the indicators we previously touched on, such as behavior, speech, and body odor. </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12</a:t>
            </a:fld>
            <a:endParaRPr lang="en-US"/>
          </a:p>
        </p:txBody>
      </p:sp>
    </p:spTree>
    <p:extLst>
      <p:ext uri="{BB962C8B-B14F-4D97-AF65-F5344CB8AC3E}">
        <p14:creationId xmlns:p14="http://schemas.microsoft.com/office/powerpoint/2010/main" val="204556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mj-lt"/>
              <a:buNone/>
            </a:pPr>
            <a:r>
              <a:rPr lang="en-US" sz="1000" kern="1200" dirty="0">
                <a:solidFill>
                  <a:schemeClr val="tx1"/>
                </a:solidFill>
                <a:effectLst/>
                <a:latin typeface="+mn-lt"/>
                <a:ea typeface="+mn-ea"/>
                <a:cs typeface="+mn-cs"/>
              </a:rPr>
              <a:t>After direct observation of the indicators and completion of the reasonable suspicion checklist, HR, the supervisor, and or other designated agency or entity official are to privately</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address the information with the employee</a:t>
            </a:r>
            <a:r>
              <a:rPr lang="en-US" sz="1200" dirty="0">
                <a:effectLst/>
                <a:latin typeface="Aptos" panose="020B0004020202020204" pitchFamily="34" charset="0"/>
                <a:ea typeface="Times New Roman" panose="02020603050405020304" pitchFamily="18" charset="0"/>
                <a:cs typeface="Aptos" panose="020B0004020202020204" pitchFamily="34" charset="0"/>
              </a:rPr>
              <a:t>.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If, after this discussion, it is determined that the employee should undergo drug testing, the employee should be given a directive to report to</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dirty="0">
                <a:effectLst/>
                <a:latin typeface="Aptos" panose="020B0004020202020204" pitchFamily="34" charset="0"/>
                <a:ea typeface="Times New Roman" panose="02020603050405020304" pitchFamily="18" charset="0"/>
                <a:cs typeface="Aptos" panose="020B0004020202020204" pitchFamily="34" charset="0"/>
              </a:rPr>
              <a:t>the</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identified</a:t>
            </a:r>
            <a:r>
              <a:rPr lang="en-US" sz="1200" dirty="0">
                <a:effectLst/>
                <a:latin typeface="Aptos" panose="020B0004020202020204" pitchFamily="34" charset="0"/>
                <a:ea typeface="Times New Roman" panose="02020603050405020304" pitchFamily="18" charset="0"/>
                <a:cs typeface="Aptos" panose="020B0004020202020204" pitchFamily="34" charset="0"/>
              </a:rPr>
              <a:t> collection site, along with instructions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to follow </a:t>
            </a:r>
            <a:r>
              <a:rPr lang="en-US" sz="1200" dirty="0">
                <a:effectLst/>
                <a:latin typeface="Aptos" panose="020B0004020202020204" pitchFamily="34" charset="0"/>
                <a:ea typeface="Times New Roman" panose="02020603050405020304" pitchFamily="18" charset="0"/>
                <a:cs typeface="Aptos" panose="020B0004020202020204" pitchFamily="34" charset="0"/>
              </a:rPr>
              <a:t>while at the collection site. </a:t>
            </a:r>
            <a:endParaRPr lang="en-US" sz="12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13</a:t>
            </a:fld>
            <a:endParaRPr lang="en-US"/>
          </a:p>
        </p:txBody>
      </p:sp>
    </p:spTree>
    <p:extLst>
      <p:ext uri="{BB962C8B-B14F-4D97-AF65-F5344CB8AC3E}">
        <p14:creationId xmlns:p14="http://schemas.microsoft.com/office/powerpoint/2010/main" val="25654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If an employee is sent for reasonable suspicion testing, the Chain of Custody form, like the one on the slide, will also be given to the employee and the designated official. </a:t>
            </a:r>
            <a:endParaRPr lang="en-US" sz="12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14</a:t>
            </a:fld>
            <a:endParaRPr lang="en-US"/>
          </a:p>
        </p:txBody>
      </p:sp>
    </p:spTree>
    <p:extLst>
      <p:ext uri="{BB962C8B-B14F-4D97-AF65-F5344CB8AC3E}">
        <p14:creationId xmlns:p14="http://schemas.microsoft.com/office/powerpoint/2010/main" val="88491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mj-lt"/>
              <a:buNone/>
            </a:pPr>
            <a:r>
              <a:rPr lang="en-US" sz="800" kern="1200" dirty="0">
                <a:solidFill>
                  <a:schemeClr val="tx1"/>
                </a:solidFill>
                <a:effectLst/>
                <a:latin typeface="+mn-lt"/>
                <a:ea typeface="+mn-ea"/>
                <a:cs typeface="+mn-cs"/>
              </a:rPr>
              <a:t>Let’s talk about transportation and who drives an employee to the collection site when there is reasonable suspicion of possible drug or alcohol use. In the past, we have had many challenges surrounding this issue. </a:t>
            </a:r>
            <a:r>
              <a:rPr lang="en-US" sz="1000" kern="1200" dirty="0">
                <a:solidFill>
                  <a:schemeClr val="tx1"/>
                </a:solidFill>
                <a:effectLst/>
                <a:latin typeface="+mn-lt"/>
                <a:ea typeface="+mn-ea"/>
                <a:cs typeface="+mn-cs"/>
              </a:rPr>
              <a:t>We’ve had some state agencies initially use their law enforcement, but later determine that this was not appropriate.</a:t>
            </a:r>
          </a:p>
          <a:p>
            <a:pPr marL="0" marR="0" lvl="0" indent="0">
              <a:buFont typeface="+mj-lt"/>
              <a:buNone/>
            </a:pPr>
            <a:endParaRPr lang="en-US" sz="1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lvl="0" indent="0">
              <a:buFont typeface="+mj-lt"/>
              <a:buNone/>
            </a:pPr>
            <a:r>
              <a:rPr lang="en-US" sz="1000" dirty="0">
                <a:solidFill>
                  <a:srgbClr val="FF0000"/>
                </a:solidFill>
                <a:effectLst/>
                <a:latin typeface="Aptos" panose="020B0004020202020204" pitchFamily="34" charset="0"/>
                <a:ea typeface="Aptos" panose="020B0004020202020204" pitchFamily="34" charset="0"/>
                <a:cs typeface="Aptos" panose="020B0004020202020204" pitchFamily="34" charset="0"/>
              </a:rPr>
              <a:t>Other agencies attempted to assign this responsibility to supervisors who complained that they were uncomfortable with this responsibility, especially if the supervisor is the person who first suspected the employee of</a:t>
            </a:r>
            <a:r>
              <a:rPr lang="en-US" sz="1000" dirty="0">
                <a:solidFill>
                  <a:srgbClr val="323130"/>
                </a:solidFill>
                <a:effectLst/>
                <a:latin typeface="Aptos" panose="020B0004020202020204" pitchFamily="34" charset="0"/>
                <a:ea typeface="Aptos" panose="020B0004020202020204" pitchFamily="34" charset="0"/>
                <a:cs typeface="Aptos" panose="020B0004020202020204" pitchFamily="34" charset="0"/>
              </a:rPr>
              <a:t> being under the influence.</a:t>
            </a:r>
            <a:endParaRPr lang="en-US" sz="10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endParaRPr lang="en-US" sz="1000" dirty="0"/>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15</a:t>
            </a:fld>
            <a:endParaRPr lang="en-US"/>
          </a:p>
        </p:txBody>
      </p:sp>
    </p:spTree>
    <p:extLst>
      <p:ext uri="{BB962C8B-B14F-4D97-AF65-F5344CB8AC3E}">
        <p14:creationId xmlns:p14="http://schemas.microsoft.com/office/powerpoint/2010/main" val="23283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solidFill>
                  <a:schemeClr val="tx1"/>
                </a:solidFill>
                <a:effectLst/>
                <a:latin typeface="+mn-lt"/>
                <a:ea typeface="+mn-ea"/>
                <a:cs typeface="+mn-cs"/>
              </a:rPr>
              <a:t>A solution that some agencies devised to solve this issue involved having a designated person with an agency vehicle drive employees to the collection site when there is reasonable suspicion of alcohol or drug use. </a:t>
            </a:r>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However, if this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solution</a:t>
            </a:r>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 is not feasible, we recommend that</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 agencies </a:t>
            </a:r>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set up an Uber or Lyft account or even a taxi service.</a:t>
            </a:r>
            <a:endParaRPr lang="en-US" sz="12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lvl="0" indent="0">
              <a:buFont typeface="+mj-lt"/>
              <a:buNone/>
            </a:pPr>
            <a:endParaRPr lang="en-US" sz="12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lvl="0" indent="0">
              <a:buFont typeface="+mj-lt"/>
              <a:buNone/>
            </a:pPr>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The supervisor can ride in the Lyft or Uber with the employee to the collection site, or if the supervisor is uncomfortable being in the same car with the employee,</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 they can be sent in separate cars</a:t>
            </a:r>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 </a:t>
            </a:r>
            <a:endParaRPr lang="en-US" sz="1200" dirty="0">
              <a:effectLst/>
              <a:latin typeface="Aptos" panose="020B0004020202020204" pitchFamily="34" charset="0"/>
              <a:ea typeface="Aptos" panose="020B0004020202020204" pitchFamily="34" charset="0"/>
              <a:cs typeface="Aptos" panose="020B0004020202020204" pitchFamily="34" charset="0"/>
            </a:endParaRPr>
          </a:p>
          <a:p>
            <a:r>
              <a:rPr lang="en-US" sz="1200" dirty="0">
                <a:solidFill>
                  <a:srgbClr val="323130"/>
                </a:solidFill>
                <a:effectLst/>
                <a:latin typeface="Aptos" panose="020B0004020202020204" pitchFamily="34" charset="0"/>
                <a:ea typeface="Aptos" panose="020B0004020202020204" pitchFamily="34" charset="0"/>
                <a:cs typeface="Aptos" panose="020B0004020202020204" pitchFamily="34" charset="0"/>
              </a:rPr>
              <a:t>Please note that transportation is only provided when there is reasonable suspicion for liability reasons. </a:t>
            </a:r>
            <a:endParaRPr lang="en-US" sz="2000" b="0" i="0" dirty="0">
              <a:solidFill>
                <a:srgbClr val="323130"/>
              </a:solidFill>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16</a:t>
            </a:fld>
            <a:endParaRPr lang="en-US"/>
          </a:p>
        </p:txBody>
      </p:sp>
    </p:spTree>
    <p:extLst>
      <p:ext uri="{BB962C8B-B14F-4D97-AF65-F5344CB8AC3E}">
        <p14:creationId xmlns:p14="http://schemas.microsoft.com/office/powerpoint/2010/main" val="1496731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Sagona" panose="02010004040101010103" pitchFamily="2" charset="0"/>
              </a:rPr>
              <a:t>To conclude, there are 4 steps that should be taken when a d</a:t>
            </a:r>
            <a:r>
              <a:rPr lang="en-US" sz="1200" dirty="0"/>
              <a:t>esignated official</a:t>
            </a:r>
            <a:r>
              <a:rPr lang="en-US" sz="1200" dirty="0">
                <a:latin typeface="Sagona" panose="02010004040101010103" pitchFamily="2" charset="0"/>
              </a:rPr>
              <a:t> suspects an employee of abusing alcohol or drugs. </a:t>
            </a:r>
          </a:p>
          <a:p>
            <a:pPr marL="291636" indent="-291636">
              <a:buFont typeface="Arial" panose="020B0604020202020204" pitchFamily="34" charset="0"/>
              <a:buChar char="•"/>
            </a:pPr>
            <a:endParaRPr lang="en-US" sz="1200" dirty="0">
              <a:latin typeface="Sagona" panose="02010004040101010103" pitchFamily="2" charset="0"/>
            </a:endParaRPr>
          </a:p>
          <a:p>
            <a:pPr marL="16002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63300"/>
                </a:solidFill>
              </a:rPr>
              <a:t>1. The d</a:t>
            </a:r>
            <a:r>
              <a:rPr lang="en-US" sz="1200" dirty="0"/>
              <a:t>esignated official</a:t>
            </a:r>
            <a:r>
              <a:rPr lang="en-US" sz="1200" dirty="0">
                <a:solidFill>
                  <a:srgbClr val="663300"/>
                </a:solidFill>
              </a:rPr>
              <a:t> observes the employee’s suspicious behavior. </a:t>
            </a:r>
          </a:p>
          <a:p>
            <a:pPr marL="160020" indent="0">
              <a:spcBef>
                <a:spcPts val="0"/>
              </a:spcBef>
              <a:buNone/>
            </a:pPr>
            <a:endParaRPr lang="en-US" sz="1200" dirty="0">
              <a:solidFill>
                <a:srgbClr val="663300"/>
              </a:solidFill>
            </a:endParaRPr>
          </a:p>
          <a:p>
            <a:pPr marL="16002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63300"/>
                </a:solidFill>
              </a:rPr>
              <a:t>2. </a:t>
            </a:r>
            <a:r>
              <a:rPr lang="en-US" sz="1400" dirty="0">
                <a:effectLst/>
                <a:latin typeface="Aptos" panose="020B0004020202020204" pitchFamily="34" charset="0"/>
                <a:ea typeface="Times New Roman" panose="02020603050405020304" pitchFamily="18" charset="0"/>
                <a:cs typeface="Aptos" panose="020B0004020202020204" pitchFamily="34" charset="0"/>
              </a:rPr>
              <a:t>The d</a:t>
            </a:r>
            <a:r>
              <a:rPr lang="en-US" sz="1400" dirty="0"/>
              <a:t>esignated official</a:t>
            </a:r>
            <a:r>
              <a:rPr lang="en-US" sz="1400" dirty="0">
                <a:effectLst/>
                <a:latin typeface="Aptos" panose="020B0004020202020204" pitchFamily="34" charset="0"/>
                <a:ea typeface="Times New Roman" panose="02020603050405020304" pitchFamily="18" charset="0"/>
                <a:cs typeface="Aptos" panose="020B0004020202020204" pitchFamily="34" charset="0"/>
              </a:rPr>
              <a:t> contacts the Human Resources office, </a:t>
            </a:r>
            <a:r>
              <a:rPr lang="en-US" sz="14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which</a:t>
            </a:r>
            <a:r>
              <a:rPr lang="en-US" sz="1400" dirty="0">
                <a:effectLst/>
                <a:latin typeface="Aptos" panose="020B0004020202020204" pitchFamily="34" charset="0"/>
                <a:ea typeface="Times New Roman" panose="02020603050405020304" pitchFamily="18" charset="0"/>
                <a:cs typeface="Aptos" panose="020B0004020202020204" pitchFamily="34" charset="0"/>
              </a:rPr>
              <a:t> will provide the relevant paperwork. </a:t>
            </a:r>
          </a:p>
          <a:p>
            <a:pPr marL="160020" indent="0">
              <a:spcBef>
                <a:spcPts val="0"/>
              </a:spcBef>
              <a:buNone/>
            </a:pPr>
            <a:endParaRPr lang="en-US" sz="1200" dirty="0">
              <a:solidFill>
                <a:srgbClr val="663300"/>
              </a:solidFill>
            </a:endParaRPr>
          </a:p>
          <a:p>
            <a:pPr marL="16002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63300"/>
                </a:solidFill>
              </a:rPr>
              <a:t>3. The d</a:t>
            </a:r>
            <a:r>
              <a:rPr lang="en-US" sz="1200" dirty="0"/>
              <a:t>esignated official </a:t>
            </a:r>
            <a:r>
              <a:rPr lang="en-US" sz="1200" dirty="0">
                <a:solidFill>
                  <a:srgbClr val="663300"/>
                </a:solidFill>
              </a:rPr>
              <a:t>and HR address the employee in private.  </a:t>
            </a:r>
          </a:p>
          <a:p>
            <a:pPr marL="160020" indent="0">
              <a:spcBef>
                <a:spcPts val="0"/>
              </a:spcBef>
              <a:buNone/>
            </a:pPr>
            <a:endParaRPr lang="en-US" sz="1200" dirty="0">
              <a:solidFill>
                <a:srgbClr val="663300"/>
              </a:solidFill>
            </a:endParaRPr>
          </a:p>
          <a:p>
            <a:pPr marL="160020" indent="0">
              <a:spcBef>
                <a:spcPts val="0"/>
              </a:spcBef>
              <a:buNone/>
            </a:pPr>
            <a:r>
              <a:rPr lang="en-US" sz="1200" dirty="0">
                <a:solidFill>
                  <a:srgbClr val="663300"/>
                </a:solidFill>
              </a:rPr>
              <a:t>4. HR will arrange for the employee to be driven to the collection site and back. </a:t>
            </a:r>
          </a:p>
          <a:p>
            <a:pPr marL="291636" indent="-291636">
              <a:buFont typeface="Arial" panose="020B0604020202020204" pitchFamily="34" charset="0"/>
              <a:buChar char="•"/>
            </a:pPr>
            <a:endParaRPr lang="en-US" sz="1200" dirty="0">
              <a:latin typeface="Sagona" panose="02010004040101010103" pitchFamily="2" charset="0"/>
            </a:endParaRPr>
          </a:p>
          <a:p>
            <a:pPr marL="0" indent="0">
              <a:buFont typeface="Arial" panose="020B0604020202020204" pitchFamily="34" charset="0"/>
              <a:buNone/>
            </a:pPr>
            <a:r>
              <a:rPr lang="en-US" sz="1200" dirty="0">
                <a:latin typeface="Sagona" panose="02010004040101010103" pitchFamily="2" charset="0"/>
              </a:rPr>
              <a:t>Remember that you do not want the employee to drive to or from the collection site.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will cover information in the next two slides to help with understanding required action in incidents involving reasonable suspicion.</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17</a:t>
            </a:fld>
            <a:endParaRPr lang="en-US"/>
          </a:p>
        </p:txBody>
      </p:sp>
    </p:spTree>
    <p:extLst>
      <p:ext uri="{BB962C8B-B14F-4D97-AF65-F5344CB8AC3E}">
        <p14:creationId xmlns:p14="http://schemas.microsoft.com/office/powerpoint/2010/main" val="568053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This concludes the Reasonable Suspicion educational resource. If you have questions or need further assistance, please contact the HR-Policy unit or one of the Policy Analysts listed on the screen.</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18</a:t>
            </a:fld>
            <a:endParaRPr lang="en-US"/>
          </a:p>
        </p:txBody>
      </p:sp>
    </p:spTree>
    <p:extLst>
      <p:ext uri="{BB962C8B-B14F-4D97-AF65-F5344CB8AC3E}">
        <p14:creationId xmlns:p14="http://schemas.microsoft.com/office/powerpoint/2010/main" val="176858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500" b="0" dirty="0">
                <a:latin typeface="Calisto MT" panose="02040603050505030304" pitchFamily="18" charset="0"/>
              </a:rPr>
              <a:t>In accordance with Georgia law and State Personnel Board Sub-Rule 21-E, employees may be subject to reasonable suspicion testing. </a:t>
            </a:r>
            <a:r>
              <a:rPr lang="en-US" sz="1200" kern="1200" dirty="0">
                <a:solidFill>
                  <a:schemeClr val="tx1"/>
                </a:solidFill>
                <a:effectLst/>
                <a:latin typeface="+mn-lt"/>
                <a:ea typeface="+mn-ea"/>
                <a:cs typeface="+mn-cs"/>
              </a:rPr>
              <a:t>Reasonable suspicion testing is also referenced near the end of subrule 21D for federally regulated positions. Leaders are encouraged to familiarize themselves with this information. The U.S. Department of Transportation requires supervisors managing federally regulated</a:t>
            </a:r>
            <a:r>
              <a:rPr lang="en-US" altLang="en-US" sz="1500" b="0" dirty="0">
                <a:latin typeface="Calisto MT" panose="02040603050505030304" pitchFamily="18" charset="0"/>
              </a:rPr>
              <a:t> positions to take a two-hour course titled US DOT Reasonable Suspicion Training for Supervisors. </a:t>
            </a:r>
            <a:r>
              <a:rPr lang="en-US" sz="1200" kern="1200" dirty="0">
                <a:solidFill>
                  <a:schemeClr val="tx1"/>
                </a:solidFill>
                <a:effectLst/>
                <a:latin typeface="+mn-lt"/>
                <a:ea typeface="+mn-ea"/>
                <a:cs typeface="+mn-cs"/>
              </a:rPr>
              <a:t>This training is offered through our vendor, Vault Health. </a:t>
            </a:r>
            <a:endParaRPr lang="en-US" altLang="en-US" sz="1500" b="0" dirty="0">
              <a:solidFill>
                <a:srgbClr val="C00000"/>
              </a:solidFill>
              <a:latin typeface="Calisto MT" panose="02040603050505030304" pitchFamily="18" charset="0"/>
            </a:endParaRP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2</a:t>
            </a:fld>
            <a:endParaRPr lang="en-US"/>
          </a:p>
        </p:txBody>
      </p:sp>
    </p:spTree>
    <p:extLst>
      <p:ext uri="{BB962C8B-B14F-4D97-AF65-F5344CB8AC3E}">
        <p14:creationId xmlns:p14="http://schemas.microsoft.com/office/powerpoint/2010/main" val="118581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reasonable suspicion? Reasonable suspicion drug or alcohol testing of an employee occurs when a designated agency or entity official determines that there is a compelling reason to suspect an employee is not free from alcohol or drugs. The designated official may be a manager, supervisor, human resources representative, or other agency or entity staff assigned responsibility for determining whether reasonable suspicion exists. These compelling reasons are usually based on observed indicators and are covered in the slides that follow. </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3</a:t>
            </a:fld>
            <a:endParaRPr lang="en-US"/>
          </a:p>
        </p:txBody>
      </p:sp>
    </p:spTree>
    <p:extLst>
      <p:ext uri="{BB962C8B-B14F-4D97-AF65-F5344CB8AC3E}">
        <p14:creationId xmlns:p14="http://schemas.microsoft.com/office/powerpoint/2010/main" val="130405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five primary indicators of probable drug and alcohol misuse. They are listed on the slide and include: </a:t>
            </a:r>
            <a:r>
              <a:rPr lang="en-US" sz="1200" dirty="0"/>
              <a:t>Physical, Behavioral, Speech, Performance, and Body odor. </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4</a:t>
            </a:fld>
            <a:endParaRPr lang="en-US"/>
          </a:p>
        </p:txBody>
      </p:sp>
    </p:spTree>
    <p:extLst>
      <p:ext uri="{BB962C8B-B14F-4D97-AF65-F5344CB8AC3E}">
        <p14:creationId xmlns:p14="http://schemas.microsoft.com/office/powerpoint/2010/main" val="285829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33D54"/>
                </a:solidFill>
                <a:latin typeface="Gilroy"/>
              </a:rPr>
              <a:t>Starting with some of the Physical Indicators, you may observe an employee blacking out, having poor coordination, and lacking motor skills such as staggering</a:t>
            </a:r>
            <a:r>
              <a:rPr lang="en-US" sz="1200" dirty="0"/>
              <a:t> or unusual clumsiness.</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5</a:t>
            </a:fld>
            <a:endParaRPr lang="en-US"/>
          </a:p>
        </p:txBody>
      </p:sp>
    </p:spTree>
    <p:extLst>
      <p:ext uri="{BB962C8B-B14F-4D97-AF65-F5344CB8AC3E}">
        <p14:creationId xmlns:p14="http://schemas.microsoft.com/office/powerpoint/2010/main" val="239206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Changes in behavior can often be the most noticeable indicator of drug or alcohol use. Behavioral indicators may involve an employee having a sudden mood swing. Displaying unusual aggression or having outbursts</a:t>
            </a:r>
            <a:r>
              <a:rPr lang="en-US" sz="1200" dirty="0">
                <a:effectLst/>
                <a:latin typeface="Aptos" panose="020B0004020202020204" pitchFamily="34" charset="0"/>
                <a:ea typeface="Times New Roman" panose="02020603050405020304" pitchFamily="18" charset="0"/>
                <a:cs typeface="Aptos" panose="020B0004020202020204" pitchFamily="34" charset="0"/>
              </a:rPr>
              <a:t>. When evaluating an employee for reasonable suspicion, listen for speech that may be slurred, incoherent, repetitive, or otherwise inconsistent with their normal communication.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6</a:t>
            </a:fld>
            <a:endParaRPr lang="en-US"/>
          </a:p>
        </p:txBody>
      </p:sp>
    </p:spTree>
    <p:extLst>
      <p:ext uri="{BB962C8B-B14F-4D97-AF65-F5344CB8AC3E}">
        <p14:creationId xmlns:p14="http://schemas.microsoft.com/office/powerpoint/2010/main" val="335005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Performance indicators usually include the inability to concentrate, or the employee may struggle with completing their regular work responsibilities. They may even have an increased </a:t>
            </a:r>
            <a:r>
              <a:rPr lang="en-US" sz="1200" dirty="0">
                <a:solidFill>
                  <a:srgbClr val="133D54"/>
                </a:solidFill>
                <a:latin typeface="Gilroy"/>
              </a:rPr>
              <a:t>number of absences. </a:t>
            </a:r>
            <a:endParaRPr lang="en-US" sz="1200" dirty="0"/>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7</a:t>
            </a:fld>
            <a:endParaRPr lang="en-US"/>
          </a:p>
        </p:txBody>
      </p:sp>
    </p:spTree>
    <p:extLst>
      <p:ext uri="{BB962C8B-B14F-4D97-AF65-F5344CB8AC3E}">
        <p14:creationId xmlns:p14="http://schemas.microsoft.com/office/powerpoint/2010/main" val="94015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odor indicator: The employee may smell like rubbing alcohol or use Listerine to disguise the </a:t>
            </a:r>
            <a:r>
              <a:rPr lang="en-US" sz="18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odor of the alcohol or drug used,</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dirty="0"/>
              <a:t>or they may smell like marijuana from their hair or clothes. </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8</a:t>
            </a:fld>
            <a:endParaRPr lang="en-US"/>
          </a:p>
        </p:txBody>
      </p:sp>
    </p:spTree>
    <p:extLst>
      <p:ext uri="{BB962C8B-B14F-4D97-AF65-F5344CB8AC3E}">
        <p14:creationId xmlns:p14="http://schemas.microsoft.com/office/powerpoint/2010/main" val="357976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 question to consider: Is it reasonable suspicion if you’re having a meeting</a:t>
            </a:r>
            <a:r>
              <a:rPr kumimoji="0" lang="en-US" sz="1400" b="0" i="0" u="none" strike="noStrike" kern="1200" cap="none" spc="0" normalizeH="0" baseline="0" noProof="0" dirty="0">
                <a:ln>
                  <a:noFill/>
                </a:ln>
                <a:solidFill>
                  <a:prstClr val="black"/>
                </a:solidFill>
                <a:effectLst/>
                <a:uLnTx/>
                <a:uFillTx/>
                <a:latin typeface="Calibri"/>
                <a:ea typeface="+mn-ea"/>
                <a:cs typeface="Helvetica"/>
              </a:rPr>
              <a:t> </a:t>
            </a:r>
            <a:r>
              <a:rPr kumimoji="0" lang="en-US" altLang="en-US" sz="1400" b="0" i="0" u="none" strike="noStrike" kern="1200" cap="none" spc="0" normalizeH="0" baseline="0" noProof="0" dirty="0">
                <a:ln>
                  <a:noFill/>
                </a:ln>
                <a:solidFill>
                  <a:prstClr val="black"/>
                </a:solidFill>
                <a:effectLst/>
                <a:uLnTx/>
                <a:uFillTx/>
                <a:latin typeface="Calibri"/>
                <a:ea typeface="+mn-ea"/>
                <a:cs typeface="Helvetica"/>
              </a:rPr>
              <a:t>on Teams/Zoom and notice an employee has a wine </a:t>
            </a:r>
            <a:r>
              <a:rPr lang="en-US" altLang="en-US" sz="1400" dirty="0">
                <a:solidFill>
                  <a:prstClr val="black"/>
                </a:solidFill>
                <a:latin typeface="Calibri"/>
                <a:cs typeface="Helvetica"/>
              </a:rPr>
              <a:t>bottle</a:t>
            </a:r>
            <a:r>
              <a:rPr kumimoji="0" lang="en-US" altLang="en-US" sz="1400" b="0" i="0" u="none" strike="noStrike" kern="1200" cap="none" spc="0" normalizeH="0" baseline="0" noProof="0" dirty="0">
                <a:ln>
                  <a:noFill/>
                </a:ln>
                <a:solidFill>
                  <a:prstClr val="black"/>
                </a:solidFill>
                <a:effectLst/>
                <a:uLnTx/>
                <a:uFillTx/>
                <a:latin typeface="Calibri"/>
                <a:ea typeface="+mn-ea"/>
                <a:cs typeface="Helvetica"/>
              </a:rPr>
              <a:t> or beer can on his desk?</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a:t>
            </a:r>
            <a:r>
              <a:rPr lang="en-US" sz="1200" kern="1200" dirty="0">
                <a:solidFill>
                  <a:schemeClr val="tx1"/>
                </a:solidFill>
                <a:effectLst/>
                <a:latin typeface="+mn-lt"/>
                <a:ea typeface="+mn-ea"/>
                <a:cs typeface="+mn-cs"/>
              </a:rPr>
              <a:t>If your response to this question is yes, then you are on the right track. If such a situation arises, the supervisor or other designated official would want to also determine if any of the indicators touched on in earlier slides are present. For example: Are there behavioral indicators such as having outbursts, giggling or saying things that are out of place OR are there speech indicators such as slurred speech?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will cover information in the next two slides to help with understanding required action in incidents involving reasonable suspicion.</a:t>
            </a:r>
          </a:p>
          <a:p>
            <a:endParaRPr lang="en-US" dirty="0"/>
          </a:p>
        </p:txBody>
      </p:sp>
      <p:sp>
        <p:nvSpPr>
          <p:cNvPr id="4" name="Slide Number Placeholder 3"/>
          <p:cNvSpPr>
            <a:spLocks noGrp="1"/>
          </p:cNvSpPr>
          <p:nvPr>
            <p:ph type="sldNum" sz="quarter" idx="5"/>
          </p:nvPr>
        </p:nvSpPr>
        <p:spPr/>
        <p:txBody>
          <a:bodyPr/>
          <a:lstStyle/>
          <a:p>
            <a:fld id="{1D48805F-3B67-4038-B4E5-F89CB4091861}" type="slidenum">
              <a:rPr lang="en-US" smtClean="0"/>
              <a:t>9</a:t>
            </a:fld>
            <a:endParaRPr lang="en-US"/>
          </a:p>
        </p:txBody>
      </p:sp>
    </p:spTree>
    <p:extLst>
      <p:ext uri="{BB962C8B-B14F-4D97-AF65-F5344CB8AC3E}">
        <p14:creationId xmlns:p14="http://schemas.microsoft.com/office/powerpoint/2010/main" val="148456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6.jp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10.xml"/><Relationship Id="rId9" Type="http://schemas.openxmlformats.org/officeDocument/2006/relationships/image" Target="../media/image31.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11.xml"/><Relationship Id="rId9" Type="http://schemas.openxmlformats.org/officeDocument/2006/relationships/image" Target="../media/image31.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68.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audio" Target="../media/media12.mp3"/><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2.mp3"/><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1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notesSlide" Target="../notesSlides/notesSlide12.xml"/><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hyperlink" Target="https://view.officeapps.live.com/op/view.aspx?src=https%3A%2F%2Fdoas.ga.gov%2Fassets%2FHuman%2520Resources%2520Administration%2FSubstance%2520Abuse%2520Resources%2FReasonable%2520Suspicion%2520Checklist%2520(Final).docx&amp;wdOrigin=BROWSELIN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13.xml"/><Relationship Id="rId9" Type="http://schemas.openxmlformats.org/officeDocument/2006/relationships/image" Target="../media/image31.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7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audio" Target="../media/media14.mp3"/><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4.mp3"/><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notesSlide" Target="../notesSlides/notesSlide14.xml"/><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notesSlide" Target="../notesSlides/notesSlide15.xml"/><Relationship Id="rId9" Type="http://schemas.openxmlformats.org/officeDocument/2006/relationships/image" Target="../media/image31.png"/><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7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audio" Target="../media/media16.mp3"/><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6.mp3"/><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12.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hyperlink" Target="https://www.flickr.com/photos/wsdot/5601605560" TargetMode="External"/><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38.png"/><Relationship Id="rId14" Type="http://schemas.openxmlformats.org/officeDocument/2006/relationships/image" Target="../media/image43.svg"/><Relationship Id="rId22"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png"/><Relationship Id="rId18" Type="http://schemas.openxmlformats.org/officeDocument/2006/relationships/image" Target="../media/image24.svg"/><Relationship Id="rId3" Type="http://schemas.openxmlformats.org/officeDocument/2006/relationships/slideLayout" Target="../slideLayouts/slideLayout7.xml"/><Relationship Id="rId21" Type="http://schemas.openxmlformats.org/officeDocument/2006/relationships/diagramQuickStyle" Target="../diagrams/quickStyle2.xml"/><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audio" Target="../media/media17.mp3"/><Relationship Id="rId16" Type="http://schemas.openxmlformats.org/officeDocument/2006/relationships/image" Target="../media/image22.svg"/><Relationship Id="rId20" Type="http://schemas.openxmlformats.org/officeDocument/2006/relationships/diagramLayout" Target="../diagrams/layout2.xml"/><Relationship Id="rId1" Type="http://schemas.microsoft.com/office/2007/relationships/media" Target="../media/media17.mp3"/><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12.png"/><Relationship Id="rId5" Type="http://schemas.openxmlformats.org/officeDocument/2006/relationships/image" Target="../media/image13.png"/><Relationship Id="rId15" Type="http://schemas.openxmlformats.org/officeDocument/2006/relationships/image" Target="../media/image21.png"/><Relationship Id="rId23" Type="http://schemas.microsoft.com/office/2007/relationships/diagramDrawing" Target="../diagrams/drawing2.xml"/><Relationship Id="rId10" Type="http://schemas.openxmlformats.org/officeDocument/2006/relationships/image" Target="../media/image18.svg"/><Relationship Id="rId19" Type="http://schemas.openxmlformats.org/officeDocument/2006/relationships/diagramData" Target="../diagrams/data2.xml"/><Relationship Id="rId4" Type="http://schemas.openxmlformats.org/officeDocument/2006/relationships/notesSlide" Target="../notesSlides/notesSlide17.xml"/><Relationship Id="rId9" Type="http://schemas.openxmlformats.org/officeDocument/2006/relationships/image" Target="../media/image17.png"/><Relationship Id="rId14" Type="http://schemas.openxmlformats.org/officeDocument/2006/relationships/image" Target="../media/image4.svg"/><Relationship Id="rId22"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16.svg"/><Relationship Id="rId17" Type="http://schemas.openxmlformats.org/officeDocument/2006/relationships/image" Target="../media/image46.png"/><Relationship Id="rId2" Type="http://schemas.openxmlformats.org/officeDocument/2006/relationships/audio" Target="../media/media18.mp3"/><Relationship Id="rId16" Type="http://schemas.openxmlformats.org/officeDocument/2006/relationships/image" Target="../media/image74.svg"/><Relationship Id="rId20" Type="http://schemas.openxmlformats.org/officeDocument/2006/relationships/image" Target="../media/image76.jpeg"/><Relationship Id="rId1" Type="http://schemas.microsoft.com/office/2007/relationships/media" Target="../media/media18.mp3"/><Relationship Id="rId6" Type="http://schemas.openxmlformats.org/officeDocument/2006/relationships/image" Target="../media/image2.sv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73.png"/><Relationship Id="rId10" Type="http://schemas.openxmlformats.org/officeDocument/2006/relationships/image" Target="../media/image37.svg"/><Relationship Id="rId19" Type="http://schemas.openxmlformats.org/officeDocument/2006/relationships/image" Target="../media/image12.png"/><Relationship Id="rId4" Type="http://schemas.openxmlformats.org/officeDocument/2006/relationships/notesSlide" Target="../notesSlides/notesSlide18.xml"/><Relationship Id="rId9" Type="http://schemas.openxmlformats.org/officeDocument/2006/relationships/image" Target="../media/image36.png"/><Relationship Id="rId1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png"/><Relationship Id="rId18" Type="http://schemas.openxmlformats.org/officeDocument/2006/relationships/image" Target="../media/image24.svg"/><Relationship Id="rId3" Type="http://schemas.openxmlformats.org/officeDocument/2006/relationships/slideLayout" Target="../slideLayouts/slideLayout7.xml"/><Relationship Id="rId21"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2.svg"/><Relationship Id="rId20" Type="http://schemas.openxmlformats.org/officeDocument/2006/relationships/image" Target="../media/image26.png"/><Relationship Id="rId1" Type="http://schemas.microsoft.com/office/2007/relationships/media" Target="../media/media2.mp3"/><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8.svg"/><Relationship Id="rId19"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5" Type="http://schemas.openxmlformats.org/officeDocument/2006/relationships/image" Target="../media/image12.png"/><Relationship Id="rId10" Type="http://schemas.openxmlformats.org/officeDocument/2006/relationships/image" Target="../media/image32.svg"/><Relationship Id="rId4" Type="http://schemas.openxmlformats.org/officeDocument/2006/relationships/notesSlide" Target="../notesSlides/notesSlide3.xml"/><Relationship Id="rId9" Type="http://schemas.openxmlformats.org/officeDocument/2006/relationships/image" Target="../media/image31.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0.png"/><Relationship Id="rId3" Type="http://schemas.openxmlformats.org/officeDocument/2006/relationships/slideLayout" Target="../slideLayouts/slideLayout7.xml"/><Relationship Id="rId21" Type="http://schemas.openxmlformats.org/officeDocument/2006/relationships/diagramData" Target="../diagrams/data1.xm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microsoft.com/office/2007/relationships/diagramDrawing" Target="../diagrams/drawing1.xml"/><Relationship Id="rId2" Type="http://schemas.openxmlformats.org/officeDocument/2006/relationships/audio" Target="../media/media4.mp3"/><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2.png"/><Relationship Id="rId1" Type="http://schemas.microsoft.com/office/2007/relationships/media" Target="../media/media4.mp3"/><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diagramColors" Target="../diagrams/colors1.xml"/><Relationship Id="rId32" Type="http://schemas.openxmlformats.org/officeDocument/2006/relationships/image" Target="../media/image12.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diagramQuickStyle" Target="../diagrams/quickStyle1.xml"/><Relationship Id="rId28" Type="http://schemas.openxmlformats.org/officeDocument/2006/relationships/hyperlink" Target="https://courses.lumenlearning.com/suny-fmcc-intropsych/chapter/introduction-defining-stress/" TargetMode="External"/><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54.png"/><Relationship Id="rId4" Type="http://schemas.openxmlformats.org/officeDocument/2006/relationships/notesSlide" Target="../notesSlides/notesSlide4.xml"/><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diagramLayout" Target="../diagrams/layout1.xml"/><Relationship Id="rId27" Type="http://schemas.openxmlformats.org/officeDocument/2006/relationships/image" Target="../media/image51.jpeg"/><Relationship Id="rId30"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5.mp3"/><Relationship Id="rId16" Type="http://schemas.openxmlformats.org/officeDocument/2006/relationships/image" Target="../media/image12.png"/><Relationship Id="rId1" Type="http://schemas.microsoft.com/office/2007/relationships/media" Target="../media/media5.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5" Type="http://schemas.openxmlformats.org/officeDocument/2006/relationships/image" Target="../media/image57.png"/><Relationship Id="rId10" Type="http://schemas.openxmlformats.org/officeDocument/2006/relationships/image" Target="../media/image32.svg"/><Relationship Id="rId4" Type="http://schemas.openxmlformats.org/officeDocument/2006/relationships/notesSlide" Target="../notesSlides/notesSlide5.xml"/><Relationship Id="rId9" Type="http://schemas.openxmlformats.org/officeDocument/2006/relationships/image" Target="../media/image31.pn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6.mp3"/><Relationship Id="rId16" Type="http://schemas.openxmlformats.org/officeDocument/2006/relationships/image" Target="../media/image12.png"/><Relationship Id="rId1" Type="http://schemas.microsoft.com/office/2007/relationships/media" Target="../media/media6.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5" Type="http://schemas.openxmlformats.org/officeDocument/2006/relationships/image" Target="../media/image59.png"/><Relationship Id="rId10" Type="http://schemas.openxmlformats.org/officeDocument/2006/relationships/image" Target="../media/image32.svg"/><Relationship Id="rId4" Type="http://schemas.openxmlformats.org/officeDocument/2006/relationships/notesSlide" Target="../notesSlides/notesSlide6.xml"/><Relationship Id="rId9" Type="http://schemas.openxmlformats.org/officeDocument/2006/relationships/image" Target="../media/image31.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audio" Target="../media/media7.mp3"/><Relationship Id="rId16" Type="http://schemas.openxmlformats.org/officeDocument/2006/relationships/image" Target="../media/image45.svg"/><Relationship Id="rId20" Type="http://schemas.openxmlformats.org/officeDocument/2006/relationships/image" Target="../media/image12.png"/><Relationship Id="rId1" Type="http://schemas.microsoft.com/office/2007/relationships/media" Target="../media/media7.mp3"/><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60.jpeg"/><Relationship Id="rId4" Type="http://schemas.openxmlformats.org/officeDocument/2006/relationships/notesSlide" Target="../notesSlides/notesSlide7.xml"/><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8.mp3"/><Relationship Id="rId16" Type="http://schemas.openxmlformats.org/officeDocument/2006/relationships/image" Target="../media/image12.png"/><Relationship Id="rId1" Type="http://schemas.microsoft.com/office/2007/relationships/media" Target="../media/media8.mp3"/><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5" Type="http://schemas.openxmlformats.org/officeDocument/2006/relationships/image" Target="../media/image63.png"/><Relationship Id="rId10" Type="http://schemas.openxmlformats.org/officeDocument/2006/relationships/image" Target="../media/image32.svg"/><Relationship Id="rId4" Type="http://schemas.openxmlformats.org/officeDocument/2006/relationships/notesSlide" Target="../notesSlides/notesSlide8.xml"/><Relationship Id="rId9" Type="http://schemas.openxmlformats.org/officeDocument/2006/relationships/image" Target="../media/image31.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png"/><Relationship Id="rId18" Type="http://schemas.openxmlformats.org/officeDocument/2006/relationships/image" Target="../media/image24.svg"/><Relationship Id="rId3" Type="http://schemas.openxmlformats.org/officeDocument/2006/relationships/slideLayout" Target="../slideLayouts/slideLayout7.xml"/><Relationship Id="rId21"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audio" Target="../media/media9.mp3"/><Relationship Id="rId16" Type="http://schemas.openxmlformats.org/officeDocument/2006/relationships/image" Target="../media/image22.svg"/><Relationship Id="rId20" Type="http://schemas.openxmlformats.org/officeDocument/2006/relationships/image" Target="../media/image65.jpg"/><Relationship Id="rId1" Type="http://schemas.microsoft.com/office/2007/relationships/media" Target="../media/media9.mp3"/><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8.svg"/><Relationship Id="rId19" Type="http://schemas.openxmlformats.org/officeDocument/2006/relationships/image" Target="../media/image64.png"/><Relationship Id="rId4" Type="http://schemas.openxmlformats.org/officeDocument/2006/relationships/notesSlide" Target="../notesSlides/notesSlide9.xml"/><Relationship Id="rId9" Type="http://schemas.openxmlformats.org/officeDocument/2006/relationships/image" Target="../media/image17.png"/><Relationship Id="rId1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0" y="-443877"/>
            <a:ext cx="13168026" cy="11316273"/>
            <a:chOff x="0" y="0"/>
            <a:chExt cx="812800" cy="698500"/>
          </a:xfrm>
        </p:grpSpPr>
        <p:sp>
          <p:nvSpPr>
            <p:cNvPr id="3" name="Freeform 3"/>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0A0EAE"/>
            </a:solidFill>
          </p:spPr>
          <p:txBody>
            <a:bodyPr/>
            <a:lstStyle/>
            <a:p>
              <a:endParaRPr lang="en-US"/>
            </a:p>
          </p:txBody>
        </p:sp>
        <p:sp>
          <p:nvSpPr>
            <p:cNvPr id="4" name="TextBox 4"/>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a:off x="9886950" y="-2642796"/>
            <a:ext cx="13708112" cy="11783448"/>
            <a:chOff x="0" y="0"/>
            <a:chExt cx="812800" cy="698680"/>
          </a:xfrm>
        </p:grpSpPr>
        <p:sp>
          <p:nvSpPr>
            <p:cNvPr id="6" name="Freeform 6"/>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9CCC56"/>
            </a:solidFill>
          </p:spPr>
          <p:txBody>
            <a:bodyPr/>
            <a:lstStyle/>
            <a:p>
              <a:endParaRPr lang="en-US"/>
            </a:p>
          </p:txBody>
        </p:sp>
        <p:sp>
          <p:nvSpPr>
            <p:cNvPr id="7" name="TextBox 7"/>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a:off x="-3349299" y="-2840784"/>
            <a:ext cx="5114374" cy="4395165"/>
            <a:chOff x="0" y="0"/>
            <a:chExt cx="812800" cy="698500"/>
          </a:xfrm>
        </p:grpSpPr>
        <p:sp>
          <p:nvSpPr>
            <p:cNvPr id="9" name="Freeform 9"/>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10" name="TextBox 10"/>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8781393" y="7918934"/>
            <a:ext cx="4883744" cy="4273276"/>
            <a:chOff x="0" y="0"/>
            <a:chExt cx="812800" cy="711200"/>
          </a:xfrm>
        </p:grpSpPr>
        <p:sp>
          <p:nvSpPr>
            <p:cNvPr id="12" name="Freeform 12"/>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9CCC56">
                <a:alpha val="89804"/>
              </a:srgbClr>
            </a:solidFill>
          </p:spPr>
          <p:txBody>
            <a:bodyPr/>
            <a:lstStyle/>
            <a:p>
              <a:endParaRPr lang="en-US"/>
            </a:p>
          </p:txBody>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rot="-10800000">
            <a:off x="9733712" y="-1378656"/>
            <a:ext cx="3352042" cy="2933037"/>
            <a:chOff x="0" y="0"/>
            <a:chExt cx="812800" cy="711200"/>
          </a:xfrm>
        </p:grpSpPr>
        <p:sp>
          <p:nvSpPr>
            <p:cNvPr id="16" name="Freeform 16"/>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0A0EAE">
                <a:alpha val="89804"/>
              </a:srgbClr>
            </a:solidFill>
          </p:spPr>
          <p:txBody>
            <a:bodyPr/>
            <a:lstStyle/>
            <a:p>
              <a:endParaRPr lang="en-US"/>
            </a:p>
          </p:txBody>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8" name="Freeform 1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9779036" y="882162"/>
            <a:ext cx="7486261" cy="6878003"/>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grpSp>
        <p:nvGrpSpPr>
          <p:cNvPr id="22" name="Group 22"/>
          <p:cNvGrpSpPr/>
          <p:nvPr/>
        </p:nvGrpSpPr>
        <p:grpSpPr>
          <a:xfrm>
            <a:off x="10046427" y="1287867"/>
            <a:ext cx="9137786" cy="7852785"/>
            <a:chOff x="0" y="0"/>
            <a:chExt cx="812800" cy="698500"/>
          </a:xfrm>
        </p:grpSpPr>
        <p:sp>
          <p:nvSpPr>
            <p:cNvPr id="23" name="Freeform 23"/>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9CCC56"/>
            </a:solidFill>
          </p:spPr>
          <p:txBody>
            <a:bodyPr/>
            <a:lstStyle/>
            <a:p>
              <a:endParaRPr lang="en-US"/>
            </a:p>
          </p:txBody>
        </p:sp>
        <p:sp>
          <p:nvSpPr>
            <p:cNvPr id="24" name="TextBox 24"/>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a:p>
          </p:txBody>
        </p:sp>
      </p:grpSp>
      <p:sp>
        <p:nvSpPr>
          <p:cNvPr id="27" name="TextBox 27"/>
          <p:cNvSpPr txBox="1"/>
          <p:nvPr/>
        </p:nvSpPr>
        <p:spPr>
          <a:xfrm>
            <a:off x="1028700" y="3043760"/>
            <a:ext cx="7839551" cy="1935145"/>
          </a:xfrm>
          <a:prstGeom prst="rect">
            <a:avLst/>
          </a:prstGeom>
        </p:spPr>
        <p:txBody>
          <a:bodyPr lIns="0" tIns="0" rIns="0" bIns="0" rtlCol="0" anchor="t">
            <a:spAutoFit/>
          </a:bodyPr>
          <a:lstStyle/>
          <a:p>
            <a:pPr algn="ctr">
              <a:lnSpc>
                <a:spcPts val="18292"/>
              </a:lnSpc>
              <a:spcBef>
                <a:spcPct val="0"/>
              </a:spcBef>
            </a:pPr>
            <a:r>
              <a:rPr lang="en-US" sz="4800" b="1" dirty="0">
                <a:solidFill>
                  <a:srgbClr val="000000"/>
                </a:solidFill>
                <a:latin typeface="Chakra Petch Bold"/>
                <a:ea typeface="Chakra Petch Bold"/>
                <a:cs typeface="Chakra Petch Bold"/>
                <a:sym typeface="Chakra Petch Bold"/>
              </a:rPr>
              <a:t>DOAS HRA – POLICY TEAM </a:t>
            </a:r>
          </a:p>
        </p:txBody>
      </p:sp>
      <p:sp>
        <p:nvSpPr>
          <p:cNvPr id="28" name="AutoShape 28"/>
          <p:cNvSpPr/>
          <p:nvPr/>
        </p:nvSpPr>
        <p:spPr>
          <a:xfrm>
            <a:off x="1076751" y="5124450"/>
            <a:ext cx="6492240" cy="0"/>
          </a:xfrm>
          <a:prstGeom prst="line">
            <a:avLst/>
          </a:prstGeom>
          <a:ln w="38100" cap="flat">
            <a:solidFill>
              <a:srgbClr val="9CCC56"/>
            </a:solidFill>
            <a:prstDash val="solid"/>
            <a:headEnd type="none" w="sm" len="sm"/>
            <a:tailEnd type="none" w="sm" len="sm"/>
          </a:ln>
        </p:spPr>
        <p:txBody>
          <a:bodyPr/>
          <a:lstStyle/>
          <a:p>
            <a:endParaRPr lang="en-US"/>
          </a:p>
        </p:txBody>
      </p:sp>
      <p:grpSp>
        <p:nvGrpSpPr>
          <p:cNvPr id="29" name="Group 29"/>
          <p:cNvGrpSpPr/>
          <p:nvPr/>
        </p:nvGrpSpPr>
        <p:grpSpPr>
          <a:xfrm>
            <a:off x="1028700" y="1287867"/>
            <a:ext cx="2858559" cy="1480048"/>
            <a:chOff x="0" y="0"/>
            <a:chExt cx="3811411" cy="1973397"/>
          </a:xfrm>
        </p:grpSpPr>
        <p:sp>
          <p:nvSpPr>
            <p:cNvPr id="30" name="Freeform 30"/>
            <p:cNvSpPr/>
            <p:nvPr/>
          </p:nvSpPr>
          <p:spPr>
            <a:xfrm>
              <a:off x="1973397" y="0"/>
              <a:ext cx="1838014" cy="1838014"/>
            </a:xfrm>
            <a:custGeom>
              <a:avLst/>
              <a:gdLst/>
              <a:ahLst/>
              <a:cxnLst/>
              <a:rect l="l" t="t" r="r" b="b"/>
              <a:pathLst>
                <a:path w="1838014" h="1838014">
                  <a:moveTo>
                    <a:pt x="0" y="0"/>
                  </a:moveTo>
                  <a:lnTo>
                    <a:pt x="1838014" y="0"/>
                  </a:lnTo>
                  <a:lnTo>
                    <a:pt x="1838014" y="1838014"/>
                  </a:lnTo>
                  <a:lnTo>
                    <a:pt x="0" y="1838014"/>
                  </a:lnTo>
                  <a:lnTo>
                    <a:pt x="0" y="0"/>
                  </a:lnTo>
                  <a:close/>
                </a:path>
              </a:pathLst>
            </a:custGeom>
            <a:blipFill>
              <a:blip r:embed="rId13"/>
              <a:stretch>
                <a:fillRect/>
              </a:stretch>
            </a:blipFill>
          </p:spPr>
          <p:txBody>
            <a:bodyPr/>
            <a:lstStyle/>
            <a:p>
              <a:endParaRPr lang="en-US"/>
            </a:p>
          </p:txBody>
        </p:sp>
        <p:sp>
          <p:nvSpPr>
            <p:cNvPr id="31" name="Freeform 31"/>
            <p:cNvSpPr/>
            <p:nvPr/>
          </p:nvSpPr>
          <p:spPr>
            <a:xfrm>
              <a:off x="0" y="0"/>
              <a:ext cx="1973397" cy="1973397"/>
            </a:xfrm>
            <a:custGeom>
              <a:avLst/>
              <a:gdLst/>
              <a:ahLst/>
              <a:cxnLst/>
              <a:rect l="l" t="t" r="r" b="b"/>
              <a:pathLst>
                <a:path w="1973397" h="1973397">
                  <a:moveTo>
                    <a:pt x="0" y="0"/>
                  </a:moveTo>
                  <a:lnTo>
                    <a:pt x="1973397" y="0"/>
                  </a:lnTo>
                  <a:lnTo>
                    <a:pt x="1973397" y="1973397"/>
                  </a:lnTo>
                  <a:lnTo>
                    <a:pt x="0" y="1973397"/>
                  </a:lnTo>
                  <a:lnTo>
                    <a:pt x="0" y="0"/>
                  </a:lnTo>
                  <a:close/>
                </a:path>
              </a:pathLst>
            </a:custGeom>
            <a:blipFill>
              <a:blip r:embed="rId14"/>
              <a:stretch>
                <a:fillRect/>
              </a:stretch>
            </a:blipFill>
          </p:spPr>
          <p:txBody>
            <a:bodyPr/>
            <a:lstStyle/>
            <a:p>
              <a:endParaRPr lang="en-US"/>
            </a:p>
          </p:txBody>
        </p:sp>
      </p:grpSp>
      <p:sp>
        <p:nvSpPr>
          <p:cNvPr id="32" name="TextBox 32"/>
          <p:cNvSpPr txBox="1"/>
          <p:nvPr/>
        </p:nvSpPr>
        <p:spPr>
          <a:xfrm>
            <a:off x="1076751" y="5569992"/>
            <a:ext cx="8067249" cy="2084801"/>
          </a:xfrm>
          <a:prstGeom prst="rect">
            <a:avLst/>
          </a:prstGeom>
        </p:spPr>
        <p:txBody>
          <a:bodyPr lIns="0" tIns="0" rIns="0" bIns="0" rtlCol="0" anchor="t">
            <a:spAutoFit/>
          </a:bodyPr>
          <a:lstStyle/>
          <a:p>
            <a:pPr algn="l">
              <a:lnSpc>
                <a:spcPts val="8065"/>
              </a:lnSpc>
            </a:pPr>
            <a:r>
              <a:rPr lang="en-US" sz="8065" dirty="0">
                <a:solidFill>
                  <a:srgbClr val="000000"/>
                </a:solidFill>
                <a:latin typeface="Canva Sans"/>
                <a:ea typeface="Canva Sans"/>
                <a:cs typeface="Canva Sans"/>
                <a:sym typeface="Canva Sans"/>
              </a:rPr>
              <a:t>REASONABLE</a:t>
            </a:r>
          </a:p>
          <a:p>
            <a:pPr algn="l">
              <a:lnSpc>
                <a:spcPts val="8065"/>
              </a:lnSpc>
            </a:pPr>
            <a:r>
              <a:rPr lang="en-US" sz="8065" dirty="0">
                <a:solidFill>
                  <a:srgbClr val="000000"/>
                </a:solidFill>
                <a:latin typeface="Canva Sans"/>
                <a:ea typeface="Canva Sans"/>
                <a:cs typeface="Canva Sans"/>
                <a:sym typeface="Canva Sans"/>
              </a:rPr>
              <a:t>SUSPICION</a:t>
            </a:r>
          </a:p>
        </p:txBody>
      </p:sp>
      <p:pic>
        <p:nvPicPr>
          <p:cNvPr id="36" name="Picture 35">
            <a:extLst>
              <a:ext uri="{FF2B5EF4-FFF2-40B4-BE49-F238E27FC236}">
                <a16:creationId xmlns:a16="http://schemas.microsoft.com/office/drawing/2014/main" id="{A9957A32-A96B-A79D-FBD4-03F317F23DB0}"/>
              </a:ext>
            </a:extLst>
          </p:cNvPr>
          <p:cNvPicPr>
            <a:picLocks noChangeAspect="1"/>
          </p:cNvPicPr>
          <p:nvPr/>
        </p:nvPicPr>
        <p:blipFill>
          <a:blip r:embed="rId15"/>
          <a:stretch>
            <a:fillRect/>
          </a:stretch>
        </p:blipFill>
        <p:spPr>
          <a:xfrm>
            <a:off x="11216603" y="2035557"/>
            <a:ext cx="9434170" cy="5393943"/>
          </a:xfrm>
          <a:prstGeom prst="rect">
            <a:avLst/>
          </a:prstGeom>
        </p:spPr>
      </p:pic>
      <p:pic>
        <p:nvPicPr>
          <p:cNvPr id="38" name="CJ-27">
            <a:hlinkClick r:id="" action="ppaction://media"/>
            <a:extLst>
              <a:ext uri="{FF2B5EF4-FFF2-40B4-BE49-F238E27FC236}">
                <a16:creationId xmlns:a16="http://schemas.microsoft.com/office/drawing/2014/main" id="{CE76B3E7-C068-EFFE-4401-5765B15CC13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952965" y="977201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0"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8A1C-5097-BDD8-D34F-9588E36A8AA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F757EAC-20E7-E49B-052B-C07060DFF10D}"/>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33BA6530-18A7-5CCF-96FB-561B0D6500DA}"/>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A79B0205-EEBE-801E-BB40-83CAC048D46D}"/>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912C51D4-03E0-7DAB-A1CD-60E41FEAF980}"/>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71D8C73F-F3C8-1A51-A1E2-DA23AC14657F}"/>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F7819205-9C71-398A-8154-F192CB220AAF}"/>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18639310-2367-E3BD-70CC-51FEC5A06DAF}"/>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E3D5E8B7-06EF-5BD8-EBEA-2D6C8A6BB839}"/>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46AEABE9-BC8C-E58B-7DCD-7ED2938BF380}"/>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AEAED2C6-2972-0993-4E5A-B1AC92145709}"/>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CAD2E17F-0F63-EC45-D06C-8D9D643B4785}"/>
              </a:ext>
            </a:extLst>
          </p:cNvPr>
          <p:cNvSpPr txBox="1"/>
          <p:nvPr/>
        </p:nvSpPr>
        <p:spPr>
          <a:xfrm>
            <a:off x="1244599" y="700402"/>
            <a:ext cx="11304223" cy="952184"/>
          </a:xfrm>
          <a:prstGeom prst="rect">
            <a:avLst/>
          </a:prstGeom>
        </p:spPr>
        <p:txBody>
          <a:bodyPr wrap="square"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DECISION TO TEST</a:t>
            </a:r>
          </a:p>
        </p:txBody>
      </p:sp>
      <p:sp>
        <p:nvSpPr>
          <p:cNvPr id="49" name="Freeform 49">
            <a:extLst>
              <a:ext uri="{FF2B5EF4-FFF2-40B4-BE49-F238E27FC236}">
                <a16:creationId xmlns:a16="http://schemas.microsoft.com/office/drawing/2014/main" id="{65E56405-7B5D-D2B5-3863-9AC1D5737DA1}"/>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C5EF00A5-E851-5FA2-AA3F-1A71A09CEDCE}"/>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Content Placeholder 7" descr="A picture containing person, indoor&#10;&#10;AI-generated content may be incorrect.">
            <a:extLst>
              <a:ext uri="{FF2B5EF4-FFF2-40B4-BE49-F238E27FC236}">
                <a16:creationId xmlns:a16="http://schemas.microsoft.com/office/drawing/2014/main" id="{1BEA0C23-B825-658A-1A0E-1F678D8563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50" y="2790023"/>
            <a:ext cx="14318805" cy="6641003"/>
          </a:xfrm>
          <a:prstGeom prst="rect">
            <a:avLst/>
          </a:prstGeom>
        </p:spPr>
      </p:pic>
      <p:pic>
        <p:nvPicPr>
          <p:cNvPr id="13" name="CJ-3 (1)">
            <a:hlinkClick r:id="" action="ppaction://media"/>
            <a:extLst>
              <a:ext uri="{FF2B5EF4-FFF2-40B4-BE49-F238E27FC236}">
                <a16:creationId xmlns:a16="http://schemas.microsoft.com/office/drawing/2014/main" id="{E2740F52-CB22-EC5A-72A1-59B5A137ECA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3482" y="10313393"/>
            <a:ext cx="487363" cy="487363"/>
          </a:xfrm>
          <a:prstGeom prst="rect">
            <a:avLst/>
          </a:prstGeom>
        </p:spPr>
      </p:pic>
    </p:spTree>
    <p:extLst>
      <p:ext uri="{BB962C8B-B14F-4D97-AF65-F5344CB8AC3E}">
        <p14:creationId xmlns:p14="http://schemas.microsoft.com/office/powerpoint/2010/main" val="22056081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6E6E-880C-69DB-182E-B7920109644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243DF55-49C6-CB8C-A2E5-1481B3372E82}"/>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69C99687-820E-0FAB-D2C9-2CB3BA1BA163}"/>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58C358F-947E-BB3C-E037-6C299A0C252E}"/>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C317B49A-13B5-EFAF-EA84-03F16CA0FE4E}"/>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CDD7F43E-F793-2E32-385B-F5C410BB9F9A}"/>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EBB12228-87D7-C6B4-0D9B-94EE1FD0BF4D}"/>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42BE4780-3AD8-D970-68BC-24653BCC4186}"/>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D164F59D-B5C2-24D9-A135-A5F6449355F1}"/>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A9EAD5D6-B09C-DEE7-BEAD-3DE000569653}"/>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095A7056-8495-1DD2-1F52-2BCD6E40AB0A}"/>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E63B5FAC-4C9E-D52F-58E0-815E4AB98538}"/>
              </a:ext>
            </a:extLst>
          </p:cNvPr>
          <p:cNvSpPr txBox="1"/>
          <p:nvPr/>
        </p:nvSpPr>
        <p:spPr>
          <a:xfrm>
            <a:off x="1711655" y="28918"/>
            <a:ext cx="11304223" cy="1821653"/>
          </a:xfrm>
          <a:prstGeom prst="rect">
            <a:avLst/>
          </a:prstGeom>
        </p:spPr>
        <p:txBody>
          <a:bodyPr wrap="square" lIns="0" tIns="0" rIns="0" bIns="0" rtlCol="0" anchor="t">
            <a:spAutoFit/>
          </a:bodyPr>
          <a:lstStyle/>
          <a:p>
            <a:pPr algn="ctr">
              <a:lnSpc>
                <a:spcPts val="7474"/>
              </a:lnSpc>
            </a:pPr>
            <a:r>
              <a:rPr lang="en-US" sz="3600" b="1" dirty="0">
                <a:solidFill>
                  <a:srgbClr val="FFFFFF"/>
                </a:solidFill>
                <a:latin typeface="TT Norms Bold"/>
                <a:ea typeface="TT Norms Bold"/>
                <a:cs typeface="TT Norms Bold"/>
                <a:sym typeface="TT Norms Bold"/>
              </a:rPr>
              <a:t>ALWAYS</a:t>
            </a:r>
          </a:p>
          <a:p>
            <a:pPr algn="ctr">
              <a:lnSpc>
                <a:spcPts val="7474"/>
              </a:lnSpc>
            </a:pPr>
            <a:r>
              <a:rPr lang="en-US" sz="3600" b="1" dirty="0">
                <a:solidFill>
                  <a:srgbClr val="FFFFFF"/>
                </a:solidFill>
                <a:latin typeface="TT Norms Bold"/>
                <a:ea typeface="TT Norms Bold"/>
                <a:cs typeface="TT Norms Bold"/>
                <a:sym typeface="TT Norms Bold"/>
              </a:rPr>
              <a:t>Consult with their Human Resources Office first.</a:t>
            </a:r>
          </a:p>
        </p:txBody>
      </p:sp>
      <p:sp>
        <p:nvSpPr>
          <p:cNvPr id="49" name="Freeform 49">
            <a:extLst>
              <a:ext uri="{FF2B5EF4-FFF2-40B4-BE49-F238E27FC236}">
                <a16:creationId xmlns:a16="http://schemas.microsoft.com/office/drawing/2014/main" id="{52FD3091-EA46-233B-C1B4-0DB068902629}"/>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0A716B69-B973-2557-AC07-46FC6B603535}"/>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FDB1F0F9-B7AC-B56F-F3D7-D87E85483AF4}"/>
              </a:ext>
            </a:extLst>
          </p:cNvPr>
          <p:cNvPicPr>
            <a:picLocks noChangeAspect="1"/>
          </p:cNvPicPr>
          <p:nvPr/>
        </p:nvPicPr>
        <p:blipFill>
          <a:blip r:embed="rId13"/>
          <a:stretch>
            <a:fillRect/>
          </a:stretch>
        </p:blipFill>
        <p:spPr>
          <a:xfrm>
            <a:off x="1769197" y="2858313"/>
            <a:ext cx="12480203" cy="6171477"/>
          </a:xfrm>
          <a:prstGeom prst="rect">
            <a:avLst/>
          </a:prstGeom>
        </p:spPr>
      </p:pic>
      <p:pic>
        <p:nvPicPr>
          <p:cNvPr id="20" name="CJ-13 (1)">
            <a:hlinkClick r:id="" action="ppaction://media"/>
            <a:extLst>
              <a:ext uri="{FF2B5EF4-FFF2-40B4-BE49-F238E27FC236}">
                <a16:creationId xmlns:a16="http://schemas.microsoft.com/office/drawing/2014/main" id="{198E2747-EB7F-DF94-8CEA-BD6D1D6F568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75121" y="8792246"/>
            <a:ext cx="487363" cy="487363"/>
          </a:xfrm>
          <a:prstGeom prst="rect">
            <a:avLst/>
          </a:prstGeom>
        </p:spPr>
      </p:pic>
    </p:spTree>
    <p:extLst>
      <p:ext uri="{BB962C8B-B14F-4D97-AF65-F5344CB8AC3E}">
        <p14:creationId xmlns:p14="http://schemas.microsoft.com/office/powerpoint/2010/main" val="1138562246"/>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r:embed="rId9">
              <a:extLst>
                <a:ext uri="{96DAC541-7B7A-43D3-8B79-37D633B846F1}">
                  <asvg:svgBlip xmlns:asvg="http://schemas.microsoft.com/office/drawing/2016/SVG/main" r:embed="rId10"/>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34" name="TextBox 34"/>
          <p:cNvSpPr txBox="1"/>
          <p:nvPr/>
        </p:nvSpPr>
        <p:spPr>
          <a:xfrm>
            <a:off x="898997" y="755156"/>
            <a:ext cx="6517682" cy="2885405"/>
          </a:xfrm>
          <a:prstGeom prst="rect">
            <a:avLst/>
          </a:prstGeom>
        </p:spPr>
        <p:txBody>
          <a:bodyPr lIns="0" tIns="0" rIns="0" bIns="0" rtlCol="0" anchor="t">
            <a:spAutoFit/>
          </a:bodyPr>
          <a:lstStyle/>
          <a:p>
            <a:pPr algn="l">
              <a:lnSpc>
                <a:spcPts val="7474"/>
              </a:lnSpc>
            </a:pPr>
            <a:r>
              <a:rPr lang="en-US" sz="6499" b="1" dirty="0">
                <a:solidFill>
                  <a:srgbClr val="9CCC56"/>
                </a:solidFill>
                <a:latin typeface="Chakra Petch Bold"/>
                <a:ea typeface="Chakra Petch Bold"/>
                <a:cs typeface="Chakra Petch Bold"/>
                <a:sym typeface="Chakra Petch Bold"/>
              </a:rPr>
              <a:t>Reasonable Suspicion Testing</a:t>
            </a:r>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B15569B1-1227-8240-79E0-EB41318CC5FD}"/>
              </a:ext>
            </a:extLst>
          </p:cNvPr>
          <p:cNvPicPr>
            <a:picLocks noChangeAspect="1"/>
          </p:cNvPicPr>
          <p:nvPr/>
        </p:nvPicPr>
        <p:blipFill>
          <a:blip r:embed="rId21"/>
          <a:stretch>
            <a:fillRect/>
          </a:stretch>
        </p:blipFill>
        <p:spPr>
          <a:xfrm>
            <a:off x="7457073" y="497281"/>
            <a:ext cx="9006843" cy="9276881"/>
          </a:xfrm>
          <a:prstGeom prst="rect">
            <a:avLst/>
          </a:prstGeom>
        </p:spPr>
      </p:pic>
      <p:sp>
        <p:nvSpPr>
          <p:cNvPr id="21" name="TextBox 20">
            <a:extLst>
              <a:ext uri="{FF2B5EF4-FFF2-40B4-BE49-F238E27FC236}">
                <a16:creationId xmlns:a16="http://schemas.microsoft.com/office/drawing/2014/main" id="{F4F76871-73CE-E7AD-B832-C8EC17F71D3A}"/>
              </a:ext>
            </a:extLst>
          </p:cNvPr>
          <p:cNvSpPr txBox="1"/>
          <p:nvPr/>
        </p:nvSpPr>
        <p:spPr>
          <a:xfrm>
            <a:off x="11790006" y="9756318"/>
            <a:ext cx="6098240" cy="400110"/>
          </a:xfrm>
          <a:prstGeom prst="rect">
            <a:avLst/>
          </a:prstGeom>
          <a:noFill/>
        </p:spPr>
        <p:txBody>
          <a:bodyPr wrap="square">
            <a:spAutoFit/>
          </a:bodyPr>
          <a:lstStyle/>
          <a:p>
            <a:r>
              <a:rPr lang="en-US" sz="2000" dirty="0">
                <a:solidFill>
                  <a:schemeClr val="bg1"/>
                </a:solidFill>
                <a:hlinkClick r:id="rId22">
                  <a:extLst>
                    <a:ext uri="{A12FA001-AC4F-418D-AE19-62706E023703}">
                      <ahyp:hlinkClr xmlns:ahyp="http://schemas.microsoft.com/office/drawing/2018/hyperlinkcolor" val="tx"/>
                    </a:ext>
                  </a:extLst>
                </a:hlinkClick>
              </a:rPr>
              <a:t>Reference: Reasonable Suspicion Checklist (Final).docx</a:t>
            </a:r>
            <a:endParaRPr lang="en-US" sz="2000" dirty="0">
              <a:solidFill>
                <a:schemeClr val="bg1"/>
              </a:solidFill>
            </a:endParaRPr>
          </a:p>
        </p:txBody>
      </p:sp>
      <p:pic>
        <p:nvPicPr>
          <p:cNvPr id="22" name="CJ-7 (1)">
            <a:hlinkClick r:id="" action="ppaction://media"/>
            <a:extLst>
              <a:ext uri="{FF2B5EF4-FFF2-40B4-BE49-F238E27FC236}">
                <a16:creationId xmlns:a16="http://schemas.microsoft.com/office/drawing/2014/main" id="{2F21BCDC-D97C-6A68-3B13-46792E5808F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6193314" y="9305265"/>
            <a:ext cx="487363" cy="487363"/>
          </a:xfrm>
          <a:prstGeom prst="rect">
            <a:avLst/>
          </a:prstGeom>
        </p:spPr>
      </p:pic>
    </p:spTree>
    <p:extLst>
      <p:ext uri="{BB962C8B-B14F-4D97-AF65-F5344CB8AC3E}">
        <p14:creationId xmlns:p14="http://schemas.microsoft.com/office/powerpoint/2010/main" val="721454842"/>
      </p:ext>
    </p:extLst>
  </p:cSld>
  <p:clrMapOvr>
    <a:masterClrMapping/>
  </p:clrMapOvr>
  <mc:AlternateContent xmlns:mc="http://schemas.openxmlformats.org/markup-compatibility/2006" xmlns:p14="http://schemas.microsoft.com/office/powerpoint/2010/main">
    <mc:Choice Requires="p14">
      <p:transition spd="slow" p14:dur="2000" advClick="0" advTm="25300"/>
    </mc:Choice>
    <mc:Fallback xmlns="">
      <p:transition spd="slow" advClick="0" advTm="2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p:cNvGrpSpPr/>
          <p:nvPr/>
        </p:nvGrpSpPr>
        <p:grpSpPr>
          <a:xfrm>
            <a:off x="12801522" y="-1114950"/>
            <a:ext cx="7335291" cy="2801892"/>
            <a:chOff x="0" y="0"/>
            <a:chExt cx="930920" cy="355587"/>
          </a:xfrm>
        </p:grpSpPr>
        <p:sp>
          <p:nvSpPr>
            <p:cNvPr id="5" name="Freeform 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2822215" y="-1659968"/>
            <a:ext cx="18379715" cy="3888558"/>
            <a:chOff x="0" y="0"/>
            <a:chExt cx="1673415" cy="354041"/>
          </a:xfrm>
        </p:grpSpPr>
        <p:sp>
          <p:nvSpPr>
            <p:cNvPr id="9" name="Freeform 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p:cNvSpPr txBox="1"/>
          <p:nvPr/>
        </p:nvSpPr>
        <p:spPr>
          <a:xfrm>
            <a:off x="2783850" y="1039551"/>
            <a:ext cx="11304223" cy="952184"/>
          </a:xfrm>
          <a:prstGeom prst="rect">
            <a:avLst/>
          </a:prstGeom>
        </p:spPr>
        <p:txBody>
          <a:bodyPr wrap="square" lIns="0" tIns="0" rIns="0" bIns="0" rtlCol="0" anchor="t">
            <a:spAutoFit/>
          </a:bodyPr>
          <a:lstStyle/>
          <a:p>
            <a:pPr algn="l">
              <a:lnSpc>
                <a:spcPts val="7474"/>
              </a:lnSpc>
            </a:pPr>
            <a:r>
              <a:rPr lang="en-US" sz="6000" b="1" dirty="0">
                <a:solidFill>
                  <a:srgbClr val="FFFFFF"/>
                </a:solidFill>
                <a:latin typeface="TT Norms Bold"/>
                <a:ea typeface="TT Norms Bold"/>
                <a:cs typeface="TT Norms Bold"/>
                <a:sym typeface="TT Norms Bold"/>
              </a:rPr>
              <a:t>Meeting with The Employee</a:t>
            </a:r>
          </a:p>
        </p:txBody>
      </p:sp>
      <p:sp>
        <p:nvSpPr>
          <p:cNvPr id="49" name="Freeform 49"/>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Content Placeholder 4">
            <a:extLst>
              <a:ext uri="{FF2B5EF4-FFF2-40B4-BE49-F238E27FC236}">
                <a16:creationId xmlns:a16="http://schemas.microsoft.com/office/drawing/2014/main" id="{6AEB9D3E-AE11-BB5D-95DD-D30E3CB7B485}"/>
              </a:ext>
            </a:extLst>
          </p:cNvPr>
          <p:cNvPicPr>
            <a:picLocks noChangeAspect="1"/>
          </p:cNvPicPr>
          <p:nvPr/>
        </p:nvPicPr>
        <p:blipFill>
          <a:blip r:embed="rId13"/>
          <a:stretch>
            <a:fillRect/>
          </a:stretch>
        </p:blipFill>
        <p:spPr>
          <a:xfrm>
            <a:off x="1869880" y="2683453"/>
            <a:ext cx="12390502" cy="6628580"/>
          </a:xfrm>
          <a:prstGeom prst="rect">
            <a:avLst/>
          </a:prstGeom>
        </p:spPr>
      </p:pic>
      <p:pic>
        <p:nvPicPr>
          <p:cNvPr id="13" name="CJ-8">
            <a:hlinkClick r:id="" action="ppaction://media"/>
            <a:extLst>
              <a:ext uri="{FF2B5EF4-FFF2-40B4-BE49-F238E27FC236}">
                <a16:creationId xmlns:a16="http://schemas.microsoft.com/office/drawing/2014/main" id="{CFBBA60A-D103-C68E-5AD9-FAEDE8DC5E0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57236" y="8909308"/>
            <a:ext cx="487363" cy="487363"/>
          </a:xfrm>
          <a:prstGeom prst="rect">
            <a:avLst/>
          </a:prstGeom>
        </p:spPr>
      </p:pic>
    </p:spTree>
    <p:extLst>
      <p:ext uri="{BB962C8B-B14F-4D97-AF65-F5344CB8AC3E}">
        <p14:creationId xmlns:p14="http://schemas.microsoft.com/office/powerpoint/2010/main" val="1472154209"/>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r:embed="rId9">
              <a:extLst>
                <a:ext uri="{96DAC541-7B7A-43D3-8B79-37D633B846F1}">
                  <asvg:svgBlip xmlns:asvg="http://schemas.microsoft.com/office/drawing/2016/SVG/main" r:embed="rId10"/>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34" name="TextBox 34"/>
          <p:cNvSpPr txBox="1"/>
          <p:nvPr/>
        </p:nvSpPr>
        <p:spPr>
          <a:xfrm>
            <a:off x="898997" y="755156"/>
            <a:ext cx="5137757" cy="2885405"/>
          </a:xfrm>
          <a:prstGeom prst="rect">
            <a:avLst/>
          </a:prstGeom>
        </p:spPr>
        <p:txBody>
          <a:bodyPr wrap="square" lIns="0" tIns="0" rIns="0" bIns="0" rtlCol="0" anchor="t">
            <a:spAutoFit/>
          </a:bodyPr>
          <a:lstStyle/>
          <a:p>
            <a:pPr algn="l">
              <a:lnSpc>
                <a:spcPts val="7474"/>
              </a:lnSpc>
            </a:pPr>
            <a:r>
              <a:rPr lang="en-US" sz="6499" b="1" dirty="0">
                <a:solidFill>
                  <a:srgbClr val="9CCC56"/>
                </a:solidFill>
                <a:latin typeface="Chakra Petch Bold"/>
                <a:ea typeface="Chakra Petch Bold"/>
                <a:cs typeface="Chakra Petch Bold"/>
                <a:sym typeface="Chakra Petch Bold"/>
              </a:rPr>
              <a:t>Chain of Custody Form (CCF)</a:t>
            </a:r>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20" name="Content Placeholder 4">
            <a:extLst>
              <a:ext uri="{FF2B5EF4-FFF2-40B4-BE49-F238E27FC236}">
                <a16:creationId xmlns:a16="http://schemas.microsoft.com/office/drawing/2014/main" id="{3DE4BB10-9D93-EC6A-2DD4-7E494FCDED0A}"/>
              </a:ext>
            </a:extLst>
          </p:cNvPr>
          <p:cNvPicPr>
            <a:picLocks/>
          </p:cNvPicPr>
          <p:nvPr/>
        </p:nvPicPr>
        <p:blipFill>
          <a:blip r:embed="rId21"/>
          <a:stretch>
            <a:fillRect/>
          </a:stretch>
        </p:blipFill>
        <p:spPr>
          <a:xfrm>
            <a:off x="7430807" y="613514"/>
            <a:ext cx="9344286" cy="9073017"/>
          </a:xfrm>
          <a:prstGeom prst="rect">
            <a:avLst/>
          </a:prstGeom>
        </p:spPr>
      </p:pic>
      <p:pic>
        <p:nvPicPr>
          <p:cNvPr id="23" name="CJ-9 (1)">
            <a:hlinkClick r:id="" action="ppaction://media"/>
            <a:extLst>
              <a:ext uri="{FF2B5EF4-FFF2-40B4-BE49-F238E27FC236}">
                <a16:creationId xmlns:a16="http://schemas.microsoft.com/office/drawing/2014/main" id="{8FDD1C8A-B791-0E7C-DDC1-FB406E36B40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74943" y="8702777"/>
            <a:ext cx="487363" cy="487363"/>
          </a:xfrm>
          <a:prstGeom prst="rect">
            <a:avLst/>
          </a:prstGeom>
        </p:spPr>
      </p:pic>
    </p:spTree>
    <p:extLst>
      <p:ext uri="{BB962C8B-B14F-4D97-AF65-F5344CB8AC3E}">
        <p14:creationId xmlns:p14="http://schemas.microsoft.com/office/powerpoint/2010/main" val="1895742121"/>
      </p:ext>
    </p:extLst>
  </p:cSld>
  <p:clrMapOvr>
    <a:masterClrMapping/>
  </p:clrMapOvr>
  <mc:AlternateContent xmlns:mc="http://schemas.openxmlformats.org/markup-compatibility/2006" xmlns:p14="http://schemas.microsoft.com/office/powerpoint/2010/main">
    <mc:Choice Requires="p14">
      <p:transition spd="slow" p14:dur="2000" advClick="0" advTm="10150"/>
    </mc:Choice>
    <mc:Fallback xmlns="">
      <p:transition spd="slow" advClick="0"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p:cNvGrpSpPr/>
          <p:nvPr/>
        </p:nvGrpSpPr>
        <p:grpSpPr>
          <a:xfrm>
            <a:off x="12801522" y="-1114950"/>
            <a:ext cx="7335291" cy="2801892"/>
            <a:chOff x="0" y="0"/>
            <a:chExt cx="930920" cy="355587"/>
          </a:xfrm>
        </p:grpSpPr>
        <p:sp>
          <p:nvSpPr>
            <p:cNvPr id="5" name="Freeform 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2822215" y="-1659968"/>
            <a:ext cx="18379715" cy="3888558"/>
            <a:chOff x="0" y="0"/>
            <a:chExt cx="1673415" cy="354041"/>
          </a:xfrm>
        </p:grpSpPr>
        <p:sp>
          <p:nvSpPr>
            <p:cNvPr id="9" name="Freeform 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p:cNvSpPr txBox="1"/>
          <p:nvPr/>
        </p:nvSpPr>
        <p:spPr>
          <a:xfrm>
            <a:off x="1244599" y="700402"/>
            <a:ext cx="11304223" cy="952184"/>
          </a:xfrm>
          <a:prstGeom prst="rect">
            <a:avLst/>
          </a:prstGeom>
        </p:spPr>
        <p:txBody>
          <a:bodyPr wrap="square"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Transportation</a:t>
            </a:r>
          </a:p>
        </p:txBody>
      </p:sp>
      <p:sp>
        <p:nvSpPr>
          <p:cNvPr id="49" name="Freeform 49"/>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4" name="Content Placeholder 5" descr="Man sitting in car">
            <a:extLst>
              <a:ext uri="{FF2B5EF4-FFF2-40B4-BE49-F238E27FC236}">
                <a16:creationId xmlns:a16="http://schemas.microsoft.com/office/drawing/2014/main" id="{E1972A28-DB95-601A-AFDC-1C404DAB27D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904805" y="3136662"/>
            <a:ext cx="12320652" cy="5680577"/>
          </a:xfrm>
          <a:prstGeom prst="rect">
            <a:avLst/>
          </a:prstGeom>
        </p:spPr>
      </p:pic>
      <p:pic>
        <p:nvPicPr>
          <p:cNvPr id="15" name="CJ-10 (1)">
            <a:hlinkClick r:id="" action="ppaction://media"/>
            <a:extLst>
              <a:ext uri="{FF2B5EF4-FFF2-40B4-BE49-F238E27FC236}">
                <a16:creationId xmlns:a16="http://schemas.microsoft.com/office/drawing/2014/main" id="{4F20C224-1511-AE5E-5278-1ECC492134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28600" y="9284693"/>
            <a:ext cx="487363" cy="487363"/>
          </a:xfrm>
          <a:prstGeom prst="rect">
            <a:avLst/>
          </a:prstGeom>
        </p:spPr>
      </p:pic>
    </p:spTree>
    <p:extLst>
      <p:ext uri="{BB962C8B-B14F-4D97-AF65-F5344CB8AC3E}">
        <p14:creationId xmlns:p14="http://schemas.microsoft.com/office/powerpoint/2010/main" val="1984532065"/>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2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r:embed="rId9">
              <a:extLst>
                <a:ext uri="{96DAC541-7B7A-43D3-8B79-37D633B846F1}">
                  <asvg:svgBlip xmlns:asvg="http://schemas.microsoft.com/office/drawing/2016/SVG/main" r:embed="rId10"/>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34" name="TextBox 34"/>
          <p:cNvSpPr txBox="1"/>
          <p:nvPr/>
        </p:nvSpPr>
        <p:spPr>
          <a:xfrm>
            <a:off x="102037" y="1304929"/>
            <a:ext cx="6057492" cy="961802"/>
          </a:xfrm>
          <a:prstGeom prst="rect">
            <a:avLst/>
          </a:prstGeom>
        </p:spPr>
        <p:txBody>
          <a:bodyPr wrap="square" lIns="0" tIns="0" rIns="0" bIns="0" rtlCol="0" anchor="t">
            <a:spAutoFit/>
          </a:bodyPr>
          <a:lstStyle/>
          <a:p>
            <a:pPr algn="l">
              <a:lnSpc>
                <a:spcPts val="7474"/>
              </a:lnSpc>
            </a:pPr>
            <a:r>
              <a:rPr lang="en-US" sz="6499" b="1" dirty="0">
                <a:solidFill>
                  <a:srgbClr val="9CCC56"/>
                </a:solidFill>
                <a:latin typeface="Chakra Petch Bold"/>
                <a:ea typeface="Chakra Petch Bold"/>
                <a:cs typeface="Chakra Petch Bold"/>
                <a:sym typeface="Chakra Petch Bold"/>
              </a:rPr>
              <a:t>Transportation</a:t>
            </a:r>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9" name="Content Placeholder 4" descr="A person driving a car&#10;&#10;AI-generated content may be incorrect.">
            <a:extLst>
              <a:ext uri="{FF2B5EF4-FFF2-40B4-BE49-F238E27FC236}">
                <a16:creationId xmlns:a16="http://schemas.microsoft.com/office/drawing/2014/main" id="{29BAF573-6E12-1A24-6464-59A3D6A90915}"/>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3"/>
              </a:ext>
            </a:extLst>
          </a:blip>
          <a:srcRect r="685" b="1"/>
          <a:stretch>
            <a:fillRect/>
          </a:stretch>
        </p:blipFill>
        <p:spPr>
          <a:xfrm>
            <a:off x="7161806" y="1460282"/>
            <a:ext cx="9993885" cy="7648571"/>
          </a:xfrm>
          <a:prstGeom prst="rect">
            <a:avLst/>
          </a:prstGeom>
          <a:effectLst/>
        </p:spPr>
      </p:pic>
      <p:pic>
        <p:nvPicPr>
          <p:cNvPr id="21" name="CJ-19">
            <a:hlinkClick r:id="" action="ppaction://media"/>
            <a:extLst>
              <a:ext uri="{FF2B5EF4-FFF2-40B4-BE49-F238E27FC236}">
                <a16:creationId xmlns:a16="http://schemas.microsoft.com/office/drawing/2014/main" id="{B09048C1-A796-F2E1-FA8A-65DE9B90651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515015" y="9006109"/>
            <a:ext cx="487363" cy="487363"/>
          </a:xfrm>
          <a:prstGeom prst="rect">
            <a:avLst/>
          </a:prstGeom>
        </p:spPr>
      </p:pic>
    </p:spTree>
    <p:extLst>
      <p:ext uri="{BB962C8B-B14F-4D97-AF65-F5344CB8AC3E}">
        <p14:creationId xmlns:p14="http://schemas.microsoft.com/office/powerpoint/2010/main" val="430893039"/>
      </p:ext>
    </p:extLst>
  </p:cSld>
  <p:clrMapOvr>
    <a:masterClrMapping/>
  </p:clrMapOvr>
  <mc:AlternateContent xmlns:mc="http://schemas.openxmlformats.org/markup-compatibility/2006" xmlns:p14="http://schemas.microsoft.com/office/powerpoint/2010/main">
    <mc:Choice Requires="p14">
      <p:transition spd="slow" p14:dur="2000" advClick="0" advTm="37150"/>
    </mc:Choice>
    <mc:Fallback xmlns="">
      <p:transition spd="slow" advClick="0" advTm="3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8018942" y="-449028"/>
            <a:ext cx="2250111" cy="1792958"/>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r:embed="rId5">
              <a:extLst>
                <a:ext uri="{96DAC541-7B7A-43D3-8B79-37D633B846F1}">
                  <asvg:svgBlip xmlns:asvg="http://schemas.microsoft.com/office/drawing/2016/SVG/main" r:embed="rId6"/>
                </a:ext>
              </a:extLst>
            </a:blip>
            <a:stretch>
              <a:fillRect r="-401084"/>
            </a:stretch>
          </a:blipFill>
        </p:spPr>
        <p:txBody>
          <a:bodyPr/>
          <a:lstStyle/>
          <a:p>
            <a:endParaRPr lang="en-US"/>
          </a:p>
        </p:txBody>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4343609" y="2505206"/>
            <a:ext cx="22080944" cy="7059251"/>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267251" y="208000"/>
            <a:ext cx="2034705" cy="2206639"/>
          </a:xfrm>
          <a:custGeom>
            <a:avLst/>
            <a:gdLst/>
            <a:ahLst/>
            <a:cxnLst/>
            <a:rect l="l" t="t" r="r" b="b"/>
            <a:pathLst>
              <a:path w="2034705" h="2206639">
                <a:moveTo>
                  <a:pt x="0" y="0"/>
                </a:moveTo>
                <a:lnTo>
                  <a:pt x="2034705" y="0"/>
                </a:lnTo>
                <a:lnTo>
                  <a:pt x="2034705" y="2206639"/>
                </a:lnTo>
                <a:lnTo>
                  <a:pt x="0" y="22066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aphicFrame>
        <p:nvGraphicFramePr>
          <p:cNvPr id="3" name="Content Placeholder 2">
            <a:extLst>
              <a:ext uri="{FF2B5EF4-FFF2-40B4-BE49-F238E27FC236}">
                <a16:creationId xmlns:a16="http://schemas.microsoft.com/office/drawing/2014/main" id="{A25D7C9A-61D9-30D7-C883-7AB66F2A2459}"/>
              </a:ext>
            </a:extLst>
          </p:cNvPr>
          <p:cNvGraphicFramePr>
            <a:graphicFrameLocks/>
          </p:cNvGraphicFramePr>
          <p:nvPr>
            <p:extLst>
              <p:ext uri="{D42A27DB-BD31-4B8C-83A1-F6EECF244321}">
                <p14:modId xmlns:p14="http://schemas.microsoft.com/office/powerpoint/2010/main" val="1885059747"/>
              </p:ext>
            </p:extLst>
          </p:nvPr>
        </p:nvGraphicFramePr>
        <p:xfrm>
          <a:off x="824035" y="2978637"/>
          <a:ext cx="13577762" cy="576842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0" name="Title 1">
            <a:extLst>
              <a:ext uri="{FF2B5EF4-FFF2-40B4-BE49-F238E27FC236}">
                <a16:creationId xmlns:a16="http://schemas.microsoft.com/office/drawing/2014/main" id="{1298333C-FA90-DCF3-E526-294A1F40A7B5}"/>
              </a:ext>
            </a:extLst>
          </p:cNvPr>
          <p:cNvSpPr txBox="1">
            <a:spLocks/>
          </p:cNvSpPr>
          <p:nvPr/>
        </p:nvSpPr>
        <p:spPr>
          <a:xfrm>
            <a:off x="3886197" y="1437719"/>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474"/>
              </a:lnSpc>
            </a:pPr>
            <a:r>
              <a:rPr lang="en-US" b="1" dirty="0">
                <a:solidFill>
                  <a:srgbClr val="9CCC56"/>
                </a:solidFill>
                <a:latin typeface="Chakra Petch Bold"/>
                <a:ea typeface="Chakra Petch Bold"/>
                <a:cs typeface="Chakra Petch Bold"/>
                <a:sym typeface="Chakra Petch Bold"/>
              </a:rPr>
              <a:t>The Process – Reasonable Suspicion</a:t>
            </a:r>
          </a:p>
        </p:txBody>
      </p:sp>
      <p:sp>
        <p:nvSpPr>
          <p:cNvPr id="25" name="Rectangle 24">
            <a:extLst>
              <a:ext uri="{FF2B5EF4-FFF2-40B4-BE49-F238E27FC236}">
                <a16:creationId xmlns:a16="http://schemas.microsoft.com/office/drawing/2014/main" id="{D0288F90-738D-46B4-AA2B-2077FF8F2459}"/>
              </a:ext>
            </a:extLst>
          </p:cNvPr>
          <p:cNvSpPr/>
          <p:nvPr/>
        </p:nvSpPr>
        <p:spPr>
          <a:xfrm>
            <a:off x="4525490" y="8840584"/>
            <a:ext cx="5181600" cy="7023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660066"/>
              </a:solidFill>
              <a:effectLst/>
              <a:uLnTx/>
              <a:uFillTx/>
              <a:latin typeface="Times New Roman" panose="02020603050405020304" pitchFamily="18" charset="0"/>
              <a:ea typeface="Malgun Gothic" panose="020B0503020000020004" pitchFamily="34" charset="-127"/>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sng" strike="noStrike" kern="1200" cap="none" spc="0" normalizeH="0" baseline="0" noProof="0" dirty="0">
                <a:ln>
                  <a:noFill/>
                </a:ln>
                <a:solidFill>
                  <a:schemeClr val="bg1"/>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DO NOT allow employee to drive to or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sng" strike="noStrike" kern="1200" cap="none" spc="0" normalizeH="0" baseline="0" noProof="0" dirty="0">
                <a:ln>
                  <a:noFill/>
                </a:ln>
                <a:solidFill>
                  <a:schemeClr val="bg1"/>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the collection site.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660066"/>
              </a:solidFill>
              <a:effectLst/>
              <a:uLnTx/>
              <a:uFillTx/>
              <a:latin typeface="Times New Roman" panose="02020603050405020304" pitchFamily="18" charset="0"/>
              <a:ea typeface="Malgun Gothic" panose="020B0503020000020004" pitchFamily="34" charset="-127"/>
              <a:cs typeface="Times New Roman" panose="02020603050405020304" pitchFamily="18" charset="0"/>
            </a:endParaRPr>
          </a:p>
        </p:txBody>
      </p:sp>
      <p:pic>
        <p:nvPicPr>
          <p:cNvPr id="26" name="CJ-11 (1)">
            <a:hlinkClick r:id="" action="ppaction://media"/>
            <a:extLst>
              <a:ext uri="{FF2B5EF4-FFF2-40B4-BE49-F238E27FC236}">
                <a16:creationId xmlns:a16="http://schemas.microsoft.com/office/drawing/2014/main" id="{E85AFFCD-914C-E6F0-4658-79A2CA0DAAD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624247" y="8394461"/>
            <a:ext cx="487363" cy="487363"/>
          </a:xfrm>
          <a:prstGeom prst="rect">
            <a:avLst/>
          </a:prstGeom>
        </p:spPr>
      </p:pic>
    </p:spTree>
    <p:extLst>
      <p:ext uri="{BB962C8B-B14F-4D97-AF65-F5344CB8AC3E}">
        <p14:creationId xmlns:p14="http://schemas.microsoft.com/office/powerpoint/2010/main" val="3031988282"/>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1622068" y="-4163460"/>
            <a:ext cx="11145501" cy="9752314"/>
            <a:chOff x="0" y="0"/>
            <a:chExt cx="812800" cy="711200"/>
          </a:xfrm>
        </p:grpSpPr>
        <p:sp>
          <p:nvSpPr>
            <p:cNvPr id="6" name="Freeform 6"/>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9CCC56"/>
            </a:solidFill>
          </p:spPr>
          <p:txBody>
            <a:bodyPr/>
            <a:lstStyle/>
            <a:p>
              <a:endParaRPr lang="en-US"/>
            </a:p>
          </p:txBody>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11377362" y="-406136"/>
            <a:ext cx="4180138" cy="3657620"/>
            <a:chOff x="0" y="0"/>
            <a:chExt cx="812800" cy="711200"/>
          </a:xfrm>
        </p:grpSpPr>
        <p:sp>
          <p:nvSpPr>
            <p:cNvPr id="9" name="Freeform 9"/>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solidFill>
              <a:srgbClr val="0A0EAE">
                <a:alpha val="89804"/>
              </a:srgbClr>
            </a:solidFill>
          </p:spPr>
          <p:txBody>
            <a:bodyPr/>
            <a:lstStyle/>
            <a:p>
              <a:endParaRPr lang="en-US"/>
            </a:p>
          </p:txBody>
        </p:sp>
        <p:sp>
          <p:nvSpPr>
            <p:cNvPr id="10" name="TextBox 1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12444764" y="2989577"/>
            <a:ext cx="8794187" cy="7694914"/>
            <a:chOff x="0" y="0"/>
            <a:chExt cx="812800" cy="711200"/>
          </a:xfrm>
        </p:grpSpPr>
        <p:sp>
          <p:nvSpPr>
            <p:cNvPr id="12" name="Freeform 12"/>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9CCC56"/>
            </a:solidFill>
          </p:spPr>
          <p:txBody>
            <a:bodyPr/>
            <a:lstStyle/>
            <a:p>
              <a:endParaRPr lang="en-US"/>
            </a:p>
          </p:txBody>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4" name="Group 14"/>
          <p:cNvGrpSpPr/>
          <p:nvPr/>
        </p:nvGrpSpPr>
        <p:grpSpPr>
          <a:xfrm>
            <a:off x="11622068" y="7617932"/>
            <a:ext cx="3885376" cy="3399704"/>
            <a:chOff x="0" y="0"/>
            <a:chExt cx="812800" cy="711200"/>
          </a:xfrm>
        </p:grpSpPr>
        <p:sp>
          <p:nvSpPr>
            <p:cNvPr id="15" name="Freeform 15"/>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0A0EAE">
                <a:alpha val="89804"/>
              </a:srgbClr>
            </a:solidFill>
          </p:spPr>
          <p:txBody>
            <a:bodyPr/>
            <a:lstStyle/>
            <a:p>
              <a:endParaRPr lang="en-US"/>
            </a:p>
          </p:txBody>
        </p:sp>
        <p:sp>
          <p:nvSpPr>
            <p:cNvPr id="16" name="TextBox 1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a:off x="-465592" y="9702769"/>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16106620" y="303325"/>
            <a:ext cx="4035505" cy="818745"/>
            <a:chOff x="0" y="0"/>
            <a:chExt cx="5380674" cy="1091660"/>
          </a:xfrm>
        </p:grpSpPr>
        <p:sp>
          <p:nvSpPr>
            <p:cNvPr id="19" name="Freeform 19"/>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sp>
        <p:nvSpPr>
          <p:cNvPr id="21" name="Freeform 21"/>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11">
              <a:alphaModFix amt="50000"/>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Freeform 25"/>
          <p:cNvSpPr/>
          <p:nvPr/>
        </p:nvSpPr>
        <p:spPr>
          <a:xfrm>
            <a:off x="9845023" y="1422674"/>
            <a:ext cx="8279350" cy="7606653"/>
          </a:xfrm>
          <a:custGeom>
            <a:avLst/>
            <a:gdLst/>
            <a:ahLst/>
            <a:cxnLst/>
            <a:rect l="l" t="t" r="r" b="b"/>
            <a:pathLst>
              <a:path w="8279350" h="7606653">
                <a:moveTo>
                  <a:pt x="0" y="0"/>
                </a:moveTo>
                <a:lnTo>
                  <a:pt x="8279350" y="0"/>
                </a:lnTo>
                <a:lnTo>
                  <a:pt x="8279350" y="7606653"/>
                </a:lnTo>
                <a:lnTo>
                  <a:pt x="0" y="7606653"/>
                </a:lnTo>
                <a:lnTo>
                  <a:pt x="0" y="0"/>
                </a:lnTo>
                <a:close/>
              </a:path>
            </a:pathLst>
          </a:custGeom>
          <a:blipFill>
            <a:blip r:embed="rId17">
              <a:alphaModFix amt="9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grpSp>
        <p:nvGrpSpPr>
          <p:cNvPr id="26" name="Group 26"/>
          <p:cNvGrpSpPr/>
          <p:nvPr/>
        </p:nvGrpSpPr>
        <p:grpSpPr>
          <a:xfrm>
            <a:off x="10430048" y="1422674"/>
            <a:ext cx="11520205" cy="7606653"/>
            <a:chOff x="0" y="0"/>
            <a:chExt cx="1057872" cy="698500"/>
          </a:xfrm>
        </p:grpSpPr>
        <p:sp>
          <p:nvSpPr>
            <p:cNvPr id="27" name="Freeform 27"/>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0A0EAE"/>
            </a:solidFill>
          </p:spPr>
          <p:txBody>
            <a:bodyPr/>
            <a:lstStyle/>
            <a:p>
              <a:endParaRPr lang="en-US"/>
            </a:p>
          </p:txBody>
        </p:sp>
        <p:sp>
          <p:nvSpPr>
            <p:cNvPr id="28" name="TextBox 28"/>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a:p>
          </p:txBody>
        </p:sp>
      </p:grpSp>
      <p:sp>
        <p:nvSpPr>
          <p:cNvPr id="31" name="TextBox 31"/>
          <p:cNvSpPr txBox="1"/>
          <p:nvPr/>
        </p:nvSpPr>
        <p:spPr>
          <a:xfrm>
            <a:off x="1028700" y="1034099"/>
            <a:ext cx="12955998" cy="1694310"/>
          </a:xfrm>
          <a:prstGeom prst="rect">
            <a:avLst/>
          </a:prstGeom>
        </p:spPr>
        <p:txBody>
          <a:bodyPr lIns="0" tIns="0" rIns="0" bIns="0" rtlCol="0" anchor="t">
            <a:spAutoFit/>
          </a:bodyPr>
          <a:lstStyle/>
          <a:p>
            <a:pPr algn="ctr">
              <a:lnSpc>
                <a:spcPts val="6900"/>
              </a:lnSpc>
            </a:pPr>
            <a:r>
              <a:rPr lang="en-US" sz="6000" b="1" dirty="0">
                <a:solidFill>
                  <a:srgbClr val="0A0EAE"/>
                </a:solidFill>
                <a:latin typeface="Chakra Petch Bold"/>
                <a:ea typeface="Chakra Petch Bold"/>
                <a:cs typeface="Chakra Petch Bold"/>
                <a:sym typeface="Chakra Petch Bold"/>
              </a:rPr>
              <a:t>THANK YOU!</a:t>
            </a:r>
          </a:p>
          <a:p>
            <a:pPr algn="l">
              <a:lnSpc>
                <a:spcPts val="6900"/>
              </a:lnSpc>
            </a:pPr>
            <a:r>
              <a:rPr lang="en-US" sz="4000" b="1" dirty="0">
                <a:solidFill>
                  <a:srgbClr val="0A0EAE"/>
                </a:solidFill>
                <a:latin typeface="Chakra Petch Bold"/>
                <a:ea typeface="Chakra Petch Bold"/>
                <a:cs typeface="Chakra Petch Bold"/>
                <a:sym typeface="Chakra Petch Bold"/>
              </a:rPr>
              <a:t>PLEASE EMAIL US AT: POLICY@DOAS.GA.GOV</a:t>
            </a:r>
          </a:p>
        </p:txBody>
      </p:sp>
      <p:sp>
        <p:nvSpPr>
          <p:cNvPr id="61" name="TextBox 60">
            <a:extLst>
              <a:ext uri="{FF2B5EF4-FFF2-40B4-BE49-F238E27FC236}">
                <a16:creationId xmlns:a16="http://schemas.microsoft.com/office/drawing/2014/main" id="{298CC301-9756-D9FE-DE25-E6C74B37D845}"/>
              </a:ext>
            </a:extLst>
          </p:cNvPr>
          <p:cNvSpPr txBox="1"/>
          <p:nvPr/>
        </p:nvSpPr>
        <p:spPr>
          <a:xfrm>
            <a:off x="1062874" y="3520355"/>
            <a:ext cx="12416588" cy="2554545"/>
          </a:xfrm>
          <a:prstGeom prst="rect">
            <a:avLst/>
          </a:prstGeom>
          <a:noFill/>
        </p:spPr>
        <p:txBody>
          <a:bodyPr wrap="square">
            <a:spAutoFit/>
          </a:bodyPr>
          <a:lstStyle/>
          <a:p>
            <a:pPr>
              <a:spcBef>
                <a:spcPts val="0"/>
              </a:spcBef>
            </a:pP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Martha Allen</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Statewide Drug Testing Coordinator</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HRA – Policy             404-657-4277</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Martha.Allen@doas.ga.gov</a:t>
            </a:r>
          </a:p>
        </p:txBody>
      </p:sp>
      <p:sp>
        <p:nvSpPr>
          <p:cNvPr id="62" name="Title 1">
            <a:extLst>
              <a:ext uri="{FF2B5EF4-FFF2-40B4-BE49-F238E27FC236}">
                <a16:creationId xmlns:a16="http://schemas.microsoft.com/office/drawing/2014/main" id="{D2563126-E8A9-AF17-433F-5C6752878ADD}"/>
              </a:ext>
            </a:extLst>
          </p:cNvPr>
          <p:cNvSpPr txBox="1">
            <a:spLocks/>
          </p:cNvSpPr>
          <p:nvPr/>
        </p:nvSpPr>
        <p:spPr>
          <a:xfrm>
            <a:off x="1031254" y="6694248"/>
            <a:ext cx="7589606" cy="13807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Arial" panose="020B0604020202020204" pitchFamily="34" charset="0"/>
                <a:ea typeface="+mj-ea"/>
                <a:cs typeface="Arial" panose="020B0604020202020204" pitchFamily="34" charset="0"/>
              </a:defRPr>
            </a:lvl1pPr>
          </a:lstStyle>
          <a:p>
            <a:pPr>
              <a:spcBef>
                <a:spcPts val="0"/>
              </a:spcBef>
            </a:pPr>
            <a:br>
              <a:rPr lang="en-US" sz="3200" dirty="0">
                <a:solidFill>
                  <a:schemeClr val="tx1"/>
                </a:solidFill>
              </a:rPr>
            </a:br>
            <a:r>
              <a:rPr lang="en-US" sz="3600" b="1" dirty="0">
                <a:solidFill>
                  <a:schemeClr val="tx1"/>
                </a:solidFill>
              </a:rPr>
              <a:t>Gail Stowers</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Statewide Drug Testing Coordinator</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HRA – Policy             404-463-7060</a:t>
            </a:r>
          </a:p>
          <a:p>
            <a:pPr>
              <a:spcBef>
                <a:spcPts val="0"/>
              </a:spcBef>
            </a:pPr>
            <a:r>
              <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rPr>
              <a:t>Gail.Stowers@doas.ga.gov</a:t>
            </a:r>
          </a:p>
        </p:txBody>
      </p:sp>
      <p:pic>
        <p:nvPicPr>
          <p:cNvPr id="2" name="CJ-12 (1)">
            <a:hlinkClick r:id="" action="ppaction://media"/>
            <a:extLst>
              <a:ext uri="{FF2B5EF4-FFF2-40B4-BE49-F238E27FC236}">
                <a16:creationId xmlns:a16="http://schemas.microsoft.com/office/drawing/2014/main" id="{3699803C-4371-025F-1AD2-77AF61D0970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575174" y="9678628"/>
            <a:ext cx="487363" cy="487363"/>
          </a:xfrm>
          <a:prstGeom prst="rect">
            <a:avLst/>
          </a:prstGeom>
        </p:spPr>
      </p:pic>
      <p:pic>
        <p:nvPicPr>
          <p:cNvPr id="30" name="Picture 29" descr="People at conference">
            <a:extLst>
              <a:ext uri="{FF2B5EF4-FFF2-40B4-BE49-F238E27FC236}">
                <a16:creationId xmlns:a16="http://schemas.microsoft.com/office/drawing/2014/main" id="{AFEF5255-1B3B-49E7-C290-19B504EF02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209105" y="2525100"/>
            <a:ext cx="7970907" cy="5313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8635102" y="-449027"/>
            <a:ext cx="2250111" cy="2506427"/>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r:embed="rId5">
              <a:extLst>
                <a:ext uri="{96DAC541-7B7A-43D3-8B79-37D633B846F1}">
                  <asvg:svgBlip xmlns:asvg="http://schemas.microsoft.com/office/drawing/2016/SVG/main" r:embed="rId6"/>
                </a:ext>
              </a:extLst>
            </a:blip>
            <a:stretch>
              <a:fillRect r="-401084"/>
            </a:stretch>
          </a:blipFill>
        </p:spPr>
        <p:txBody>
          <a:bodyPr/>
          <a:lstStyle/>
          <a:p>
            <a:endParaRPr lang="en-US"/>
          </a:p>
        </p:txBody>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4343609" y="4594602"/>
            <a:ext cx="22080944" cy="4969855"/>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2581275" y="5372100"/>
            <a:ext cx="2034705" cy="2206639"/>
          </a:xfrm>
          <a:custGeom>
            <a:avLst/>
            <a:gdLst/>
            <a:ahLst/>
            <a:cxnLst/>
            <a:rect l="l" t="t" r="r" b="b"/>
            <a:pathLst>
              <a:path w="2034705" h="2206639">
                <a:moveTo>
                  <a:pt x="0" y="0"/>
                </a:moveTo>
                <a:lnTo>
                  <a:pt x="2034705" y="0"/>
                </a:lnTo>
                <a:lnTo>
                  <a:pt x="2034705" y="2206639"/>
                </a:lnTo>
                <a:lnTo>
                  <a:pt x="0" y="22066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FB8E1D13-F813-1935-E267-9599B52F53B9}"/>
              </a:ext>
            </a:extLst>
          </p:cNvPr>
          <p:cNvPicPr>
            <a:picLocks noChangeAspect="1"/>
          </p:cNvPicPr>
          <p:nvPr/>
        </p:nvPicPr>
        <p:blipFill>
          <a:blip r:embed="rId19"/>
          <a:stretch>
            <a:fillRect/>
          </a:stretch>
        </p:blipFill>
        <p:spPr>
          <a:xfrm>
            <a:off x="8305801" y="74305"/>
            <a:ext cx="9114222" cy="9084786"/>
          </a:xfrm>
          <a:prstGeom prst="rect">
            <a:avLst/>
          </a:prstGeom>
        </p:spPr>
      </p:pic>
      <p:pic>
        <p:nvPicPr>
          <p:cNvPr id="23" name="Picture 22">
            <a:extLst>
              <a:ext uri="{FF2B5EF4-FFF2-40B4-BE49-F238E27FC236}">
                <a16:creationId xmlns:a16="http://schemas.microsoft.com/office/drawing/2014/main" id="{FAD96988-DFA1-9FA8-0C9C-945A7356DBF2}"/>
              </a:ext>
            </a:extLst>
          </p:cNvPr>
          <p:cNvPicPr>
            <a:picLocks noChangeAspect="1"/>
          </p:cNvPicPr>
          <p:nvPr/>
        </p:nvPicPr>
        <p:blipFill>
          <a:blip r:embed="rId20"/>
          <a:stretch>
            <a:fillRect/>
          </a:stretch>
        </p:blipFill>
        <p:spPr>
          <a:xfrm>
            <a:off x="206676" y="1268521"/>
            <a:ext cx="7827243" cy="3121001"/>
          </a:xfrm>
          <a:prstGeom prst="rect">
            <a:avLst/>
          </a:prstGeom>
        </p:spPr>
      </p:pic>
      <p:pic>
        <p:nvPicPr>
          <p:cNvPr id="24" name="CJ-28">
            <a:hlinkClick r:id="" action="ppaction://media"/>
            <a:extLst>
              <a:ext uri="{FF2B5EF4-FFF2-40B4-BE49-F238E27FC236}">
                <a16:creationId xmlns:a16="http://schemas.microsoft.com/office/drawing/2014/main" id="{A70FA8C4-BEC9-8673-5822-BBB1BF491F1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133623" y="874706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p:cNvGrpSpPr/>
          <p:nvPr/>
        </p:nvGrpSpPr>
        <p:grpSpPr>
          <a:xfrm>
            <a:off x="12801522" y="-1114950"/>
            <a:ext cx="7335291" cy="2801892"/>
            <a:chOff x="0" y="0"/>
            <a:chExt cx="930920" cy="355587"/>
          </a:xfrm>
        </p:grpSpPr>
        <p:sp>
          <p:nvSpPr>
            <p:cNvPr id="5" name="Freeform 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2822215" y="-1659968"/>
            <a:ext cx="18379715" cy="3888558"/>
            <a:chOff x="0" y="0"/>
            <a:chExt cx="1673415" cy="354041"/>
          </a:xfrm>
        </p:grpSpPr>
        <p:sp>
          <p:nvSpPr>
            <p:cNvPr id="9" name="Freeform 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p:cNvSpPr txBox="1"/>
          <p:nvPr/>
        </p:nvSpPr>
        <p:spPr>
          <a:xfrm>
            <a:off x="1244599" y="700402"/>
            <a:ext cx="11304223" cy="906017"/>
          </a:xfrm>
          <a:prstGeom prst="rect">
            <a:avLst/>
          </a:prstGeom>
        </p:spPr>
        <p:txBody>
          <a:bodyPr wrap="square" lIns="0" tIns="0" rIns="0" bIns="0" rtlCol="0" anchor="t">
            <a:spAutoFit/>
          </a:bodyPr>
          <a:lstStyle/>
          <a:p>
            <a:pPr algn="l">
              <a:lnSpc>
                <a:spcPts val="7474"/>
              </a:lnSpc>
            </a:pPr>
            <a:r>
              <a:rPr lang="en-US" sz="4800" b="1" dirty="0">
                <a:solidFill>
                  <a:srgbClr val="FFFFFF"/>
                </a:solidFill>
                <a:latin typeface="TT Norms Bold"/>
                <a:ea typeface="TT Norms Bold"/>
                <a:cs typeface="TT Norms Bold"/>
                <a:sym typeface="TT Norms Bold"/>
              </a:rPr>
              <a:t>WHAT IS REASONABLE SUSPICION?</a:t>
            </a:r>
          </a:p>
        </p:txBody>
      </p:sp>
      <p:sp>
        <p:nvSpPr>
          <p:cNvPr id="49" name="Freeform 49"/>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51" name="Picture 50" descr="Magnifying glass and question mark">
            <a:extLst>
              <a:ext uri="{FF2B5EF4-FFF2-40B4-BE49-F238E27FC236}">
                <a16:creationId xmlns:a16="http://schemas.microsoft.com/office/drawing/2014/main" id="{3119194E-EAD2-FDAA-93E5-D08267428D5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Lst>
          </a:blip>
          <a:srcRect l="11821" r="8867"/>
          <a:stretch>
            <a:fillRect/>
          </a:stretch>
        </p:blipFill>
        <p:spPr>
          <a:xfrm>
            <a:off x="272948" y="2365631"/>
            <a:ext cx="16986352" cy="7576180"/>
          </a:xfrm>
          <a:prstGeom prst="rect">
            <a:avLst/>
          </a:prstGeom>
        </p:spPr>
      </p:pic>
      <p:pic>
        <p:nvPicPr>
          <p:cNvPr id="52" name="CJ-29">
            <a:hlinkClick r:id="" action="ppaction://media"/>
            <a:extLst>
              <a:ext uri="{FF2B5EF4-FFF2-40B4-BE49-F238E27FC236}">
                <a16:creationId xmlns:a16="http://schemas.microsoft.com/office/drawing/2014/main" id="{8174F402-218D-A3CC-B87F-35EFF279E9B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986139" y="932775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7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r:embed="rId9">
              <a:extLst>
                <a:ext uri="{96DAC541-7B7A-43D3-8B79-37D633B846F1}">
                  <asvg:svgBlip xmlns:asvg="http://schemas.microsoft.com/office/drawing/2016/SVG/main" r:embed="rId10"/>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34" name="TextBox 34"/>
          <p:cNvSpPr txBox="1"/>
          <p:nvPr/>
        </p:nvSpPr>
        <p:spPr>
          <a:xfrm>
            <a:off x="222738" y="705396"/>
            <a:ext cx="6517682" cy="3825534"/>
          </a:xfrm>
          <a:prstGeom prst="rect">
            <a:avLst/>
          </a:prstGeom>
        </p:spPr>
        <p:txBody>
          <a:bodyPr lIns="0" tIns="0" rIns="0" bIns="0" rtlCol="0" anchor="t">
            <a:spAutoFit/>
          </a:bodyPr>
          <a:lstStyle/>
          <a:p>
            <a:pPr algn="l">
              <a:lnSpc>
                <a:spcPts val="7474"/>
              </a:lnSpc>
            </a:pPr>
            <a:r>
              <a:rPr lang="en-US" sz="5400" b="1" dirty="0">
                <a:solidFill>
                  <a:srgbClr val="9CCC56"/>
                </a:solidFill>
                <a:latin typeface="Chakra Petch Bold"/>
                <a:ea typeface="Chakra Petch Bold"/>
                <a:cs typeface="Chakra Petch Bold"/>
                <a:sym typeface="Chakra Petch Bold"/>
              </a:rPr>
              <a:t>INDICATORS OF PROBABLE DRUG AND ALCOHOL MISUSE</a:t>
            </a:r>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aphicFrame>
        <p:nvGraphicFramePr>
          <p:cNvPr id="45" name="Diagram 44">
            <a:extLst>
              <a:ext uri="{FF2B5EF4-FFF2-40B4-BE49-F238E27FC236}">
                <a16:creationId xmlns:a16="http://schemas.microsoft.com/office/drawing/2014/main" id="{B99A0956-B5E2-6E83-D3F9-61FFF9593D2A}"/>
              </a:ext>
            </a:extLst>
          </p:cNvPr>
          <p:cNvGraphicFramePr/>
          <p:nvPr>
            <p:extLst>
              <p:ext uri="{D42A27DB-BD31-4B8C-83A1-F6EECF244321}">
                <p14:modId xmlns:p14="http://schemas.microsoft.com/office/powerpoint/2010/main" val="532551082"/>
              </p:ext>
            </p:extLst>
          </p:nvPr>
        </p:nvGraphicFramePr>
        <p:xfrm>
          <a:off x="3657600" y="0"/>
          <a:ext cx="14184020" cy="948214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pSp>
        <p:nvGrpSpPr>
          <p:cNvPr id="47" name="Group 46">
            <a:extLst>
              <a:ext uri="{FF2B5EF4-FFF2-40B4-BE49-F238E27FC236}">
                <a16:creationId xmlns:a16="http://schemas.microsoft.com/office/drawing/2014/main" id="{5041FE50-1184-2DAC-167D-A885A5D6DA67}"/>
              </a:ext>
            </a:extLst>
          </p:cNvPr>
          <p:cNvGrpSpPr/>
          <p:nvPr/>
        </p:nvGrpSpPr>
        <p:grpSpPr>
          <a:xfrm>
            <a:off x="5011885" y="3411526"/>
            <a:ext cx="3568837" cy="2382957"/>
            <a:chOff x="3551115" y="1414840"/>
            <a:chExt cx="2088335" cy="1420823"/>
          </a:xfrm>
        </p:grpSpPr>
        <p:sp>
          <p:nvSpPr>
            <p:cNvPr id="48" name="Rectangle: Rounded Corners 47">
              <a:extLst>
                <a:ext uri="{FF2B5EF4-FFF2-40B4-BE49-F238E27FC236}">
                  <a16:creationId xmlns:a16="http://schemas.microsoft.com/office/drawing/2014/main" id="{43A30772-9D88-7289-C61C-C14CAB0AD893}"/>
                </a:ext>
              </a:extLst>
            </p:cNvPr>
            <p:cNvSpPr/>
            <p:nvPr/>
          </p:nvSpPr>
          <p:spPr>
            <a:xfrm>
              <a:off x="3551115" y="1414840"/>
              <a:ext cx="2002536" cy="1335024"/>
            </a:xfrm>
            <a:prstGeom prst="roundRect">
              <a:avLst/>
            </a:prstGeom>
            <a:blipFill rotWithShape="0">
              <a:blip r:embed="rId26"/>
              <a:srcRect/>
              <a:stretch>
                <a:fillRect t="-10000" b="-1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9" name="Rectangle: Rounded Corners 4">
              <a:extLst>
                <a:ext uri="{FF2B5EF4-FFF2-40B4-BE49-F238E27FC236}">
                  <a16:creationId xmlns:a16="http://schemas.microsoft.com/office/drawing/2014/main" id="{080F01A0-7904-7E59-D1A3-0955DB0BB1FC}"/>
                </a:ext>
              </a:extLst>
            </p:cNvPr>
            <p:cNvSpPr txBox="1"/>
            <p:nvPr/>
          </p:nvSpPr>
          <p:spPr>
            <a:xfrm>
              <a:off x="3636914" y="1500639"/>
              <a:ext cx="2002536" cy="1335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b="1" kern="1200" dirty="0">
                <a:solidFill>
                  <a:srgbClr val="FFFF00"/>
                </a:solidFill>
              </a:endParaRPr>
            </a:p>
            <a:p>
              <a:pPr marL="0" lvl="0" indent="0" algn="ctr" defTabSz="622300">
                <a:lnSpc>
                  <a:spcPct val="90000"/>
                </a:lnSpc>
                <a:spcBef>
                  <a:spcPct val="0"/>
                </a:spcBef>
                <a:spcAft>
                  <a:spcPct val="35000"/>
                </a:spcAft>
                <a:buNone/>
              </a:pPr>
              <a:endParaRPr lang="en-US" sz="1400" kern="1200" dirty="0"/>
            </a:p>
          </p:txBody>
        </p:sp>
      </p:grpSp>
      <p:pic>
        <p:nvPicPr>
          <p:cNvPr id="50" name="Picture 49">
            <a:extLst>
              <a:ext uri="{FF2B5EF4-FFF2-40B4-BE49-F238E27FC236}">
                <a16:creationId xmlns:a16="http://schemas.microsoft.com/office/drawing/2014/main" id="{1B485F3B-6697-052D-4F49-6D68DE512790}"/>
              </a:ext>
            </a:extLst>
          </p:cNvPr>
          <p:cNvPicPr>
            <a:picLocks noChangeAspect="1"/>
          </p:cNvPicPr>
          <p:nvPr/>
        </p:nvPicPr>
        <p:blipFill>
          <a:blip r:embed="rId27" cstate="print">
            <a:extLs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5405163" y="7500569"/>
            <a:ext cx="3359778" cy="1916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a:extLst>
              <a:ext uri="{FF2B5EF4-FFF2-40B4-BE49-F238E27FC236}">
                <a16:creationId xmlns:a16="http://schemas.microsoft.com/office/drawing/2014/main" id="{508FA13D-8D0D-7280-ABA9-D82DAD398600}"/>
              </a:ext>
            </a:extLst>
          </p:cNvPr>
          <p:cNvPicPr>
            <a:picLocks noChangeAspect="1"/>
          </p:cNvPicPr>
          <p:nvPr/>
        </p:nvPicPr>
        <p:blipFill>
          <a:blip r:embed="rId29"/>
          <a:stretch>
            <a:fillRect/>
          </a:stretch>
        </p:blipFill>
        <p:spPr>
          <a:xfrm>
            <a:off x="12877800" y="6471869"/>
            <a:ext cx="3048000" cy="2133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8E310F3D-30DD-DE51-D460-A4C22D7A42A1}"/>
              </a:ext>
            </a:extLst>
          </p:cNvPr>
          <p:cNvPicPr>
            <a:picLocks noChangeAspect="1"/>
          </p:cNvPicPr>
          <p:nvPr/>
        </p:nvPicPr>
        <p:blipFill>
          <a:blip r:embed="rId30"/>
          <a:stretch>
            <a:fillRect/>
          </a:stretch>
        </p:blipFill>
        <p:spPr>
          <a:xfrm>
            <a:off x="12845715" y="3625463"/>
            <a:ext cx="3618201" cy="2239057"/>
          </a:xfrm>
          <a:prstGeom prst="rect">
            <a:avLst/>
          </a:prstGeom>
        </p:spPr>
      </p:pic>
      <p:pic>
        <p:nvPicPr>
          <p:cNvPr id="57" name="Picture 56">
            <a:extLst>
              <a:ext uri="{FF2B5EF4-FFF2-40B4-BE49-F238E27FC236}">
                <a16:creationId xmlns:a16="http://schemas.microsoft.com/office/drawing/2014/main" id="{044D9692-FE16-AF7B-8F9B-4CF94685FA7E}"/>
              </a:ext>
            </a:extLst>
          </p:cNvPr>
          <p:cNvPicPr>
            <a:picLocks noChangeAspect="1"/>
          </p:cNvPicPr>
          <p:nvPr/>
        </p:nvPicPr>
        <p:blipFill>
          <a:blip r:embed="rId31"/>
          <a:stretch>
            <a:fillRect/>
          </a:stretch>
        </p:blipFill>
        <p:spPr>
          <a:xfrm>
            <a:off x="9950161" y="768049"/>
            <a:ext cx="3618200" cy="2438625"/>
          </a:xfrm>
          <a:prstGeom prst="rect">
            <a:avLst/>
          </a:prstGeom>
        </p:spPr>
      </p:pic>
      <p:pic>
        <p:nvPicPr>
          <p:cNvPr id="58" name="CJ-24">
            <a:hlinkClick r:id="" action="ppaction://media"/>
            <a:extLst>
              <a:ext uri="{FF2B5EF4-FFF2-40B4-BE49-F238E27FC236}">
                <a16:creationId xmlns:a16="http://schemas.microsoft.com/office/drawing/2014/main" id="{6CB4A384-0AF7-C753-10FC-FBFAF713DCB9}"/>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769076" y="676277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6"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5208-7F96-66F7-B316-1BA8CBE5207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0C65D19-7E98-E34E-7EE3-ED24F8FAD382}"/>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3E338A09-9FF4-5B70-3082-012393E7725D}"/>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67E22CB4-556D-3648-8A52-4248E6B86DD0}"/>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5E0BD0E9-9801-6359-9A9E-B6DEDEDB12AD}"/>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154ABCBF-E674-773C-C493-531E166CA66A}"/>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40E75A48-A45B-3DF9-D247-004A70BBFE61}"/>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C68C5CA3-5F64-14DE-60C2-B5DE6206137F}"/>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3382A75F-5643-034E-935E-89367819E2CE}"/>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4020BD5A-92AB-BBE6-50A2-E89659C187AD}"/>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CC36999D-3BD2-2EE9-EBF4-1461A1A13CBC}"/>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B5EA6271-A45A-574B-DB9E-6DB4F9567834}"/>
              </a:ext>
            </a:extLst>
          </p:cNvPr>
          <p:cNvSpPr txBox="1"/>
          <p:nvPr/>
        </p:nvSpPr>
        <p:spPr>
          <a:xfrm>
            <a:off x="1244599" y="700402"/>
            <a:ext cx="11304223" cy="952184"/>
          </a:xfrm>
          <a:prstGeom prst="rect">
            <a:avLst/>
          </a:prstGeom>
        </p:spPr>
        <p:txBody>
          <a:bodyPr wrap="square"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PHYSICAL INDICATORS</a:t>
            </a:r>
          </a:p>
        </p:txBody>
      </p:sp>
      <p:sp>
        <p:nvSpPr>
          <p:cNvPr id="49" name="Freeform 49">
            <a:extLst>
              <a:ext uri="{FF2B5EF4-FFF2-40B4-BE49-F238E27FC236}">
                <a16:creationId xmlns:a16="http://schemas.microsoft.com/office/drawing/2014/main" id="{5EB5F13A-830A-C9BA-9D9B-F76DFE9028CE}"/>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0919C185-6C2B-26E0-2E7E-33FADDB8CB52}"/>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Content Placeholder 4">
            <a:extLst>
              <a:ext uri="{FF2B5EF4-FFF2-40B4-BE49-F238E27FC236}">
                <a16:creationId xmlns:a16="http://schemas.microsoft.com/office/drawing/2014/main" id="{C472AB26-B59A-9A85-606A-EDD221FABA92}"/>
              </a:ext>
            </a:extLst>
          </p:cNvPr>
          <p:cNvPicPr>
            <a:picLocks noChangeAspect="1"/>
          </p:cNvPicPr>
          <p:nvPr/>
        </p:nvPicPr>
        <p:blipFill>
          <a:blip r:embed="rId13"/>
          <a:stretch>
            <a:fillRect/>
          </a:stretch>
        </p:blipFill>
        <p:spPr>
          <a:xfrm>
            <a:off x="942695" y="2206704"/>
            <a:ext cx="6785614" cy="4463716"/>
          </a:xfrm>
          <a:prstGeom prst="rect">
            <a:avLst/>
          </a:prstGeom>
        </p:spPr>
      </p:pic>
      <p:pic>
        <p:nvPicPr>
          <p:cNvPr id="14" name="Picture 13">
            <a:extLst>
              <a:ext uri="{FF2B5EF4-FFF2-40B4-BE49-F238E27FC236}">
                <a16:creationId xmlns:a16="http://schemas.microsoft.com/office/drawing/2014/main" id="{BE2E06FE-A3C0-0028-59A0-A4D2A8DFD8FA}"/>
              </a:ext>
            </a:extLst>
          </p:cNvPr>
          <p:cNvPicPr>
            <a:picLocks noChangeAspect="1"/>
          </p:cNvPicPr>
          <p:nvPr/>
        </p:nvPicPr>
        <p:blipFill>
          <a:blip r:embed="rId14"/>
          <a:stretch>
            <a:fillRect/>
          </a:stretch>
        </p:blipFill>
        <p:spPr>
          <a:xfrm>
            <a:off x="7728309" y="2228590"/>
            <a:ext cx="6713282" cy="4441830"/>
          </a:xfrm>
          <a:prstGeom prst="rect">
            <a:avLst/>
          </a:prstGeom>
        </p:spPr>
      </p:pic>
      <p:pic>
        <p:nvPicPr>
          <p:cNvPr id="15" name="Picture 14">
            <a:extLst>
              <a:ext uri="{FF2B5EF4-FFF2-40B4-BE49-F238E27FC236}">
                <a16:creationId xmlns:a16="http://schemas.microsoft.com/office/drawing/2014/main" id="{CECF8855-8CA4-3393-7C6D-F7311B31D390}"/>
              </a:ext>
            </a:extLst>
          </p:cNvPr>
          <p:cNvPicPr>
            <a:picLocks noChangeAspect="1"/>
          </p:cNvPicPr>
          <p:nvPr/>
        </p:nvPicPr>
        <p:blipFill>
          <a:blip r:embed="rId15"/>
          <a:stretch>
            <a:fillRect/>
          </a:stretch>
        </p:blipFill>
        <p:spPr>
          <a:xfrm>
            <a:off x="4568186" y="6649539"/>
            <a:ext cx="6785614" cy="3323136"/>
          </a:xfrm>
          <a:prstGeom prst="rect">
            <a:avLst/>
          </a:prstGeom>
        </p:spPr>
      </p:pic>
      <p:pic>
        <p:nvPicPr>
          <p:cNvPr id="16" name="CJ-5">
            <a:hlinkClick r:id="" action="ppaction://media"/>
            <a:extLst>
              <a:ext uri="{FF2B5EF4-FFF2-40B4-BE49-F238E27FC236}">
                <a16:creationId xmlns:a16="http://schemas.microsoft.com/office/drawing/2014/main" id="{C2DFEBD6-A240-8453-B562-6D8266A507B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07970" y="9235659"/>
            <a:ext cx="487363" cy="487363"/>
          </a:xfrm>
          <a:prstGeom prst="rect">
            <a:avLst/>
          </a:prstGeom>
        </p:spPr>
      </p:pic>
    </p:spTree>
    <p:extLst>
      <p:ext uri="{BB962C8B-B14F-4D97-AF65-F5344CB8AC3E}">
        <p14:creationId xmlns:p14="http://schemas.microsoft.com/office/powerpoint/2010/main" val="2192499645"/>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4D29D-CF6E-F209-0273-82496F0CED9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2801952-672F-88BD-3CFA-7C22BE5F9A91}"/>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1E32FA98-DAEB-C618-3A2A-D4466F82D6B4}"/>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64375CF2-3E00-A132-BB3E-24A0DE94F901}"/>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9E532581-39F8-04AD-560B-675B9AA4A69A}"/>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7F0A6930-1792-8026-5533-87B659BF1FD7}"/>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8DC9349B-4D75-D14C-20E6-4DF8F48946C8}"/>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51BC5274-AA9D-C7B3-93F9-D26544125E2E}"/>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2C9D9D10-BA6F-B380-4733-14AC28188765}"/>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142F02FD-4077-7782-B2F4-59CD7B712A2F}"/>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CECDF924-C95F-E832-D923-7B4159BE0D2C}"/>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6EFD33A5-8F91-4CD9-3FB3-149F4A4CD2D1}"/>
              </a:ext>
            </a:extLst>
          </p:cNvPr>
          <p:cNvSpPr txBox="1"/>
          <p:nvPr/>
        </p:nvSpPr>
        <p:spPr>
          <a:xfrm>
            <a:off x="1244599" y="700402"/>
            <a:ext cx="11304223" cy="890628"/>
          </a:xfrm>
          <a:prstGeom prst="rect">
            <a:avLst/>
          </a:prstGeom>
        </p:spPr>
        <p:txBody>
          <a:bodyPr wrap="square" lIns="0" tIns="0" rIns="0" bIns="0" rtlCol="0" anchor="t">
            <a:spAutoFit/>
          </a:bodyPr>
          <a:lstStyle/>
          <a:p>
            <a:pPr algn="ctr">
              <a:lnSpc>
                <a:spcPts val="7474"/>
              </a:lnSpc>
            </a:pPr>
            <a:r>
              <a:rPr lang="en-US" sz="4400" b="1" dirty="0">
                <a:solidFill>
                  <a:srgbClr val="FFFFFF"/>
                </a:solidFill>
                <a:latin typeface="TT Norms Bold"/>
                <a:ea typeface="TT Norms Bold"/>
                <a:cs typeface="TT Norms Bold"/>
                <a:sym typeface="TT Norms Bold"/>
              </a:rPr>
              <a:t>BEHAVIORAL &amp; SPEECH INDICATORS</a:t>
            </a:r>
          </a:p>
        </p:txBody>
      </p:sp>
      <p:sp>
        <p:nvSpPr>
          <p:cNvPr id="49" name="Freeform 49">
            <a:extLst>
              <a:ext uri="{FF2B5EF4-FFF2-40B4-BE49-F238E27FC236}">
                <a16:creationId xmlns:a16="http://schemas.microsoft.com/office/drawing/2014/main" id="{486E9434-6F05-8848-68C6-369BBACB3335}"/>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FC41FD23-25D3-45D0-5E2B-5684898EA36F}"/>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7" name="Content Placeholder 5">
            <a:extLst>
              <a:ext uri="{FF2B5EF4-FFF2-40B4-BE49-F238E27FC236}">
                <a16:creationId xmlns:a16="http://schemas.microsoft.com/office/drawing/2014/main" id="{04AA1AC5-28BC-3E42-DE7F-04F1EC7F651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Lst>
          </a:blip>
          <a:stretch>
            <a:fillRect/>
          </a:stretch>
        </p:blipFill>
        <p:spPr>
          <a:xfrm>
            <a:off x="1101968" y="2738754"/>
            <a:ext cx="6261799" cy="6596361"/>
          </a:xfrm>
          <a:prstGeom prst="rect">
            <a:avLst/>
          </a:prstGeom>
        </p:spPr>
      </p:pic>
      <p:pic>
        <p:nvPicPr>
          <p:cNvPr id="18" name="Content Placeholder 6">
            <a:extLst>
              <a:ext uri="{FF2B5EF4-FFF2-40B4-BE49-F238E27FC236}">
                <a16:creationId xmlns:a16="http://schemas.microsoft.com/office/drawing/2014/main" id="{57AE3C48-1F64-6F01-E7F5-AC59A24AC35E}"/>
              </a:ext>
            </a:extLst>
          </p:cNvPr>
          <p:cNvPicPr>
            <a:picLocks noChangeAspect="1"/>
          </p:cNvPicPr>
          <p:nvPr/>
        </p:nvPicPr>
        <p:blipFill>
          <a:blip r:embed="rId15"/>
          <a:stretch>
            <a:fillRect/>
          </a:stretch>
        </p:blipFill>
        <p:spPr>
          <a:xfrm>
            <a:off x="9144001" y="2868439"/>
            <a:ext cx="6413500" cy="6702999"/>
          </a:xfrm>
          <a:prstGeom prst="rect">
            <a:avLst/>
          </a:prstGeom>
        </p:spPr>
      </p:pic>
      <p:pic>
        <p:nvPicPr>
          <p:cNvPr id="19" name="CJ-7">
            <a:hlinkClick r:id="" action="ppaction://media"/>
            <a:extLst>
              <a:ext uri="{FF2B5EF4-FFF2-40B4-BE49-F238E27FC236}">
                <a16:creationId xmlns:a16="http://schemas.microsoft.com/office/drawing/2014/main" id="{F465F7BD-51A9-EEDC-D9D5-22FB31DA763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0" y="9099235"/>
            <a:ext cx="567610" cy="487363"/>
          </a:xfrm>
          <a:prstGeom prst="rect">
            <a:avLst/>
          </a:prstGeom>
        </p:spPr>
      </p:pic>
    </p:spTree>
    <p:extLst>
      <p:ext uri="{BB962C8B-B14F-4D97-AF65-F5344CB8AC3E}">
        <p14:creationId xmlns:p14="http://schemas.microsoft.com/office/powerpoint/2010/main" val="33904131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5">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4051209" y="10009713"/>
            <a:ext cx="7315200" cy="707451"/>
          </a:xfrm>
          <a:custGeom>
            <a:avLst/>
            <a:gdLst/>
            <a:ahLst/>
            <a:cxnLst/>
            <a:rect l="l" t="t" r="r" b="b"/>
            <a:pathLst>
              <a:path w="7315200" h="707451">
                <a:moveTo>
                  <a:pt x="0" y="0"/>
                </a:moveTo>
                <a:lnTo>
                  <a:pt x="7315200" y="0"/>
                </a:lnTo>
                <a:lnTo>
                  <a:pt x="7315200" y="707451"/>
                </a:lnTo>
                <a:lnTo>
                  <a:pt x="0" y="707451"/>
                </a:lnTo>
                <a:lnTo>
                  <a:pt x="0" y="0"/>
                </a:lnTo>
                <a:close/>
              </a:path>
            </a:pathLst>
          </a:custGeom>
          <a:blipFill>
            <a:blip r:embed="rId9">
              <a:extLst>
                <a:ext uri="{96DAC541-7B7A-43D3-8B79-37D633B846F1}">
                  <asvg:svgBlip xmlns:asvg="http://schemas.microsoft.com/office/drawing/2016/SVG/main" r:embed="rId10"/>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US"/>
          </a:p>
        </p:txBody>
      </p:sp>
      <p:sp>
        <p:nvSpPr>
          <p:cNvPr id="34" name="TextBox 34"/>
          <p:cNvSpPr txBox="1"/>
          <p:nvPr/>
        </p:nvSpPr>
        <p:spPr>
          <a:xfrm>
            <a:off x="557845" y="939275"/>
            <a:ext cx="6517682" cy="1923604"/>
          </a:xfrm>
          <a:prstGeom prst="rect">
            <a:avLst/>
          </a:prstGeom>
        </p:spPr>
        <p:txBody>
          <a:bodyPr wrap="square" lIns="0" tIns="0" rIns="0" bIns="0" rtlCol="0" anchor="t">
            <a:spAutoFit/>
          </a:bodyPr>
          <a:lstStyle/>
          <a:p>
            <a:pPr algn="l">
              <a:lnSpc>
                <a:spcPts val="7474"/>
              </a:lnSpc>
            </a:pPr>
            <a:r>
              <a:rPr lang="en-US" sz="6000" b="1" dirty="0">
                <a:solidFill>
                  <a:srgbClr val="31B8CD"/>
                </a:solidFill>
                <a:latin typeface="Chakra Petch Bold"/>
                <a:ea typeface="Chakra Petch Bold"/>
                <a:cs typeface="Chakra Petch Bold"/>
                <a:sym typeface="Chakra Petch Bold"/>
              </a:rPr>
              <a:t>PERFORMANCE INDICATORS</a:t>
            </a:r>
          </a:p>
        </p:txBody>
      </p:sp>
      <p:pic>
        <p:nvPicPr>
          <p:cNvPr id="50" name="Content Placeholder 4" descr="Stressed businessman">
            <a:extLst>
              <a:ext uri="{FF2B5EF4-FFF2-40B4-BE49-F238E27FC236}">
                <a16:creationId xmlns:a16="http://schemas.microsoft.com/office/drawing/2014/main" id="{FE6C4EF2-49E5-EB6D-84E4-43C24D5FF8AA}"/>
              </a:ext>
            </a:extLst>
          </p:cNvPr>
          <p:cNvPicPr>
            <a:picLocks noChangeAspect="1"/>
          </p:cNvPicPr>
          <p:nvPr/>
        </p:nvPicPr>
        <p:blipFill>
          <a:blip r:embed="rId19" cstate="print">
            <a:extLst>
              <a:ext uri="{28A0092B-C50C-407E-A947-70E740481C1C}">
                <a14:useLocalDpi xmlns:a14="http://schemas.microsoft.com/office/drawing/2010/main" val="0"/>
              </a:ext>
            </a:extLst>
          </a:blip>
          <a:srcRect r="2795" b="1"/>
          <a:stretch>
            <a:fillRect/>
          </a:stretch>
        </p:blipFill>
        <p:spPr>
          <a:xfrm>
            <a:off x="6798886" y="1973129"/>
            <a:ext cx="10644896" cy="7355529"/>
          </a:xfrm>
          <a:prstGeom prst="rect">
            <a:avLst/>
          </a:prstGeom>
        </p:spPr>
      </p:pic>
      <p:pic>
        <p:nvPicPr>
          <p:cNvPr id="51" name="CJ-26">
            <a:hlinkClick r:id="" action="ppaction://media"/>
            <a:extLst>
              <a:ext uri="{FF2B5EF4-FFF2-40B4-BE49-F238E27FC236}">
                <a16:creationId xmlns:a16="http://schemas.microsoft.com/office/drawing/2014/main" id="{D3D265F4-E8FB-4BFC-255E-E0D42FF8E28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490793" y="430635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6E6E-880C-69DB-182E-B7920109644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243DF55-49C6-CB8C-A2E5-1481B3372E82}"/>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5">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69C99687-820E-0FAB-D2C9-2CB3BA1BA163}"/>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58C358F-947E-BB3C-E037-6C299A0C252E}"/>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C317B49A-13B5-EFAF-EA84-03F16CA0FE4E}"/>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CDD7F43E-F793-2E32-385B-F5C410BB9F9A}"/>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EBB12228-87D7-C6B4-0D9B-94EE1FD0BF4D}"/>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42BE4780-3AD8-D970-68BC-24653BCC4186}"/>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D164F59D-B5C2-24D9-A135-A5F6449355F1}"/>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A9EAD5D6-B09C-DEE7-BEAD-3DE000569653}"/>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095A7056-8495-1DD2-1F52-2BCD6E40AB0A}"/>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E63B5FAC-4C9E-D52F-58E0-815E4AB98538}"/>
              </a:ext>
            </a:extLst>
          </p:cNvPr>
          <p:cNvSpPr txBox="1"/>
          <p:nvPr/>
        </p:nvSpPr>
        <p:spPr>
          <a:xfrm>
            <a:off x="1244599" y="700402"/>
            <a:ext cx="11304223" cy="952184"/>
          </a:xfrm>
          <a:prstGeom prst="rect">
            <a:avLst/>
          </a:prstGeom>
        </p:spPr>
        <p:txBody>
          <a:bodyPr wrap="square"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ODOR INDICATORS</a:t>
            </a:r>
          </a:p>
        </p:txBody>
      </p:sp>
      <p:sp>
        <p:nvSpPr>
          <p:cNvPr id="49" name="Freeform 49">
            <a:extLst>
              <a:ext uri="{FF2B5EF4-FFF2-40B4-BE49-F238E27FC236}">
                <a16:creationId xmlns:a16="http://schemas.microsoft.com/office/drawing/2014/main" id="{52FD3091-EA46-233B-C1B4-0DB068902629}"/>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0A716B69-B973-2557-AC07-46FC6B603535}"/>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ACE84AE6-51D6-39FC-A75F-C5D4CAFB7747}"/>
              </a:ext>
            </a:extLst>
          </p:cNvPr>
          <p:cNvPicPr>
            <a:picLocks noChangeAspect="1"/>
          </p:cNvPicPr>
          <p:nvPr/>
        </p:nvPicPr>
        <p:blipFill rotWithShape="1">
          <a:blip r:embed="rId13"/>
          <a:srcRect t="8178" r="1" b="934"/>
          <a:stretch/>
        </p:blipFill>
        <p:spPr>
          <a:xfrm>
            <a:off x="596103" y="2457826"/>
            <a:ext cx="6169518" cy="4903551"/>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16" name="Picture 15">
            <a:extLst>
              <a:ext uri="{FF2B5EF4-FFF2-40B4-BE49-F238E27FC236}">
                <a16:creationId xmlns:a16="http://schemas.microsoft.com/office/drawing/2014/main" id="{9B0D4219-EBC7-7B60-F14F-284DEDBF0142}"/>
              </a:ext>
            </a:extLst>
          </p:cNvPr>
          <p:cNvPicPr>
            <a:picLocks noChangeAspect="1"/>
          </p:cNvPicPr>
          <p:nvPr/>
        </p:nvPicPr>
        <p:blipFill rotWithShape="1">
          <a:blip r:embed="rId14"/>
          <a:srcRect r="2691" b="1"/>
          <a:stretch/>
        </p:blipFill>
        <p:spPr>
          <a:xfrm>
            <a:off x="7817585" y="2242627"/>
            <a:ext cx="5968933" cy="7113612"/>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pic>
        <p:nvPicPr>
          <p:cNvPr id="18" name="Picture 17">
            <a:extLst>
              <a:ext uri="{FF2B5EF4-FFF2-40B4-BE49-F238E27FC236}">
                <a16:creationId xmlns:a16="http://schemas.microsoft.com/office/drawing/2014/main" id="{B69F85EF-CA66-4521-5F7E-DB91F180E2E0}"/>
              </a:ext>
            </a:extLst>
          </p:cNvPr>
          <p:cNvPicPr>
            <a:picLocks noChangeAspect="1"/>
          </p:cNvPicPr>
          <p:nvPr/>
        </p:nvPicPr>
        <p:blipFill>
          <a:blip r:embed="rId15"/>
          <a:stretch>
            <a:fillRect/>
          </a:stretch>
        </p:blipFill>
        <p:spPr>
          <a:xfrm>
            <a:off x="4119194" y="6319962"/>
            <a:ext cx="5946840" cy="3609975"/>
          </a:xfrm>
          <a:prstGeom prst="rect">
            <a:avLst/>
          </a:prstGeom>
        </p:spPr>
      </p:pic>
      <p:pic>
        <p:nvPicPr>
          <p:cNvPr id="19" name="CJ-10">
            <a:hlinkClick r:id="" action="ppaction://media"/>
            <a:extLst>
              <a:ext uri="{FF2B5EF4-FFF2-40B4-BE49-F238E27FC236}">
                <a16:creationId xmlns:a16="http://schemas.microsoft.com/office/drawing/2014/main" id="{44103F72-F13E-776B-06B4-8601233D64B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60080" y="9112557"/>
            <a:ext cx="487363" cy="487363"/>
          </a:xfrm>
          <a:prstGeom prst="rect">
            <a:avLst/>
          </a:prstGeom>
        </p:spPr>
      </p:pic>
    </p:spTree>
    <p:extLst>
      <p:ext uri="{BB962C8B-B14F-4D97-AF65-F5344CB8AC3E}">
        <p14:creationId xmlns:p14="http://schemas.microsoft.com/office/powerpoint/2010/main" val="24337378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8018943" y="-449028"/>
            <a:ext cx="2250111" cy="2506427"/>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r:embed="rId5">
              <a:extLst>
                <a:ext uri="{96DAC541-7B7A-43D3-8B79-37D633B846F1}">
                  <asvg:svgBlip xmlns:asvg="http://schemas.microsoft.com/office/drawing/2016/SVG/main" r:embed="rId6"/>
                </a:ext>
              </a:extLst>
            </a:blip>
            <a:stretch>
              <a:fillRect r="-401084"/>
            </a:stretch>
          </a:blipFill>
        </p:spPr>
        <p:txBody>
          <a:bodyPr/>
          <a:lstStyle/>
          <a:p>
            <a:endParaRPr lang="en-US"/>
          </a:p>
        </p:txBody>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4343609" y="4594602"/>
            <a:ext cx="22080944" cy="4969855"/>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8126647" y="2344744"/>
            <a:ext cx="2034705" cy="2206639"/>
          </a:xfrm>
          <a:custGeom>
            <a:avLst/>
            <a:gdLst/>
            <a:ahLst/>
            <a:cxnLst/>
            <a:rect l="l" t="t" r="r" b="b"/>
            <a:pathLst>
              <a:path w="2034705" h="2206639">
                <a:moveTo>
                  <a:pt x="0" y="0"/>
                </a:moveTo>
                <a:lnTo>
                  <a:pt x="2034705" y="0"/>
                </a:lnTo>
                <a:lnTo>
                  <a:pt x="2034705" y="2206639"/>
                </a:lnTo>
                <a:lnTo>
                  <a:pt x="0" y="22066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1" name="TextBox 21"/>
          <p:cNvSpPr txBox="1"/>
          <p:nvPr/>
        </p:nvSpPr>
        <p:spPr>
          <a:xfrm>
            <a:off x="1028700" y="5086350"/>
            <a:ext cx="12922986" cy="3323987"/>
          </a:xfrm>
          <a:prstGeom prst="rect">
            <a:avLst/>
          </a:prstGeom>
        </p:spPr>
        <p:txBody>
          <a:bodyPr lIns="0" tIns="0" rIns="0" bIns="0" rtlCol="0" anchor="t">
            <a:spAutoFit/>
          </a:bodyPr>
          <a:lstStyle/>
          <a:p>
            <a:pPr algn="l"/>
            <a:r>
              <a:rPr lang="en-US" sz="5400" spc="14" dirty="0">
                <a:solidFill>
                  <a:srgbClr val="FFFFFF"/>
                </a:solidFill>
                <a:latin typeface="Arial" panose="020B0604020202020204" pitchFamily="34" charset="0"/>
                <a:ea typeface="Canva Sans"/>
                <a:cs typeface="Arial" panose="020B0604020202020204" pitchFamily="34" charset="0"/>
                <a:sym typeface="Canva Sans"/>
              </a:rPr>
              <a:t>Is it reasonable suspicion if you’re having a meeting on Teams/Zoom and notice an employee has a wine bottle or beer can on his desk?</a:t>
            </a:r>
          </a:p>
        </p:txBody>
      </p:sp>
      <p:pic>
        <p:nvPicPr>
          <p:cNvPr id="22" name="Picture 21">
            <a:extLst>
              <a:ext uri="{FF2B5EF4-FFF2-40B4-BE49-F238E27FC236}">
                <a16:creationId xmlns:a16="http://schemas.microsoft.com/office/drawing/2014/main" id="{6DDD37DF-8BF2-D353-E108-4283F0F2860D}"/>
              </a:ext>
            </a:extLst>
          </p:cNvPr>
          <p:cNvPicPr>
            <a:picLocks noChangeAspect="1"/>
          </p:cNvPicPr>
          <p:nvPr/>
        </p:nvPicPr>
        <p:blipFill>
          <a:blip r:embed="rId19"/>
          <a:stretch>
            <a:fillRect/>
          </a:stretch>
        </p:blipFill>
        <p:spPr>
          <a:xfrm>
            <a:off x="1287303" y="367346"/>
            <a:ext cx="6121243" cy="3747453"/>
          </a:xfrm>
          <a:prstGeom prst="rect">
            <a:avLst/>
          </a:prstGeom>
        </p:spPr>
      </p:pic>
      <p:pic>
        <p:nvPicPr>
          <p:cNvPr id="23" name="Picture 22" descr="A person sitting at a table with a computer and a glass of beer&#10;&#10;AI-generated content may be incorrect.">
            <a:extLst>
              <a:ext uri="{FF2B5EF4-FFF2-40B4-BE49-F238E27FC236}">
                <a16:creationId xmlns:a16="http://schemas.microsoft.com/office/drawing/2014/main" id="{6AA334E5-2614-8DBF-EE22-5FC1B1230C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08387" y="367346"/>
            <a:ext cx="6284372" cy="3747452"/>
          </a:xfrm>
          <a:prstGeom prst="rect">
            <a:avLst/>
          </a:prstGeom>
        </p:spPr>
      </p:pic>
      <p:pic>
        <p:nvPicPr>
          <p:cNvPr id="24" name="CJ-1 (1)">
            <a:hlinkClick r:id="" action="ppaction://media"/>
            <a:extLst>
              <a:ext uri="{FF2B5EF4-FFF2-40B4-BE49-F238E27FC236}">
                <a16:creationId xmlns:a16="http://schemas.microsoft.com/office/drawing/2014/main" id="{7BF238E1-59E9-E2FF-43D2-1F55FE350E5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308193" y="553202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10113</TotalTime>
  <Words>1414</Words>
  <Application>Microsoft Office PowerPoint</Application>
  <PresentationFormat>Custom</PresentationFormat>
  <Paragraphs>96</Paragraphs>
  <Slides>18</Slides>
  <Notes>18</Notes>
  <HiddenSlides>0</HiddenSlides>
  <MMClips>18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Arial</vt:lpstr>
      <vt:lpstr>Sagona</vt:lpstr>
      <vt:lpstr>Calibri</vt:lpstr>
      <vt:lpstr>Gilroy</vt:lpstr>
      <vt:lpstr>Calisto MT</vt:lpstr>
      <vt:lpstr>TT Norms Bold</vt:lpstr>
      <vt:lpstr>Wingdings</vt:lpstr>
      <vt:lpstr>Times New Roman</vt:lpstr>
      <vt:lpstr>Lucida Sans</vt:lpstr>
      <vt:lpstr>Chakra Petch Bold</vt:lpstr>
      <vt:lpstr>Segoe UI</vt:lpstr>
      <vt:lpstr>Aptos</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Group Workshop Sessions FINAL_UPDATED_8292025</dc:title>
  <dc:creator>Allen, Martha</dc:creator>
  <cp:lastModifiedBy>Allen, Martha</cp:lastModifiedBy>
  <cp:revision>22</cp:revision>
  <dcterms:created xsi:type="dcterms:W3CDTF">2006-08-16T00:00:00Z</dcterms:created>
  <dcterms:modified xsi:type="dcterms:W3CDTF">2025-12-16T13:39:35Z</dcterms:modified>
  <dc:identifier>DAGxfJVknAA</dc:identifier>
</cp:coreProperties>
</file>