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4"/>
  </p:notesMasterIdLst>
  <p:sldIdLst>
    <p:sldId id="355" r:id="rId6"/>
    <p:sldId id="361" r:id="rId7"/>
    <p:sldId id="363" r:id="rId8"/>
    <p:sldId id="367" r:id="rId9"/>
    <p:sldId id="370" r:id="rId10"/>
    <p:sldId id="369" r:id="rId11"/>
    <p:sldId id="371" r:id="rId12"/>
    <p:sldId id="372" r:id="rId13"/>
  </p:sldIdLst>
  <p:sldSz cx="12192000" cy="16256000"/>
  <p:notesSz cx="7315200" cy="96012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1A5F13-BD0B-AD88-C4DA-A83BD6B00A79}" name="Farmer, Ann" initials="FA" userId="S::ann.farmer@sao.ga.gov::30a3a3e6-9249-4217-b8cc-bd1218a1f658" providerId="AD"/>
  <p188:author id="{BDEC9914-DD0F-D64D-F069-058C3312B5F8}" name="Johnson, Osborne" initials="JO" userId="S::osborne.johnson@doas.ga.gov::c08ee522-9c71-43c5-a31c-8862c49cc44e" providerId="AD"/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C1A60C49-7C29-73C3-1A30-B787DD752A19}" name="Robert, Margaret" initials="MR" userId="Robert, Margaret" providerId="None"/>
  <p188:author id="{2067D861-83EF-3D19-890D-D40E1191CC6E}" name="Wilcox, Joel" initials="JW" userId="S::joel.wilcox@doas.ga.gov::21224015-5a1b-4359-9ea3-ef6249ba0b36" providerId="AD"/>
  <p188:author id="{74AB1B6C-BE25-544B-AFA3-521C1F4686BA}" name="Farmer, Ann" initials="AF" userId="S::Ann.Farmer@sao.ga.gov::30a3a3e6-9249-4217-b8cc-bd1218a1f658" providerId="AD"/>
  <p188:author id="{67DC6D73-1E7C-2D5D-5413-FC9E927D0B90}" name="Ann Farmer" initials="AF" userId="47cec2c302fd6197" providerId="Windows Live"/>
  <p188:author id="{BFFD038E-6017-C843-98BD-7DB9884C9DDE}" name="Sipe, Jamie" initials="SJ" userId="S::jasipe@deloitte.com::5bc06a04-23d5-42bd-853b-0cd5205b0fa0" providerId="AD"/>
  <p188:author id="{7FD813AB-63FB-AD23-24AA-0B6D0F8125E9}" name="Biador, Kim" initials="BK" userId="S::kim.biador@sao.ga.gov::fca14e35-9508-4b00-aeb1-b6a35bc0345e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14050DF4-5A79-A81B-870B-F71F08C740B9}" name="Carter, Deona" initials="CD" userId="S::dmcarter_tcsg.edu#ext#@gets.onmicrosoft.com::8b7bed87-ce7f-4433-964f-68a9215d084b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3FE69D-7126-7BFF-B2A1-6902DDFA80FA}" v="28" dt="2026-01-05T14:58:25.993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247" autoAdjust="0"/>
  </p:normalViewPr>
  <p:slideViewPr>
    <p:cSldViewPr snapToGrid="0">
      <p:cViewPr varScale="1">
        <p:scale>
          <a:sx n="44" d="100"/>
          <a:sy n="44" d="100"/>
        </p:scale>
        <p:origin x="2226" y="54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2127AF78-2603-4F05-8ACD-1E430FDE70C5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Arial"/>
                <a:cs typeface="Arial"/>
              </a:rPr>
              <a:t>Find My Procurement Card Transaction Verification for Cardholders</a:t>
            </a:r>
            <a:endParaRPr lang="en-US" sz="4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This guide will show </a:t>
            </a:r>
            <a:r>
              <a:rPr lang="en-US" i="1" dirty="0"/>
              <a:t>P-Card Holders </a:t>
            </a:r>
            <a:r>
              <a:rPr lang="en-US" dirty="0"/>
              <a:t>how to locate and analyze their </a:t>
            </a:r>
            <a:r>
              <a:rPr lang="en-US" i="1" dirty="0"/>
              <a:t>Procurement Card Transaction Verification</a:t>
            </a:r>
            <a:r>
              <a:rPr lang="en-US" dirty="0"/>
              <a:t> documents by running the </a:t>
            </a:r>
            <a:r>
              <a:rPr lang="en-US" i="1" dirty="0"/>
              <a:t>CRPROC - PCARD - My Procurement Card Transaction Verifications </a:t>
            </a:r>
            <a:r>
              <a:rPr lang="en-US" dirty="0"/>
              <a:t>report.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542315" cy="446873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latin typeface="Arial"/>
                <a:cs typeface="Arial"/>
              </a:rPr>
              <a:t>Enter </a:t>
            </a:r>
            <a:r>
              <a:rPr lang="en-US" b="1" dirty="0">
                <a:latin typeface="Arial"/>
                <a:cs typeface="Arial"/>
              </a:rPr>
              <a:t>CRPROC -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>
                <a:latin typeface="Arial"/>
                <a:cs typeface="Arial"/>
              </a:rPr>
              <a:t>PCARD - My Procurement Card Transaction Verifications </a:t>
            </a:r>
            <a:r>
              <a:rPr lang="en-US" dirty="0">
                <a:latin typeface="Arial"/>
                <a:cs typeface="Arial"/>
              </a:rPr>
              <a:t>in the </a:t>
            </a:r>
            <a:r>
              <a:rPr lang="en-US" b="1" dirty="0">
                <a:latin typeface="Arial"/>
                <a:cs typeface="Arial"/>
              </a:rPr>
              <a:t>Search</a:t>
            </a:r>
            <a:r>
              <a:rPr lang="en-US" dirty="0">
                <a:latin typeface="Arial"/>
                <a:cs typeface="Arial"/>
              </a:rPr>
              <a:t> field and select the report. </a:t>
            </a:r>
          </a:p>
          <a:p>
            <a:pPr marL="512445" indent="0">
              <a:buNone/>
            </a:pPr>
            <a:r>
              <a:rPr lang="en-US" sz="2600" b="1" dirty="0">
                <a:latin typeface="Arial"/>
                <a:cs typeface="Arial"/>
              </a:rPr>
              <a:t>Note</a:t>
            </a:r>
            <a:r>
              <a:rPr lang="en-US" sz="2600" dirty="0">
                <a:latin typeface="Arial"/>
                <a:cs typeface="Arial"/>
              </a:rPr>
              <a:t>: As an alternative, you may also view the report results from the </a:t>
            </a:r>
            <a:r>
              <a:rPr lang="en-US" sz="2600" i="1" dirty="0">
                <a:latin typeface="Arial"/>
                <a:cs typeface="Arial"/>
              </a:rPr>
              <a:t>P-Card Cardholder Dashboard</a:t>
            </a:r>
            <a:r>
              <a:rPr lang="en-US" sz="2600" dirty="0">
                <a:latin typeface="Arial"/>
                <a:cs typeface="Arial"/>
              </a:rPr>
              <a:t>. Select the </a:t>
            </a:r>
            <a:r>
              <a:rPr lang="en-US" sz="2600" i="1" dirty="0">
                <a:latin typeface="Arial"/>
                <a:cs typeface="Arial"/>
              </a:rPr>
              <a:t>Credit Card Transactions &amp; Procurement Card Verifications </a:t>
            </a:r>
            <a:r>
              <a:rPr lang="en-US" sz="2600" dirty="0">
                <a:latin typeface="Arial"/>
                <a:cs typeface="Arial"/>
              </a:rPr>
              <a:t>tab.</a:t>
            </a:r>
          </a:p>
          <a:p>
            <a:pPr>
              <a:buFont typeface="+mj-lt"/>
              <a:buAutoNum type="arabicPeriod" startAt="2"/>
            </a:pPr>
            <a:r>
              <a:rPr lang="en-US" dirty="0">
                <a:latin typeface="Arial"/>
                <a:cs typeface="Arial"/>
              </a:rPr>
              <a:t>Specify the desired </a:t>
            </a:r>
            <a:r>
              <a:rPr lang="en-US" b="1" dirty="0">
                <a:latin typeface="Arial"/>
                <a:cs typeface="Arial"/>
              </a:rPr>
              <a:t>Search </a:t>
            </a:r>
            <a:r>
              <a:rPr lang="en-US" dirty="0">
                <a:latin typeface="Arial"/>
                <a:cs typeface="Arial"/>
              </a:rPr>
              <a:t>criteria.</a:t>
            </a:r>
          </a:p>
          <a:p>
            <a:pPr>
              <a:buAutoNum type="arabicPeriod" startAt="2"/>
            </a:pPr>
            <a:r>
              <a:rPr lang="en-US" dirty="0">
                <a:latin typeface="Arial"/>
                <a:cs typeface="Arial"/>
              </a:rPr>
              <a:t>Export results to </a:t>
            </a:r>
            <a:r>
              <a:rPr lang="en-US" b="1" dirty="0">
                <a:latin typeface="Arial"/>
                <a:cs typeface="Arial"/>
              </a:rPr>
              <a:t>Excel</a:t>
            </a:r>
            <a:r>
              <a:rPr lang="en-US" dirty="0">
                <a:latin typeface="Arial"/>
                <a:cs typeface="Arial"/>
              </a:rPr>
              <a:t> or </a:t>
            </a:r>
            <a:r>
              <a:rPr lang="en-US" b="1" dirty="0">
                <a:latin typeface="Arial"/>
                <a:cs typeface="Arial"/>
              </a:rPr>
              <a:t>PDF</a:t>
            </a:r>
            <a:r>
              <a:rPr lang="en-US" dirty="0">
                <a:latin typeface="Arial"/>
                <a:cs typeface="Arial"/>
              </a:rPr>
              <a:t> for analysis, if needed.</a:t>
            </a:r>
          </a:p>
          <a:p>
            <a:pPr>
              <a:buAutoNum type="arabicPeriod" startAt="2"/>
            </a:pPr>
            <a:r>
              <a:rPr lang="en-US" dirty="0">
                <a:latin typeface="Arial"/>
                <a:cs typeface="Arial"/>
              </a:rPr>
              <a:t>Review report results and filter on column headers, as needed.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1123" y="13519935"/>
            <a:ext cx="1907034" cy="1036698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Run Report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59996" y="13357067"/>
            <a:ext cx="1887808" cy="1441383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Analyze Report Results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Export Results for 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6" name="Title 10">
            <a:extLst>
              <a:ext uri="{FF2B5EF4-FFF2-40B4-BE49-F238E27FC236}">
                <a16:creationId xmlns:a16="http://schemas.microsoft.com/office/drawing/2014/main" id="{D2FE7ED6-4778-D006-E5C4-1DB79903E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92148"/>
            <a:ext cx="10515600" cy="808698"/>
          </a:xfrm>
        </p:spPr>
        <p:txBody>
          <a:bodyPr>
            <a:noAutofit/>
          </a:bodyPr>
          <a:lstStyle/>
          <a:p>
            <a:r>
              <a:rPr lang="en-US" dirty="0"/>
              <a:t>Find Procurement Card Transaction Verifications  (Part 1 of 7)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AutoNum type="arabicPeriod"/>
            </a:pPr>
            <a:r>
              <a:rPr lang="en-US" dirty="0">
                <a:latin typeface="Arial"/>
                <a:cs typeface="Arial"/>
              </a:rPr>
              <a:t>Enter </a:t>
            </a:r>
            <a:r>
              <a:rPr lang="en-US" b="1" dirty="0">
                <a:solidFill>
                  <a:srgbClr val="000000"/>
                </a:solidFill>
                <a:latin typeface="Arial"/>
                <a:cs typeface="Arial"/>
              </a:rPr>
              <a:t>CRPROC - PCARD - My Procurement Card Transaction Verifications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in the </a:t>
            </a:r>
            <a:r>
              <a:rPr lang="en-US" b="1" dirty="0">
                <a:latin typeface="Arial"/>
                <a:cs typeface="Arial"/>
              </a:rPr>
              <a:t>Search</a:t>
            </a:r>
            <a:r>
              <a:rPr lang="en-US" dirty="0">
                <a:latin typeface="Arial"/>
                <a:cs typeface="Arial"/>
              </a:rPr>
              <a:t> field.</a:t>
            </a:r>
            <a:endParaRPr lang="en-US" dirty="0"/>
          </a:p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Select the report.</a:t>
            </a:r>
            <a:endParaRPr lang="en-US">
              <a:latin typeface="Arial"/>
              <a:cs typeface="Arial"/>
            </a:endParaRPr>
          </a:p>
          <a:p>
            <a:pPr marL="800100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As an alternative, you may also view the report results from the </a:t>
            </a:r>
            <a:r>
              <a:rPr lang="en-US" sz="2800" i="1" dirty="0">
                <a:latin typeface="Arial"/>
                <a:cs typeface="Arial"/>
              </a:rPr>
              <a:t>P-Card Cardholder Dashboard</a:t>
            </a:r>
            <a:r>
              <a:rPr lang="en-US" sz="2800" dirty="0">
                <a:latin typeface="Arial"/>
                <a:cs typeface="Arial"/>
              </a:rPr>
              <a:t>. Select the </a:t>
            </a:r>
            <a:r>
              <a:rPr lang="en-US" sz="2800" i="1" dirty="0">
                <a:latin typeface="Arial"/>
                <a:cs typeface="Arial"/>
              </a:rPr>
              <a:t>Credit Card Transactions &amp; Procurement Card Verifications </a:t>
            </a:r>
            <a:r>
              <a:rPr lang="en-US" sz="2800" dirty="0">
                <a:latin typeface="Arial"/>
                <a:cs typeface="Arial"/>
              </a:rPr>
              <a:t>tab.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8845833"/>
            <a:ext cx="10569221" cy="60536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>
                <a:latin typeface="Arial"/>
                <a:cs typeface="Arial"/>
              </a:rPr>
              <a:t>Specify one or more prompts to define your search criteria.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OK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3815FB-9C88-4CAB-C19B-D296C430C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6167" y="11415332"/>
            <a:ext cx="6858000" cy="40023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5EB56C5-5985-747F-775D-E0D3EE67C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3663" y="12017768"/>
            <a:ext cx="3171007" cy="270444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A463F9-BD70-2932-490D-B5339BD6CA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19091" y="14843618"/>
            <a:ext cx="1280855" cy="47214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A643274-FD7C-5F44-54F8-B0C05A3BB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970778" y="1309567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1CA152B-2E3F-500B-19F6-558D0E5F3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085198" y="1433561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D74162-F584-7B3D-0D9A-0AC8B8A1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9966" y="6127765"/>
            <a:ext cx="10058400" cy="25859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EBE8E93-CC10-0F46-2BF8-979B74CC6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44551" y="7038888"/>
            <a:ext cx="6596449" cy="82241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3CF20A2-E3F3-4944-4770-13831DA24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44552" y="6263377"/>
            <a:ext cx="7059998" cy="6800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4917DC0-4749-5E1C-0905-ED4CBABA2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524128" y="717577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A0F0F6F-B93F-9295-7B21-41F9E24F3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395912" y="630081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6D3BF03-1AFD-ABD5-EEEC-8BB811F5A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Find Procurement Card Transaction Verifications  (Part 2 of 7)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281199-D5E2-B7F8-6F06-C566D1E0E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E35D06C-3447-A41D-55BC-039D38C0B8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 dirty="0">
                <a:latin typeface="Arial"/>
                <a:cs typeface="Arial"/>
              </a:rPr>
              <a:t>Review and analyze results.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 dirty="0">
                <a:latin typeface="Arial"/>
                <a:cs typeface="Arial"/>
              </a:rPr>
              <a:t>Click column headers to filter results (optional) and specify </a:t>
            </a:r>
            <a:r>
              <a:rPr lang="en-US" b="1" dirty="0">
                <a:latin typeface="Arial"/>
                <a:cs typeface="Arial"/>
              </a:rPr>
              <a:t>Filter Condition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dirty="0">
                <a:latin typeface="Arial"/>
                <a:cs typeface="Arial"/>
              </a:rPr>
              <a:t> and specify </a:t>
            </a:r>
            <a:r>
              <a:rPr lang="en-US" b="1" dirty="0">
                <a:latin typeface="Arial"/>
                <a:cs typeface="Arial"/>
              </a:rPr>
              <a:t>Value</a:t>
            </a:r>
            <a:r>
              <a:rPr lang="en-US" dirty="0">
                <a:latin typeface="Arial"/>
                <a:cs typeface="Arial"/>
              </a:rPr>
              <a:t>.</a:t>
            </a:r>
            <a:endParaRPr lang="en-US" dirty="0"/>
          </a:p>
          <a:p>
            <a:pPr marL="742950" indent="-742950">
              <a:buFont typeface="+mj-lt"/>
              <a:buAutoNum type="arabicPeriod" startAt="5"/>
            </a:pPr>
            <a:r>
              <a:rPr lang="en-US" dirty="0"/>
              <a:t>Click </a:t>
            </a:r>
            <a:r>
              <a:rPr lang="en-US" b="1" dirty="0"/>
              <a:t>Filter</a:t>
            </a:r>
            <a:r>
              <a:rPr lang="en-US" dirty="0"/>
              <a:t>.</a:t>
            </a:r>
          </a:p>
          <a:p>
            <a:pPr marL="803275"/>
            <a:r>
              <a:rPr lang="en-US" sz="2800" b="1" dirty="0"/>
              <a:t>Note</a:t>
            </a:r>
            <a:r>
              <a:rPr lang="en-US" sz="2800" dirty="0"/>
              <a:t>: The </a:t>
            </a:r>
            <a:r>
              <a:rPr lang="en-US" sz="2800" i="1" dirty="0"/>
              <a:t>Procurement Card Transaction </a:t>
            </a:r>
            <a:r>
              <a:rPr lang="en-US" sz="2800" dirty="0"/>
              <a:t>statuses are: </a:t>
            </a:r>
            <a:r>
              <a:rPr lang="en-US" sz="2800" i="1" dirty="0"/>
              <a:t>Approved</a:t>
            </a:r>
            <a:r>
              <a:rPr lang="en-US" sz="2800" dirty="0"/>
              <a:t>, </a:t>
            </a:r>
            <a:r>
              <a:rPr lang="en-US" sz="2800" i="1" dirty="0"/>
              <a:t>Canceled</a:t>
            </a:r>
            <a:r>
              <a:rPr lang="en-US" sz="2800" dirty="0"/>
              <a:t>, </a:t>
            </a:r>
            <a:r>
              <a:rPr lang="en-US" sz="2800" i="1" dirty="0"/>
              <a:t>Draft</a:t>
            </a:r>
            <a:r>
              <a:rPr lang="en-US" sz="2800" dirty="0"/>
              <a:t>, and </a:t>
            </a:r>
            <a:r>
              <a:rPr lang="en-US" sz="2800" i="1" dirty="0"/>
              <a:t>In Progress</a:t>
            </a:r>
            <a:r>
              <a:rPr lang="en-US" sz="2800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15A1234-11F3-8E7C-09B3-3BC0A4A3B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761" y="7524008"/>
            <a:ext cx="7315200" cy="701416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E1E7A87-BEBA-99C5-48C3-1879B24B0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20933" y="7531300"/>
            <a:ext cx="3098252" cy="93685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A63077-C41B-F3D9-E165-D0F832C8E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54174" y="13293977"/>
            <a:ext cx="2720714" cy="82346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D4BBF-944D-8F96-FDD8-21F84B051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B2EB9F-EFD6-45C6-73CA-4A051285E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4F3CDD-BC47-AD22-FBFD-6C39FDBAE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D8F7FF6-7F0D-7D42-1991-D84B1D0A0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419185" y="772540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8C24254-9192-93BE-F540-2D6A5D22D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996441" y="1047233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AC718D3-493D-647D-188E-26306AA93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105534" y="1343139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B59EBDF-07B9-D09D-EEEF-08AC68AE5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33650" y="8753614"/>
            <a:ext cx="6867338" cy="398608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331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8F10B-C0FF-7572-304C-F596771FC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EA8FF32-8435-CB64-65B0-26352E355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Find Procurement Card Transaction Verifications (Part 3 of 7)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CBF808-007B-5204-6B14-A7D0C956C7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C8AC834-46B9-678F-30FE-507EF7414D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n-US" dirty="0"/>
              <a:t>Review report results. Filter using column headers, as needed.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FA466FA-80BE-C2A4-5D36-6576F5C1D2B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8845249"/>
            <a:ext cx="10569221" cy="60536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9"/>
            </a:pPr>
            <a:r>
              <a:rPr lang="en-US" sz="3600" dirty="0">
                <a:latin typeface="Arial"/>
                <a:cs typeface="Arial"/>
              </a:rPr>
              <a:t>Select an export option, as applicable. You may select </a:t>
            </a:r>
            <a:r>
              <a:rPr lang="en-US" sz="3600" b="1" dirty="0">
                <a:latin typeface="Arial"/>
                <a:cs typeface="Arial"/>
              </a:rPr>
              <a:t>Excel</a:t>
            </a:r>
            <a:r>
              <a:rPr lang="en-US" sz="3600" dirty="0">
                <a:latin typeface="Arial"/>
                <a:cs typeface="Arial"/>
              </a:rPr>
              <a:t>, </a:t>
            </a:r>
            <a:r>
              <a:rPr lang="en-US" sz="3600" b="1" dirty="0">
                <a:latin typeface="Arial"/>
                <a:cs typeface="Arial"/>
              </a:rPr>
              <a:t>PDF</a:t>
            </a:r>
            <a:r>
              <a:rPr lang="en-US" sz="3600" dirty="0">
                <a:latin typeface="Arial"/>
                <a:cs typeface="Arial"/>
              </a:rPr>
              <a:t> or </a:t>
            </a:r>
            <a:r>
              <a:rPr lang="en-US" sz="3600" b="1" dirty="0">
                <a:latin typeface="Arial"/>
                <a:cs typeface="Arial"/>
              </a:rPr>
              <a:t>Worksheet</a:t>
            </a:r>
            <a:r>
              <a:rPr lang="en-US" sz="3600" dirty="0">
                <a:latin typeface="Arial"/>
                <a:cs typeface="Arial"/>
              </a:rPr>
              <a:t>.</a:t>
            </a:r>
          </a:p>
          <a:p>
            <a:pPr marL="747713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the remaining steps of this document explain additional report analysis options.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ED34FD-074A-07FD-FB8C-EB883D180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02114B-9F68-DC95-AFEE-456FED8E2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B0BA63-118D-7DEA-550F-D43835B52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49443B1-A0FD-7FED-3295-A412CB07E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609" y="4156998"/>
            <a:ext cx="10058400" cy="35419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53AD214-7E34-BE57-86DC-C487B2265C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8009" y="10991996"/>
            <a:ext cx="8229600" cy="420296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4DA5E80-AFB3-CC68-0747-9B5E7AACC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25291" y="11383134"/>
            <a:ext cx="4821382" cy="29355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30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26181-8E20-AE1A-1389-C213079E3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9D65DAA-75DB-13B6-F7D9-B05A6A5F1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Find Procurement Card Transaction Verifications (Part 4 of 7)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0FA8F0-E1C8-E36D-141C-9FE53D7E3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B34061-FA0E-8E53-504F-B0B61F4C85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0"/>
            </a:pPr>
            <a:r>
              <a:rPr lang="en-US" sz="3600" dirty="0"/>
              <a:t>Click </a:t>
            </a:r>
            <a:r>
              <a:rPr lang="en-US" sz="3600" b="1" dirty="0"/>
              <a:t>Filter </a:t>
            </a:r>
            <a:r>
              <a:rPr lang="en-US" sz="3600" dirty="0"/>
              <a:t>to create a filter for the grid data.</a:t>
            </a:r>
          </a:p>
          <a:p>
            <a:pPr marL="747713"/>
            <a:r>
              <a:rPr lang="en-US" sz="2800" b="1" dirty="0"/>
              <a:t>Note</a:t>
            </a:r>
            <a:r>
              <a:rPr lang="en-US" sz="2800" dirty="0"/>
              <a:t>: </a:t>
            </a:r>
            <a:r>
              <a:rPr lang="en-US" sz="2800" i="1" dirty="0"/>
              <a:t>Steps 10 – 17 </a:t>
            </a:r>
            <a:r>
              <a:rPr lang="en-US" sz="2800" dirty="0"/>
              <a:t>provide methods for filtering results as an alternative to using column headers. </a:t>
            </a: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D5FEEC-806A-7AAE-0B0E-103C0C157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6282" y="4644623"/>
            <a:ext cx="9144000" cy="348208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DB6246C-706D-07E6-9602-8140A654E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6049" y="7282697"/>
            <a:ext cx="624468" cy="58063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A9101B5-A700-F980-1D5A-FBC1BDB1038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1"/>
            </a:pPr>
            <a:r>
              <a:rPr lang="en-US" sz="3600" dirty="0"/>
              <a:t>Click </a:t>
            </a:r>
            <a:r>
              <a:rPr lang="en-US" sz="3600" b="1" dirty="0"/>
              <a:t>Add</a:t>
            </a:r>
            <a:r>
              <a:rPr lang="en-US" sz="3600" dirty="0"/>
              <a:t> to customize the filter.</a:t>
            </a:r>
          </a:p>
          <a:p>
            <a:pPr marL="800100" lvl="1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</a:t>
            </a:r>
            <a:r>
              <a:rPr lang="en-US" sz="2800" b="1" dirty="0"/>
              <a:t> </a:t>
            </a:r>
            <a:r>
              <a:rPr lang="en-US" sz="2800" dirty="0"/>
              <a:t>In most cases you also filter report results.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9A71AE9-FF07-4113-E2FC-1E14BE833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2410" y="10757744"/>
            <a:ext cx="6400800" cy="43135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1B15BC4-AE3A-A516-7C90-0A82D4E30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2722" y="13801521"/>
            <a:ext cx="2537853" cy="87967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692DBF-40EB-B385-41AF-8C30AE294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ED6EA8-782B-8E55-C2D2-FC2E23F2BF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915EA9-20F3-5DDC-60DF-4BD6A5813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56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95103-06B0-887B-623C-D151009C1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E94F401-2BC4-00FF-2CA3-860A3F05B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Find Procurement Card Transaction Verifications (Part 5 of 7)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3335B9-3040-5A71-2493-0B66E0A98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49C100A-D93E-32E0-2F1E-7494F656BC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2"/>
            </a:pPr>
            <a:r>
              <a:rPr lang="en-US" sz="3600" dirty="0">
                <a:latin typeface="Arial"/>
                <a:cs typeface="Arial"/>
              </a:rPr>
              <a:t>Select a </a:t>
            </a:r>
            <a:r>
              <a:rPr lang="en-US" sz="3600" b="1" dirty="0">
                <a:latin typeface="Arial"/>
                <a:cs typeface="Arial"/>
              </a:rPr>
              <a:t>Column</a:t>
            </a:r>
            <a:r>
              <a:rPr lang="en-US" sz="3600" dirty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sz="3600" dirty="0">
                <a:latin typeface="Arial"/>
                <a:cs typeface="Arial"/>
              </a:rPr>
              <a:t> filter option.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7F08E9-4CD1-E4C4-93EE-F79A844CE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587" y="3978882"/>
            <a:ext cx="7315200" cy="33610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5C210B6-EC9C-B164-F059-DBC0F3D8E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8598" y="5119796"/>
            <a:ext cx="5537201" cy="83650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CC7031-4568-454F-0070-A20A1CDEF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9C86CA-84B0-8C72-A6D1-AA9536511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03376-50FE-6E68-33EC-8EFFEAE700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8D25B4D2-DCEC-07F2-10E2-20968059BA2D}"/>
              </a:ext>
            </a:extLst>
          </p:cNvPr>
          <p:cNvSpPr txBox="1">
            <a:spLocks/>
          </p:cNvSpPr>
          <p:nvPr/>
        </p:nvSpPr>
        <p:spPr>
          <a:xfrm>
            <a:off x="784577" y="9095945"/>
            <a:ext cx="10569221" cy="60536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13"/>
            </a:pPr>
            <a:r>
              <a:rPr lang="en-US" dirty="0">
                <a:latin typeface="Arial"/>
                <a:cs typeface="Arial"/>
              </a:rPr>
              <a:t>Select the </a:t>
            </a:r>
            <a:r>
              <a:rPr lang="en-US" b="1" dirty="0">
                <a:latin typeface="Arial"/>
                <a:cs typeface="Arial"/>
              </a:rPr>
              <a:t>Filter Condition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and</a:t>
            </a:r>
            <a:r>
              <a:rPr lang="en-US" b="1" dirty="0">
                <a:latin typeface="Arial"/>
                <a:cs typeface="Arial"/>
              </a:rPr>
              <a:t> Value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13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Filter</a:t>
            </a:r>
            <a:r>
              <a:rPr lang="en-US" dirty="0">
                <a:latin typeface="Arial"/>
                <a:cs typeface="Arial"/>
              </a:rPr>
              <a:t>.   </a:t>
            </a:r>
          </a:p>
          <a:p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EF335E8-E3F4-B12C-4AAE-AB5B6D45D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8965" y="11031959"/>
            <a:ext cx="7315200" cy="423047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A980C20-23DF-8B10-1571-3D178E380D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40590" y="14517699"/>
            <a:ext cx="1973481" cy="63191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55C4533-D2B4-7DB5-2208-EBDB7F95E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220200" y="1324468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2DEEC21-A725-6AA4-96B3-08367F203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353010" y="1396905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C67A6A7-9941-5D1E-55DE-424BE9AE2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32526" y="12760036"/>
            <a:ext cx="4887674" cy="151793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91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FF48A-1E06-9CBD-9F72-9857DA08A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C01B4A2-D858-0D09-60F8-375BB0F2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Find Procurement Card Transaction Verifications (Part 6 of 7)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0FA688-C168-412B-25E3-86B332C50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04513A-7CF8-CB0D-8C00-69EA99EA5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F4E0BA-CD71-E67A-8366-903C83AF3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F56CA3-A83D-C978-A310-5B2AC1FC3E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C508AEC4-C7DB-C0EC-0273-BD952A25FA18}"/>
              </a:ext>
            </a:extLst>
          </p:cNvPr>
          <p:cNvSpPr txBox="1">
            <a:spLocks/>
          </p:cNvSpPr>
          <p:nvPr/>
        </p:nvSpPr>
        <p:spPr>
          <a:xfrm>
            <a:off x="838199" y="2323790"/>
            <a:ext cx="10569221" cy="60536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15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Toggle Fullscreen Viewing Mode </a:t>
            </a:r>
            <a:r>
              <a:rPr lang="en-US" dirty="0">
                <a:latin typeface="Arial"/>
                <a:cs typeface="Arial"/>
              </a:rPr>
              <a:t>to enter or exit full screen mode (Optional).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CFC0D61-6DAA-3BE5-F403-CFE577368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4107086"/>
            <a:ext cx="7315200" cy="30041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36DD06D-AE13-AFB3-3B74-A8DCB22DB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16437" y="6092618"/>
            <a:ext cx="812744" cy="80606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7F5E03-A053-5528-F72D-DA762F894C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9129768"/>
            <a:ext cx="10569221" cy="60536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6"/>
            </a:pPr>
            <a:r>
              <a:rPr lang="en-US" sz="3600" dirty="0">
                <a:latin typeface="Arial"/>
                <a:cs typeface="Arial"/>
              </a:rPr>
              <a:t>Click </a:t>
            </a:r>
            <a:r>
              <a:rPr lang="en-US" sz="3600" b="1" dirty="0">
                <a:latin typeface="Arial"/>
                <a:cs typeface="Arial"/>
              </a:rPr>
              <a:t>Collapse Rows or Expand Rows </a:t>
            </a:r>
            <a:r>
              <a:rPr lang="en-US" sz="3600" dirty="0">
                <a:latin typeface="Arial"/>
                <a:cs typeface="Arial"/>
              </a:rPr>
              <a:t>to </a:t>
            </a:r>
            <a:r>
              <a:rPr lang="en-US" dirty="0">
                <a:latin typeface="Arial"/>
                <a:cs typeface="Arial"/>
              </a:rPr>
              <a:t>change visibility of columns in</a:t>
            </a:r>
            <a:r>
              <a:rPr lang="en-US" sz="3600" dirty="0">
                <a:latin typeface="Arial"/>
                <a:cs typeface="Arial"/>
              </a:rPr>
              <a:t> result rows (Optional).   </a:t>
            </a:r>
          </a:p>
          <a:p>
            <a:endParaRPr lang="en-US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D0BE130-32AC-1AC4-0DA1-FCE173694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399" y="10926739"/>
            <a:ext cx="7315200" cy="300547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32982CA3-0D91-98F2-FFAC-70EA7E38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39859" y="12712389"/>
            <a:ext cx="2288988" cy="115899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59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DF11F9-8743-C1BA-14F2-4EE932DDC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D02D42-A36A-9AE8-E108-80604A13B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37A2FF-B116-8E7A-A47B-14F10024B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B6506D-15D6-322B-86F1-D2D047704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3D58D83-EBCE-5323-9B1F-1F7C7168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Find Procurement Card Transaction Verifications  (Part 7 of 7)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4A5AC17-7E9D-BC74-E0D8-1C1AEF020C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792897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7"/>
            </a:pPr>
            <a:r>
              <a:rPr lang="en-US" sz="3600" dirty="0">
                <a:latin typeface="Arial"/>
                <a:cs typeface="Arial"/>
              </a:rPr>
              <a:t>Use the </a:t>
            </a:r>
            <a:r>
              <a:rPr lang="en-US" sz="3600" b="1" dirty="0">
                <a:latin typeface="Arial"/>
                <a:cs typeface="Arial"/>
              </a:rPr>
              <a:t>Navigation Bar</a:t>
            </a:r>
            <a:r>
              <a:rPr lang="en-US" sz="3600" dirty="0">
                <a:latin typeface="Arial"/>
                <a:cs typeface="Arial"/>
              </a:rPr>
              <a:t> along the bottom of the</a:t>
            </a:r>
            <a:r>
              <a:rPr lang="en-US" dirty="0">
                <a:latin typeface="Arial"/>
                <a:cs typeface="Arial"/>
              </a:rPr>
              <a:t> report</a:t>
            </a:r>
            <a:r>
              <a:rPr lang="en-US" sz="3600" dirty="0">
                <a:latin typeface="Arial"/>
                <a:cs typeface="Arial"/>
              </a:rPr>
              <a:t> to </a:t>
            </a:r>
            <a:r>
              <a:rPr lang="en-US" dirty="0">
                <a:latin typeface="Arial"/>
                <a:cs typeface="Arial"/>
              </a:rPr>
              <a:t>change </a:t>
            </a:r>
            <a:r>
              <a:rPr lang="en-US" sz="3600" dirty="0">
                <a:latin typeface="Arial"/>
                <a:cs typeface="Arial"/>
              </a:rPr>
              <a:t>the </a:t>
            </a:r>
            <a:r>
              <a:rPr lang="en-US" dirty="0">
                <a:latin typeface="Arial"/>
                <a:cs typeface="Arial"/>
              </a:rPr>
              <a:t>results row view.</a:t>
            </a:r>
            <a:endParaRPr lang="en-US" dirty="0"/>
          </a:p>
          <a:p>
            <a:pPr marL="800100" lvl="1" indent="0">
              <a:buNone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</a:t>
            </a:r>
            <a:r>
              <a:rPr lang="en-US" sz="2800" b="1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You can increase, decrease, or specify </a:t>
            </a:r>
            <a:r>
              <a:rPr lang="en-US" sz="2800" i="1" dirty="0">
                <a:latin typeface="Arial"/>
                <a:cs typeface="Arial"/>
              </a:rPr>
              <a:t>'All' </a:t>
            </a:r>
            <a:r>
              <a:rPr lang="en-US" sz="2800" dirty="0">
                <a:latin typeface="Arial"/>
                <a:cs typeface="Arial"/>
              </a:rPr>
              <a:t>to control the number of results appearing per page. You also have the option to select or specify a report page number to view.</a:t>
            </a:r>
          </a:p>
          <a:p>
            <a:pPr marL="800100" lvl="1" indent="0">
              <a:buNone/>
            </a:pPr>
            <a:endParaRPr lang="en-US" sz="2800" dirty="0">
              <a:latin typeface="Arial"/>
              <a:cs typeface="Arial"/>
            </a:endParaRPr>
          </a:p>
          <a:p>
            <a:pPr marL="800100" lvl="1" indent="0">
              <a:buNone/>
            </a:pPr>
            <a:r>
              <a:rPr lang="en-US" sz="2800" dirty="0"/>
              <a:t>Related CRPROC - PCARD Procurement Card Transaction Verification reports are available, including:</a:t>
            </a:r>
            <a:endParaRPr lang="en-US" sz="2800"/>
          </a:p>
          <a:p>
            <a:pPr marL="1257300" lvl="1"/>
            <a:r>
              <a:rPr lang="en-US" sz="2800" dirty="0"/>
              <a:t>CRPROC - PCARD - Find Procurement Card Transaction Verifications - Summary (detail includes Approvals)</a:t>
            </a:r>
            <a:endParaRPr lang="en-US" sz="2800"/>
          </a:p>
          <a:p>
            <a:pPr marL="1257300" lvl="1"/>
            <a:r>
              <a:rPr lang="en-US" sz="2800" dirty="0"/>
              <a:t>CRPROC - PCARD - Find Procurement Card Transaction Verifications - Detail</a:t>
            </a:r>
            <a:br>
              <a:rPr lang="en-US" sz="2800" dirty="0"/>
            </a:br>
            <a:r>
              <a:rPr lang="en-US" sz="2800" dirty="0"/>
              <a:t>(detail includes Approvals, Splits, and Worktags)</a:t>
            </a:r>
            <a:endParaRPr lang="en-US" sz="2800"/>
          </a:p>
          <a:p>
            <a:pPr marL="800100" lvl="1" indent="0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D61DA4-0A5C-0EDC-7B43-808205B57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47A346-B45F-3CA9-8E61-785B5CDA88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8847400"/>
            <a:ext cx="10058400" cy="91294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A4994F0D-4A2C-F509-4602-2F7091751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09162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6" name="Freeform 101">
              <a:extLst>
                <a:ext uri="{FF2B5EF4-FFF2-40B4-BE49-F238E27FC236}">
                  <a16:creationId xmlns:a16="http://schemas.microsoft.com/office/drawing/2014/main" id="{AB878F04-DCD5-0A4F-44D8-317F5FF39C8E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7" name="Graphic 16" descr="Checkmark with solid fill">
              <a:extLst>
                <a:ext uri="{FF2B5EF4-FFF2-40B4-BE49-F238E27FC236}">
                  <a16:creationId xmlns:a16="http://schemas.microsoft.com/office/drawing/2014/main" id="{A1497A1D-8E43-5177-07F2-CDC782EF868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B75630E6-492C-0AE2-7B23-5BA9A697C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666371" y="14489571"/>
            <a:ext cx="983668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 have successfully completed the CRPROC - PCARD My Procurement Card Transaction Verification report job aid.</a:t>
            </a:r>
          </a:p>
        </p:txBody>
      </p:sp>
    </p:spTree>
    <p:extLst>
      <p:ext uri="{BB962C8B-B14F-4D97-AF65-F5344CB8AC3E}">
        <p14:creationId xmlns:p14="http://schemas.microsoft.com/office/powerpoint/2010/main" val="12851646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CAD12C-0DF6-4758-8DC5-CD9B8D35B0E0}"/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schemas.microsoft.com/office/infopath/2007/PartnerControls"/>
    <ds:schemaRef ds:uri="http://schemas.microsoft.com/office/2006/documentManagement/types"/>
    <ds:schemaRef ds:uri="8d5ae7cb-5eaa-45bd-87a9-9ecdfd4d7a10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91b022cc-d96d-4c7a-a6ef-47af526da2c2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6da45f1-dd2c-4d1f-af13-5abe46b99921}" enabled="0" method="" siteId="{36da45f1-dd2c-4d1f-af13-5abe46b99921}" removed="1"/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639</Words>
  <Application>Microsoft Office PowerPoint</Application>
  <PresentationFormat>Custom</PresentationFormat>
  <Paragraphs>92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Job Aid Template</vt:lpstr>
      <vt:lpstr>1_Administrative</vt:lpstr>
      <vt:lpstr>Find My Procurement Card Transaction Verification for Cardholders</vt:lpstr>
      <vt:lpstr>Find Procurement Card Transaction Verifications  (Part 1 of 7)</vt:lpstr>
      <vt:lpstr>Find Procurement Card Transaction Verifications  (Part 2 of 7)</vt:lpstr>
      <vt:lpstr>Find Procurement Card Transaction Verifications (Part 3 of 7)</vt:lpstr>
      <vt:lpstr>Find Procurement Card Transaction Verifications (Part 4 of 7)</vt:lpstr>
      <vt:lpstr>Find Procurement Card Transaction Verifications (Part 5 of 7)</vt:lpstr>
      <vt:lpstr>Find Procurement Card Transaction Verifications (Part 6 of 7)</vt:lpstr>
      <vt:lpstr>Find Procurement Card Transaction Verifications  (Part 7 of 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34</cp:revision>
  <cp:lastPrinted>2024-05-14T19:49:44Z</cp:lastPrinted>
  <dcterms:created xsi:type="dcterms:W3CDTF">2024-01-04T16:25:20Z</dcterms:created>
  <dcterms:modified xsi:type="dcterms:W3CDTF">2026-01-05T14:58:30Z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