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1"/>
  </p:notesMasterIdLst>
  <p:sldIdLst>
    <p:sldId id="355" r:id="rId6"/>
    <p:sldId id="408" r:id="rId7"/>
    <p:sldId id="409" r:id="rId8"/>
    <p:sldId id="418" r:id="rId9"/>
    <p:sldId id="432" r:id="rId10"/>
  </p:sldIdLst>
  <p:sldSz cx="12192000" cy="16256000"/>
  <p:notesSz cx="7315200" cy="96012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9A9900-54AD-C618-E997-0CB8814C4C6B}" v="8" dt="2026-05-21T14:12:43.827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26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di, Anna" userId="S::anna.randi@doas.ga.gov::7a741e9f-5716-4406-ad8f-1546a0125a35" providerId="AD" clId="Web-{A89A9900-54AD-C618-E997-0CB8814C4C6B}"/>
    <pc:docChg chg="modSld">
      <pc:chgData name="Randi, Anna" userId="S::anna.randi@doas.ga.gov::7a741e9f-5716-4406-ad8f-1546a0125a35" providerId="AD" clId="Web-{A89A9900-54AD-C618-E997-0CB8814C4C6B}" dt="2026-05-21T14:12:43.827" v="11" actId="20577"/>
      <pc:docMkLst>
        <pc:docMk/>
      </pc:docMkLst>
      <pc:sldChg chg="modSp">
        <pc:chgData name="Randi, Anna" userId="S::anna.randi@doas.ga.gov::7a741e9f-5716-4406-ad8f-1546a0125a35" providerId="AD" clId="Web-{A89A9900-54AD-C618-E997-0CB8814C4C6B}" dt="2026-05-21T14:12:28.936" v="3" actId="20577"/>
        <pc:sldMkLst>
          <pc:docMk/>
          <pc:sldMk cId="2872434557" sldId="408"/>
        </pc:sldMkLst>
        <pc:spChg chg="mod">
          <ac:chgData name="Randi, Anna" userId="S::anna.randi@doas.ga.gov::7a741e9f-5716-4406-ad8f-1546a0125a35" providerId="AD" clId="Web-{A89A9900-54AD-C618-E997-0CB8814C4C6B}" dt="2026-05-21T14:12:28.936" v="3" actId="20577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Randi, Anna" userId="S::anna.randi@doas.ga.gov::7a741e9f-5716-4406-ad8f-1546a0125a35" providerId="AD" clId="Web-{A89A9900-54AD-C618-E997-0CB8814C4C6B}" dt="2026-05-21T14:12:32.624" v="5" actId="20577"/>
        <pc:sldMkLst>
          <pc:docMk/>
          <pc:sldMk cId="2593318646" sldId="409"/>
        </pc:sldMkLst>
        <pc:spChg chg="mod">
          <ac:chgData name="Randi, Anna" userId="S::anna.randi@doas.ga.gov::7a741e9f-5716-4406-ad8f-1546a0125a35" providerId="AD" clId="Web-{A89A9900-54AD-C618-E997-0CB8814C4C6B}" dt="2026-05-21T14:12:32.624" v="5" actId="20577"/>
          <ac:spMkLst>
            <pc:docMk/>
            <pc:sldMk cId="2593318646" sldId="409"/>
            <ac:spMk id="5" creationId="{07A38923-F4F5-DE56-68D8-2D5D518941C5}"/>
          </ac:spMkLst>
        </pc:spChg>
      </pc:sldChg>
      <pc:sldChg chg="modSp">
        <pc:chgData name="Randi, Anna" userId="S::anna.randi@doas.ga.gov::7a741e9f-5716-4406-ad8f-1546a0125a35" providerId="AD" clId="Web-{A89A9900-54AD-C618-E997-0CB8814C4C6B}" dt="2026-05-21T14:12:39.452" v="9" actId="20577"/>
        <pc:sldMkLst>
          <pc:docMk/>
          <pc:sldMk cId="3654868931" sldId="418"/>
        </pc:sldMkLst>
        <pc:spChg chg="mod">
          <ac:chgData name="Randi, Anna" userId="S::anna.randi@doas.ga.gov::7a741e9f-5716-4406-ad8f-1546a0125a35" providerId="AD" clId="Web-{A89A9900-54AD-C618-E997-0CB8814C4C6B}" dt="2026-05-21T14:12:39.452" v="9" actId="20577"/>
          <ac:spMkLst>
            <pc:docMk/>
            <pc:sldMk cId="3654868931" sldId="418"/>
            <ac:spMk id="5" creationId="{94BEA660-48EC-9BEA-D3C2-922AF1B382E2}"/>
          </ac:spMkLst>
        </pc:spChg>
      </pc:sldChg>
      <pc:sldChg chg="modSp">
        <pc:chgData name="Randi, Anna" userId="S::anna.randi@doas.ga.gov::7a741e9f-5716-4406-ad8f-1546a0125a35" providerId="AD" clId="Web-{A89A9900-54AD-C618-E997-0CB8814C4C6B}" dt="2026-05-21T14:12:43.827" v="11" actId="20577"/>
        <pc:sldMkLst>
          <pc:docMk/>
          <pc:sldMk cId="1226560405" sldId="432"/>
        </pc:sldMkLst>
        <pc:spChg chg="mod">
          <ac:chgData name="Randi, Anna" userId="S::anna.randi@doas.ga.gov::7a741e9f-5716-4406-ad8f-1546a0125a35" providerId="AD" clId="Web-{A89A9900-54AD-C618-E997-0CB8814C4C6B}" dt="2026-05-21T14:12:43.827" v="11" actId="20577"/>
          <ac:spMkLst>
            <pc:docMk/>
            <pc:sldMk cId="1226560405" sldId="432"/>
            <ac:spMk id="5" creationId="{E00586AA-DDB5-3E52-AEFA-09795C5AD6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719850D-64FC-40B5-4852-7C5A15541490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- 4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- 4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5/21/2026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 a Contract Request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Contract Request Approvers </a:t>
            </a:r>
            <a:r>
              <a:rPr lang="en-US" dirty="0">
                <a:latin typeface="Arial"/>
                <a:cs typeface="Arial"/>
              </a:rPr>
              <a:t>how to </a:t>
            </a:r>
            <a:r>
              <a:rPr lang="en-US" i="1" dirty="0">
                <a:latin typeface="Arial"/>
                <a:cs typeface="Arial"/>
              </a:rPr>
              <a:t>Approve a Contract Request </a:t>
            </a:r>
            <a:r>
              <a:rPr lang="en-US" dirty="0">
                <a:latin typeface="Arial"/>
                <a:cs typeface="Arial"/>
              </a:rPr>
              <a:t>via </a:t>
            </a:r>
            <a:r>
              <a:rPr lang="en-US" i="1" dirty="0">
                <a:latin typeface="Arial"/>
                <a:cs typeface="Arial"/>
              </a:rPr>
              <a:t>Approvals </a:t>
            </a:r>
            <a:r>
              <a:rPr lang="en-US" dirty="0">
                <a:latin typeface="Arial"/>
                <a:cs typeface="Arial"/>
              </a:rPr>
              <a:t>only. </a:t>
            </a:r>
          </a:p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Access the </a:t>
            </a:r>
            <a:r>
              <a:rPr lang="en-US" b="1" dirty="0"/>
              <a:t>Contracts</a:t>
            </a:r>
            <a:r>
              <a:rPr lang="en-US" dirty="0"/>
              <a:t> module.</a:t>
            </a:r>
          </a:p>
          <a:p>
            <a:r>
              <a:rPr lang="en-US" dirty="0"/>
              <a:t>Click </a:t>
            </a:r>
            <a:r>
              <a:rPr lang="en-US" b="1" dirty="0"/>
              <a:t>Approvals</a:t>
            </a:r>
            <a:r>
              <a:rPr lang="en-US" dirty="0"/>
              <a:t>.</a:t>
            </a:r>
          </a:p>
          <a:p>
            <a:r>
              <a:rPr lang="en-US" dirty="0"/>
              <a:t>Click </a:t>
            </a:r>
            <a:r>
              <a:rPr lang="en-US" b="1" dirty="0"/>
              <a:t>Contract Requests to Approve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Note</a:t>
            </a:r>
            <a:r>
              <a:rPr lang="en-US" sz="2800" dirty="0">
                <a:latin typeface="Arial"/>
                <a:cs typeface="Arial"/>
              </a:rPr>
              <a:t>: Throughout the system, click on the </a:t>
            </a:r>
            <a:r>
              <a:rPr lang="en-US" sz="2800" i="1" dirty="0">
                <a:latin typeface="Arial"/>
                <a:cs typeface="Arial"/>
              </a:rPr>
              <a:t>Question Mark </a:t>
            </a:r>
            <a:r>
              <a:rPr lang="en-US" sz="2800" dirty="0">
                <a:latin typeface="Arial"/>
                <a:cs typeface="Arial"/>
              </a:rPr>
              <a:t>to access the help text. In addition, any field with a </a:t>
            </a:r>
            <a:r>
              <a:rPr lang="en-US" sz="2800" i="1" dirty="0">
                <a:latin typeface="Arial"/>
                <a:cs typeface="Arial"/>
              </a:rPr>
              <a:t>Gray Star </a:t>
            </a:r>
            <a:r>
              <a:rPr lang="en-US" sz="2800" dirty="0">
                <a:latin typeface="Arial"/>
                <a:cs typeface="Arial"/>
              </a:rPr>
              <a:t>is a mandatory field.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Click Contract Request to Approve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Select Contract Request to Approve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Request is Approved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Approve a Contract Request (Part 1 of 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95" y="4367409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434684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1895" y="4366626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5/21/2026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Approve a Contract Request (Part 2 of 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Approvals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 Requests to Approve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0316" b="13036"/>
          <a:stretch/>
        </p:blipFill>
        <p:spPr>
          <a:xfrm>
            <a:off x="1093609" y="4083745"/>
            <a:ext cx="10058400" cy="4275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756901" cy="2863861"/>
          </a:xfrm>
        </p:spPr>
        <p:txBody>
          <a:bodyPr wrap="none" lIns="90000" rIns="91440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/>
              <a:t>Click </a:t>
            </a:r>
            <a:r>
              <a:rPr lang="en-US" b="1" dirty="0"/>
              <a:t>Sign On</a:t>
            </a:r>
            <a:r>
              <a:rPr lang="en-US" dirty="0"/>
              <a:t>.</a:t>
            </a:r>
            <a:endParaRPr lang="en-US" sz="2800" b="1" dirty="0"/>
          </a:p>
          <a:p>
            <a:pPr>
              <a:spcBef>
                <a:spcPts val="733"/>
              </a:spcBef>
            </a:pPr>
            <a:r>
              <a:rPr lang="en-US" sz="2800" b="1" dirty="0"/>
              <a:t>        Note</a:t>
            </a:r>
            <a:r>
              <a:rPr lang="en-US" sz="2800" dirty="0"/>
              <a:t>: The system utilizes Single Sign-On (SSO) capabilities </a:t>
            </a:r>
          </a:p>
          <a:p>
            <a:pPr marL="800100">
              <a:spcBef>
                <a:spcPts val="733"/>
              </a:spcBef>
            </a:pPr>
            <a:r>
              <a:rPr lang="en-US" sz="2800" dirty="0"/>
              <a:t>and no log in information is required.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F0BBF-3733-B538-ADBB-C4CB5C605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11584739"/>
            <a:ext cx="10058400" cy="3120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1798" y="7665861"/>
            <a:ext cx="1353543" cy="6124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799" y="11584739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10260" y="117608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87381D-DF27-B202-9926-7B39076E2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4868" y="1296161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4C4CB9-97C2-0A71-5133-A7F028B66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09597" y="12853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B54B3A-C78A-94D2-A9F0-B11E0DCA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3726" y="12890774"/>
            <a:ext cx="3212123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A0115E8-3364-9B45-542B-E7917EDA0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63339" y="130115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556570-E30E-0B42-2C80-FFA1889F5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8" y="9130691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Click </a:t>
            </a:r>
            <a:r>
              <a:rPr lang="en-US" b="1" dirty="0"/>
              <a:t>Form Request Actions</a:t>
            </a:r>
            <a:r>
              <a:rPr lang="en-US" dirty="0"/>
              <a:t>. </a:t>
            </a:r>
          </a:p>
          <a:p>
            <a:pPr marL="682625" marR="0" lvl="0" indent="58738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Perform this </a:t>
            </a:r>
            <a:r>
              <a:rPr lang="en-US" sz="2800" dirty="0">
                <a:solidFill>
                  <a:prstClr val="black"/>
                </a:solidFill>
              </a:rPr>
              <a:t>step only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the review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Attachments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i="1" dirty="0">
                <a:solidFill>
                  <a:prstClr val="black"/>
                </a:solidFill>
              </a:rPr>
              <a:t>Question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navigated to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 Request Workflow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page is complete.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5C7D55-BB89-8B12-AF34-D1F79097A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8" t="934" r="47663" b="73776"/>
          <a:stretch/>
        </p:blipFill>
        <p:spPr>
          <a:xfrm>
            <a:off x="1157286" y="11620348"/>
            <a:ext cx="10058400" cy="2072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Approve a Contract Request (Part 3 of 4)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9BC7BE-C322-FC15-3E28-6B6A39D3AE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7"/>
            </a:pPr>
            <a:r>
              <a:rPr lang="en-US" dirty="0"/>
              <a:t>Select the </a:t>
            </a:r>
            <a:r>
              <a:rPr lang="en-US" b="1" dirty="0"/>
              <a:t>Form Number </a:t>
            </a:r>
            <a:r>
              <a:rPr lang="en-US" dirty="0"/>
              <a:t>hyperlink.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FB8E41-9D94-920C-8262-C79FA00AE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38116" b="58946"/>
          <a:stretch/>
        </p:blipFill>
        <p:spPr>
          <a:xfrm>
            <a:off x="1157286" y="3337608"/>
            <a:ext cx="10058400" cy="3398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F75152-1171-7F28-7297-8A009580E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4578" y="5201383"/>
            <a:ext cx="1181100" cy="3669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50D8B7-92B4-C987-8150-414992E37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9669" y="11938021"/>
            <a:ext cx="2448046" cy="4241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042A-5DCA-4420-7B98-B1E87217F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84E231-6C76-CCF3-4D24-A5F6BA47C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408" y="11458770"/>
            <a:ext cx="6400800" cy="28159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2A8AE-ADCD-4DB2-9D92-3678F933F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94678-033E-1470-41A6-CD195E438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71832-C9CD-F3D7-7003-1B27EC0C1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00586AA-DDB5-3E52-AEFA-09795C5AD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Approve a Contract Request (Part 4 of 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DB7FE-0DCA-DF2A-2CE3-1D23E98ADB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6563E-E68C-F984-BBB8-E0DF05150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Select </a:t>
            </a:r>
            <a:r>
              <a:rPr lang="en-US" b="1" dirty="0"/>
              <a:t>Approve/Complete</a:t>
            </a:r>
            <a:r>
              <a:rPr lang="en-US" dirty="0"/>
              <a:t>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33B5C74-DF5C-D972-373E-985710E1DD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880" y="9288363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/>
              <a:t>Click </a:t>
            </a:r>
            <a:r>
              <a:rPr lang="en-US" b="1" dirty="0"/>
              <a:t>Contract Request Workflow </a:t>
            </a:r>
            <a:r>
              <a:rPr lang="en-US" dirty="0"/>
              <a:t>to review the complete approval.</a:t>
            </a:r>
          </a:p>
          <a:p>
            <a:pPr marL="736600"/>
            <a:r>
              <a:rPr lang="en-US" sz="3600" b="1" dirty="0"/>
              <a:t>Note</a:t>
            </a:r>
            <a:r>
              <a:rPr lang="en-US" sz="3600" dirty="0"/>
              <a:t>: The approval levels are based on the </a:t>
            </a:r>
            <a:r>
              <a:rPr lang="en-US" sz="3600" i="1" dirty="0"/>
              <a:t>Agency</a:t>
            </a:r>
            <a:r>
              <a:rPr lang="en-US" sz="3600" b="1" dirty="0"/>
              <a:t> </a:t>
            </a:r>
            <a:r>
              <a:rPr lang="en-US" sz="3600" i="1" dirty="0"/>
              <a:t>Information</a:t>
            </a:r>
            <a:r>
              <a:rPr lang="en-US" sz="3600" b="1" dirty="0"/>
              <a:t>.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9F2FD9-F34E-9200-80B2-41FD29C18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145" b="23865"/>
          <a:stretch/>
        </p:blipFill>
        <p:spPr>
          <a:xfrm>
            <a:off x="1732490" y="3154963"/>
            <a:ext cx="9144000" cy="4356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D23538-6B41-BC90-8C5D-01A6D0DD1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8599" y="4411511"/>
            <a:ext cx="2589830" cy="55216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FAE43-0B3C-DC64-8EE5-EEAFE1CF8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8695" y="13976318"/>
            <a:ext cx="2162591" cy="27328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02F87F-0259-03F5-2C55-54FD1FB92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811388" y="9065929"/>
            <a:ext cx="10569221" cy="6053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+mj-lt"/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716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28800" indent="-45720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8" name="Freeform 101">
            <a:extLst>
              <a:ext uri="{FF2B5EF4-FFF2-40B4-BE49-F238E27FC236}">
                <a16:creationId xmlns:a16="http://schemas.microsoft.com/office/drawing/2014/main" id="{1D462C2E-1E74-CFEF-F36A-BB7E22BF9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4FA02C-DCB9-17E8-FC52-2262DFF44120}"/>
              </a:ext>
            </a:extLst>
          </p:cNvPr>
          <p:cNvSpPr txBox="1"/>
          <p:nvPr/>
        </p:nvSpPr>
        <p:spPr>
          <a:xfrm>
            <a:off x="2047446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approved a Contract Request.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05F28B2-4140-EE48-875D-BFD7501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8694" y="14600278"/>
            <a:ext cx="837931" cy="7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60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purl.org/dc/dcmitype/"/>
    <ds:schemaRef ds:uri="http://purl.org/dc/elements/1.1/"/>
    <ds:schemaRef ds:uri="8d5ae7cb-5eaa-45bd-87a9-9ecdfd4d7a10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1b022cc-d96d-4c7a-a6ef-47af526da2c2"/>
  </ds:schemaRefs>
</ds:datastoreItem>
</file>

<file path=customXml/itemProps2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40A2C-8914-4B77-A374-AF8699149DE6}"/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321</Words>
  <Application>Microsoft Office PowerPoint</Application>
  <PresentationFormat>Custom</PresentationFormat>
  <Paragraphs>58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Job Aid Template</vt:lpstr>
      <vt:lpstr>1_Administrative</vt:lpstr>
      <vt:lpstr>Approve a Contract Request</vt:lpstr>
      <vt:lpstr>Approve a Contract Request (Part 1 of 4)</vt:lpstr>
      <vt:lpstr>Approve a Contract Request (Part 2 of 4)</vt:lpstr>
      <vt:lpstr>Approve a Contract Request (Part 3 of 4)</vt:lpstr>
      <vt:lpstr>Approve a Contract Request (Part 4 of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22</cp:revision>
  <cp:lastPrinted>2024-05-14T19:49:44Z</cp:lastPrinted>
  <dcterms:created xsi:type="dcterms:W3CDTF">2024-01-04T16:25:20Z</dcterms:created>
  <dcterms:modified xsi:type="dcterms:W3CDTF">2026-05-21T14:12:46Z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