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27"/>
  </p:notesMasterIdLst>
  <p:sldIdLst>
    <p:sldId id="355" r:id="rId6"/>
    <p:sldId id="408" r:id="rId7"/>
    <p:sldId id="409" r:id="rId8"/>
    <p:sldId id="410" r:id="rId9"/>
    <p:sldId id="416" r:id="rId10"/>
    <p:sldId id="417" r:id="rId11"/>
    <p:sldId id="386" r:id="rId12"/>
    <p:sldId id="387" r:id="rId13"/>
    <p:sldId id="418" r:id="rId14"/>
    <p:sldId id="419" r:id="rId15"/>
    <p:sldId id="399" r:id="rId16"/>
    <p:sldId id="420" r:id="rId17"/>
    <p:sldId id="413" r:id="rId18"/>
    <p:sldId id="414" r:id="rId19"/>
    <p:sldId id="392" r:id="rId20"/>
    <p:sldId id="384" r:id="rId21"/>
    <p:sldId id="401" r:id="rId22"/>
    <p:sldId id="423" r:id="rId23"/>
    <p:sldId id="422" r:id="rId24"/>
    <p:sldId id="397" r:id="rId25"/>
    <p:sldId id="412" r:id="rId26"/>
  </p:sldIdLst>
  <p:sldSz cx="12192000" cy="16256000"/>
  <p:notesSz cx="7315200" cy="96012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848FE-A410-755A-948D-458F6F873DB4}" v="23" dt="2026-05-21T14:24:06.621"/>
    <p1510:client id="{EDFCDB7A-E4C3-B998-6576-6A252E612143}" v="2" dt="2026-05-21T15:44:04.478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54" autoAdjust="0"/>
  </p:normalViewPr>
  <p:slideViewPr>
    <p:cSldViewPr snapToGrid="0">
      <p:cViewPr varScale="1">
        <p:scale>
          <a:sx n="42" d="100"/>
          <a:sy n="42" d="100"/>
        </p:scale>
        <p:origin x="2304" y="66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i, Anna" userId="S::anna.randi@doas.ga.gov::7a741e9f-5716-4406-ad8f-1546a0125a35" providerId="AD" clId="Web-{639848FE-A410-755A-948D-458F6F873DB4}"/>
    <pc:docChg chg="modSld">
      <pc:chgData name="Randi, Anna" userId="S::anna.randi@doas.ga.gov::7a741e9f-5716-4406-ad8f-1546a0125a35" providerId="AD" clId="Web-{639848FE-A410-755A-948D-458F6F873DB4}" dt="2026-05-21T14:24:06.621" v="20" actId="20577"/>
      <pc:docMkLst>
        <pc:docMk/>
      </pc:docMkLst>
      <pc:sldChg chg="modSp">
        <pc:chgData name="Randi, Anna" userId="S::anna.randi@doas.ga.gov::7a741e9f-5716-4406-ad8f-1546a0125a35" providerId="AD" clId="Web-{639848FE-A410-755A-948D-458F6F873DB4}" dt="2026-05-21T14:23:25.698" v="15" actId="20577"/>
        <pc:sldMkLst>
          <pc:docMk/>
          <pc:sldMk cId="3606376797" sldId="384"/>
        </pc:sldMkLst>
        <pc:spChg chg="mod">
          <ac:chgData name="Randi, Anna" userId="S::anna.randi@doas.ga.gov::7a741e9f-5716-4406-ad8f-1546a0125a35" providerId="AD" clId="Web-{639848FE-A410-755A-948D-458F6F873DB4}" dt="2026-05-21T14:23:25.698" v="15" actId="20577"/>
          <ac:spMkLst>
            <pc:docMk/>
            <pc:sldMk cId="3606376797" sldId="384"/>
            <ac:spMk id="5" creationId="{9A7D628F-1067-C116-1AB9-5F337A26704B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2:46.885" v="6" actId="20577"/>
        <pc:sldMkLst>
          <pc:docMk/>
          <pc:sldMk cId="2544948871" sldId="386"/>
        </pc:sldMkLst>
        <pc:spChg chg="mod">
          <ac:chgData name="Randi, Anna" userId="S::anna.randi@doas.ga.gov::7a741e9f-5716-4406-ad8f-1546a0125a35" providerId="AD" clId="Web-{639848FE-A410-755A-948D-458F6F873DB4}" dt="2026-05-21T14:22:46.885" v="6" actId="20577"/>
          <ac:spMkLst>
            <pc:docMk/>
            <pc:sldMk cId="2544948871" sldId="386"/>
            <ac:spMk id="5" creationId="{5BAE1170-70E2-4774-FEFA-DF44833EE890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2:51.416" v="7" actId="20577"/>
        <pc:sldMkLst>
          <pc:docMk/>
          <pc:sldMk cId="3965385533" sldId="387"/>
        </pc:sldMkLst>
        <pc:spChg chg="mod">
          <ac:chgData name="Randi, Anna" userId="S::anna.randi@doas.ga.gov::7a741e9f-5716-4406-ad8f-1546a0125a35" providerId="AD" clId="Web-{639848FE-A410-755A-948D-458F6F873DB4}" dt="2026-05-21T14:22:51.416" v="7" actId="20577"/>
          <ac:spMkLst>
            <pc:docMk/>
            <pc:sldMk cId="3965385533" sldId="387"/>
            <ac:spMk id="5" creationId="{B224EC72-4775-62DC-F158-580C3BCF0C6D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3:21.464" v="14" actId="20577"/>
        <pc:sldMkLst>
          <pc:docMk/>
          <pc:sldMk cId="3835232245" sldId="392"/>
        </pc:sldMkLst>
        <pc:spChg chg="mod">
          <ac:chgData name="Randi, Anna" userId="S::anna.randi@doas.ga.gov::7a741e9f-5716-4406-ad8f-1546a0125a35" providerId="AD" clId="Web-{639848FE-A410-755A-948D-458F6F873DB4}" dt="2026-05-21T14:23:21.464" v="14" actId="20577"/>
          <ac:spMkLst>
            <pc:docMk/>
            <pc:sldMk cId="3835232245" sldId="392"/>
            <ac:spMk id="5" creationId="{E7E5C968-6DF5-7119-3D2A-25B2B6B22936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3:57.386" v="19" actId="20577"/>
        <pc:sldMkLst>
          <pc:docMk/>
          <pc:sldMk cId="2970561448" sldId="397"/>
        </pc:sldMkLst>
        <pc:spChg chg="mod">
          <ac:chgData name="Randi, Anna" userId="S::anna.randi@doas.ga.gov::7a741e9f-5716-4406-ad8f-1546a0125a35" providerId="AD" clId="Web-{639848FE-A410-755A-948D-458F6F873DB4}" dt="2026-05-21T14:23:57.386" v="19" actId="20577"/>
          <ac:spMkLst>
            <pc:docMk/>
            <pc:sldMk cId="2970561448" sldId="397"/>
            <ac:spMk id="5" creationId="{BAEF4B10-2816-3140-F8D4-3EAE9BD850D7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3:04.494" v="10" actId="20577"/>
        <pc:sldMkLst>
          <pc:docMk/>
          <pc:sldMk cId="3629999463" sldId="399"/>
        </pc:sldMkLst>
        <pc:spChg chg="mod">
          <ac:chgData name="Randi, Anna" userId="S::anna.randi@doas.ga.gov::7a741e9f-5716-4406-ad8f-1546a0125a35" providerId="AD" clId="Web-{639848FE-A410-755A-948D-458F6F873DB4}" dt="2026-05-21T14:23:04.494" v="10" actId="20577"/>
          <ac:spMkLst>
            <pc:docMk/>
            <pc:sldMk cId="3629999463" sldId="399"/>
            <ac:spMk id="5" creationId="{3B98016B-BD11-CF5C-3282-0CF15FA4BD74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3:29.886" v="16" actId="20577"/>
        <pc:sldMkLst>
          <pc:docMk/>
          <pc:sldMk cId="499711948" sldId="401"/>
        </pc:sldMkLst>
        <pc:spChg chg="mod">
          <ac:chgData name="Randi, Anna" userId="S::anna.randi@doas.ga.gov::7a741e9f-5716-4406-ad8f-1546a0125a35" providerId="AD" clId="Web-{639848FE-A410-755A-948D-458F6F873DB4}" dt="2026-05-21T14:23:29.886" v="16" actId="20577"/>
          <ac:spMkLst>
            <pc:docMk/>
            <pc:sldMk cId="499711948" sldId="401"/>
            <ac:spMk id="5" creationId="{4CF4F599-F132-9A21-1D52-83BBD38BC316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2:24.150" v="0" actId="20577"/>
        <pc:sldMkLst>
          <pc:docMk/>
          <pc:sldMk cId="2872434557" sldId="408"/>
        </pc:sldMkLst>
        <pc:spChg chg="mod">
          <ac:chgData name="Randi, Anna" userId="S::anna.randi@doas.ga.gov::7a741e9f-5716-4406-ad8f-1546a0125a35" providerId="AD" clId="Web-{639848FE-A410-755A-948D-458F6F873DB4}" dt="2026-05-21T14:22:24.150" v="0" actId="20577"/>
          <ac:spMkLst>
            <pc:docMk/>
            <pc:sldMk cId="2872434557" sldId="408"/>
            <ac:spMk id="5" creationId="{92290C7B-1E2C-4C79-77FF-19FCB458722E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2:28.666" v="1" actId="20577"/>
        <pc:sldMkLst>
          <pc:docMk/>
          <pc:sldMk cId="2593318646" sldId="409"/>
        </pc:sldMkLst>
        <pc:spChg chg="mod">
          <ac:chgData name="Randi, Anna" userId="S::anna.randi@doas.ga.gov::7a741e9f-5716-4406-ad8f-1546a0125a35" providerId="AD" clId="Web-{639848FE-A410-755A-948D-458F6F873DB4}" dt="2026-05-21T14:22:28.666" v="1" actId="20577"/>
          <ac:spMkLst>
            <pc:docMk/>
            <pc:sldMk cId="2593318646" sldId="409"/>
            <ac:spMk id="5" creationId="{07A38923-F4F5-DE56-68D8-2D5D518941C5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2:33.619" v="2" actId="20577"/>
        <pc:sldMkLst>
          <pc:docMk/>
          <pc:sldMk cId="656134592" sldId="410"/>
        </pc:sldMkLst>
        <pc:spChg chg="mod">
          <ac:chgData name="Randi, Anna" userId="S::anna.randi@doas.ga.gov::7a741e9f-5716-4406-ad8f-1546a0125a35" providerId="AD" clId="Web-{639848FE-A410-755A-948D-458F6F873DB4}" dt="2026-05-21T14:22:33.619" v="2" actId="20577"/>
          <ac:spMkLst>
            <pc:docMk/>
            <pc:sldMk cId="656134592" sldId="410"/>
            <ac:spMk id="5" creationId="{94BEA660-48EC-9BEA-D3C2-922AF1B382E2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4:06.621" v="20" actId="20577"/>
        <pc:sldMkLst>
          <pc:docMk/>
          <pc:sldMk cId="431463144" sldId="412"/>
        </pc:sldMkLst>
        <pc:spChg chg="mod">
          <ac:chgData name="Randi, Anna" userId="S::anna.randi@doas.ga.gov::7a741e9f-5716-4406-ad8f-1546a0125a35" providerId="AD" clId="Web-{639848FE-A410-755A-948D-458F6F873DB4}" dt="2026-05-21T14:24:06.621" v="20" actId="20577"/>
          <ac:spMkLst>
            <pc:docMk/>
            <pc:sldMk cId="431463144" sldId="412"/>
            <ac:spMk id="5" creationId="{FD054F4A-F9EC-B0C8-08A5-C445448C95F1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3:12.713" v="12" actId="20577"/>
        <pc:sldMkLst>
          <pc:docMk/>
          <pc:sldMk cId="2138991215" sldId="413"/>
        </pc:sldMkLst>
        <pc:spChg chg="mod">
          <ac:chgData name="Randi, Anna" userId="S::anna.randi@doas.ga.gov::7a741e9f-5716-4406-ad8f-1546a0125a35" providerId="AD" clId="Web-{639848FE-A410-755A-948D-458F6F873DB4}" dt="2026-05-21T14:23:12.713" v="12" actId="20577"/>
          <ac:spMkLst>
            <pc:docMk/>
            <pc:sldMk cId="2138991215" sldId="413"/>
            <ac:spMk id="5" creationId="{EB395B5A-6A92-2B0B-1553-1205617C744B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3:17.417" v="13" actId="20577"/>
        <pc:sldMkLst>
          <pc:docMk/>
          <pc:sldMk cId="2635561862" sldId="414"/>
        </pc:sldMkLst>
        <pc:spChg chg="mod">
          <ac:chgData name="Randi, Anna" userId="S::anna.randi@doas.ga.gov::7a741e9f-5716-4406-ad8f-1546a0125a35" providerId="AD" clId="Web-{639848FE-A410-755A-948D-458F6F873DB4}" dt="2026-05-21T14:23:17.417" v="13" actId="20577"/>
          <ac:spMkLst>
            <pc:docMk/>
            <pc:sldMk cId="2635561862" sldId="414"/>
            <ac:spMk id="5" creationId="{908FCD36-E308-2BC4-FA75-067E3BC17E10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2:37.697" v="3" actId="20577"/>
        <pc:sldMkLst>
          <pc:docMk/>
          <pc:sldMk cId="1847516466" sldId="416"/>
        </pc:sldMkLst>
        <pc:spChg chg="mod">
          <ac:chgData name="Randi, Anna" userId="S::anna.randi@doas.ga.gov::7a741e9f-5716-4406-ad8f-1546a0125a35" providerId="AD" clId="Web-{639848FE-A410-755A-948D-458F6F873DB4}" dt="2026-05-21T14:22:37.697" v="3" actId="20577"/>
          <ac:spMkLst>
            <pc:docMk/>
            <pc:sldMk cId="1847516466" sldId="416"/>
            <ac:spMk id="5" creationId="{88F97686-1B27-4818-A6CA-614F6E2823F4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2:42.010" v="5" actId="20577"/>
        <pc:sldMkLst>
          <pc:docMk/>
          <pc:sldMk cId="1095831267" sldId="417"/>
        </pc:sldMkLst>
        <pc:spChg chg="mod">
          <ac:chgData name="Randi, Anna" userId="S::anna.randi@doas.ga.gov::7a741e9f-5716-4406-ad8f-1546a0125a35" providerId="AD" clId="Web-{639848FE-A410-755A-948D-458F6F873DB4}" dt="2026-05-21T14:22:42.010" v="5" actId="20577"/>
          <ac:spMkLst>
            <pc:docMk/>
            <pc:sldMk cId="1095831267" sldId="417"/>
            <ac:spMk id="5" creationId="{F55467ED-EE09-4CED-7E39-6EDE7CF49C15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2:55.166" v="8" actId="20577"/>
        <pc:sldMkLst>
          <pc:docMk/>
          <pc:sldMk cId="3494320655" sldId="418"/>
        </pc:sldMkLst>
        <pc:spChg chg="mod">
          <ac:chgData name="Randi, Anna" userId="S::anna.randi@doas.ga.gov::7a741e9f-5716-4406-ad8f-1546a0125a35" providerId="AD" clId="Web-{639848FE-A410-755A-948D-458F6F873DB4}" dt="2026-05-21T14:22:55.166" v="8" actId="20577"/>
          <ac:spMkLst>
            <pc:docMk/>
            <pc:sldMk cId="3494320655" sldId="418"/>
            <ac:spMk id="5" creationId="{AA72F123-7042-8D81-34FB-091C1DD175DE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2:59.838" v="9" actId="20577"/>
        <pc:sldMkLst>
          <pc:docMk/>
          <pc:sldMk cId="3330857341" sldId="419"/>
        </pc:sldMkLst>
        <pc:spChg chg="mod">
          <ac:chgData name="Randi, Anna" userId="S::anna.randi@doas.ga.gov::7a741e9f-5716-4406-ad8f-1546a0125a35" providerId="AD" clId="Web-{639848FE-A410-755A-948D-458F6F873DB4}" dt="2026-05-21T14:22:59.838" v="9" actId="20577"/>
          <ac:spMkLst>
            <pc:docMk/>
            <pc:sldMk cId="3330857341" sldId="419"/>
            <ac:spMk id="5" creationId="{20E5ED5C-4CC5-C207-1A79-FC342DD47383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3:08.760" v="11" actId="20577"/>
        <pc:sldMkLst>
          <pc:docMk/>
          <pc:sldMk cId="370521348" sldId="420"/>
        </pc:sldMkLst>
        <pc:spChg chg="mod">
          <ac:chgData name="Randi, Anna" userId="S::anna.randi@doas.ga.gov::7a741e9f-5716-4406-ad8f-1546a0125a35" providerId="AD" clId="Web-{639848FE-A410-755A-948D-458F6F873DB4}" dt="2026-05-21T14:23:08.760" v="11" actId="20577"/>
          <ac:spMkLst>
            <pc:docMk/>
            <pc:sldMk cId="370521348" sldId="420"/>
            <ac:spMk id="5" creationId="{402C540D-11CB-E822-6E4B-A8C69EAF41BE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3:51.964" v="18" actId="20577"/>
        <pc:sldMkLst>
          <pc:docMk/>
          <pc:sldMk cId="409316200" sldId="422"/>
        </pc:sldMkLst>
        <pc:spChg chg="mod">
          <ac:chgData name="Randi, Anna" userId="S::anna.randi@doas.ga.gov::7a741e9f-5716-4406-ad8f-1546a0125a35" providerId="AD" clId="Web-{639848FE-A410-755A-948D-458F6F873DB4}" dt="2026-05-21T14:23:51.964" v="18" actId="20577"/>
          <ac:spMkLst>
            <pc:docMk/>
            <pc:sldMk cId="409316200" sldId="422"/>
            <ac:spMk id="5" creationId="{1715DB62-AA04-7F08-BBEA-C54986D4154B}"/>
          </ac:spMkLst>
        </pc:spChg>
      </pc:sldChg>
      <pc:sldChg chg="modSp">
        <pc:chgData name="Randi, Anna" userId="S::anna.randi@doas.ga.gov::7a741e9f-5716-4406-ad8f-1546a0125a35" providerId="AD" clId="Web-{639848FE-A410-755A-948D-458F6F873DB4}" dt="2026-05-21T14:23:47.214" v="17" actId="20577"/>
        <pc:sldMkLst>
          <pc:docMk/>
          <pc:sldMk cId="2887288455" sldId="423"/>
        </pc:sldMkLst>
        <pc:spChg chg="mod">
          <ac:chgData name="Randi, Anna" userId="S::anna.randi@doas.ga.gov::7a741e9f-5716-4406-ad8f-1546a0125a35" providerId="AD" clId="Web-{639848FE-A410-755A-948D-458F6F873DB4}" dt="2026-05-21T14:23:47.214" v="17" actId="20577"/>
          <ac:spMkLst>
            <pc:docMk/>
            <pc:sldMk cId="2887288455" sldId="423"/>
            <ac:spMk id="5" creationId="{FDA751B7-6D71-23C6-335C-6C40B617E9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for USG log in: &lt;insert link&gt;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log in issues, users should go to Agency Super User first. Call Help Desk if needed. T1 should know (have a list) log in selections to advise user of correct selection to make.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app, Sourcing, Contracts &amp; Supplier Management, is not in the list of apps, click on the Add Apps button at the bottom, find the Sourcing, Contracts, &amp; Supplier Management app, then click on the + to add it to your list of Apps.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Clicking Sign on will take the user out of GA@WORK and into the GA@WORK Marketplace.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the Contracts module by clicking on the Contracts icon on the left.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Request then Request Contract.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3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6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A7E32B7-E98C-877A-C55F-EEFA446341AF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Create a Contract Request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for a Contract Renewal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Contract Requesters </a:t>
            </a:r>
            <a:r>
              <a:rPr lang="en-US">
                <a:latin typeface="Arial"/>
                <a:cs typeface="Arial"/>
              </a:rPr>
              <a:t>how to create and submit </a:t>
            </a:r>
            <a:r>
              <a:rPr lang="en-US" i="1">
                <a:latin typeface="Arial"/>
                <a:cs typeface="Arial"/>
              </a:rPr>
              <a:t>a contract renewal request </a:t>
            </a:r>
            <a:r>
              <a:rPr lang="en-US">
                <a:latin typeface="Arial"/>
                <a:cs typeface="Arial"/>
              </a:rPr>
              <a:t>only. 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Access the </a:t>
            </a:r>
            <a:r>
              <a:rPr lang="en-US" b="1" dirty="0"/>
              <a:t>Contracts</a:t>
            </a:r>
            <a:r>
              <a:rPr lang="en-US" dirty="0"/>
              <a:t> module.</a:t>
            </a:r>
          </a:p>
          <a:p>
            <a:r>
              <a:rPr lang="en-US" dirty="0"/>
              <a:t>Click </a:t>
            </a:r>
            <a:r>
              <a:rPr lang="en-US" b="1" dirty="0"/>
              <a:t>Requests </a:t>
            </a:r>
            <a:r>
              <a:rPr lang="en-US" dirty="0"/>
              <a:t>&gt;</a:t>
            </a:r>
            <a:r>
              <a:rPr lang="en-US" b="1" dirty="0"/>
              <a:t> Request Contract</a:t>
            </a:r>
            <a:r>
              <a:rPr lang="en-US" dirty="0"/>
              <a:t>.</a:t>
            </a:r>
          </a:p>
          <a:p>
            <a:r>
              <a:rPr lang="en-US" dirty="0">
                <a:latin typeface="Arial"/>
                <a:cs typeface="Arial"/>
              </a:rPr>
              <a:t>Complete renewal required fields.</a:t>
            </a:r>
          </a:p>
          <a:p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Complete Request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Create Request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Fill Out Information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Contract Renewal Request is Submitted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7FF7-A0B0-6341-E5C1-640116E5E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E5ED5C-4CC5-C207-1A79-FC342DD4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9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BCED3B-6F0C-7A39-A58A-086170501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25"/>
            </a:pPr>
            <a:r>
              <a:rPr lang="en-US"/>
              <a:t>Select the </a:t>
            </a:r>
            <a:r>
              <a:rPr lang="en-US" b="1"/>
              <a:t>Entity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/>
              <a:t>Select your </a:t>
            </a:r>
            <a:r>
              <a:rPr lang="en-US" b="1"/>
              <a:t>Entity/Agency for approval routing</a:t>
            </a:r>
            <a:r>
              <a:rPr lang="en-US"/>
              <a:t>*.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 Use the </a:t>
            </a:r>
            <a:r>
              <a:rPr lang="en-US" sz="2800" i="1"/>
              <a:t>magnifying glass </a:t>
            </a:r>
            <a:r>
              <a:rPr lang="en-US" sz="2800"/>
              <a:t>to search.</a:t>
            </a:r>
            <a:endParaRPr lang="en-US" b="1"/>
          </a:p>
          <a:p>
            <a:pPr marL="742950" indent="-742950">
              <a:buFont typeface="+mj-lt"/>
              <a:buAutoNum type="arabicPeriod" startAt="27"/>
            </a:pPr>
            <a:r>
              <a:rPr lang="en-US"/>
              <a:t>Enter or search for the entity </a:t>
            </a:r>
            <a:r>
              <a:rPr lang="en-US" b="1"/>
              <a:t>Origins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27"/>
            </a:pPr>
            <a:r>
              <a:rPr lang="en-US"/>
              <a:t>Finally, </a:t>
            </a:r>
            <a:r>
              <a:rPr lang="en-US" b="1"/>
              <a:t>Enter the Business Owner's Name, Phone Number, email address and Address:*</a:t>
            </a:r>
            <a:r>
              <a:rPr lang="en-US"/>
              <a:t>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 i="1"/>
              <a:t>Agency Information </a:t>
            </a:r>
            <a:r>
              <a:rPr lang="en-US" sz="2800"/>
              <a:t>would have information auto populated based on the contract selected.</a:t>
            </a:r>
            <a:r>
              <a:rPr lang="en-US" sz="2800" b="1"/>
              <a:t> </a:t>
            </a:r>
            <a:r>
              <a:rPr lang="en-US" sz="2800"/>
              <a:t>Also, the selected </a:t>
            </a:r>
            <a:r>
              <a:rPr lang="en-US" sz="2800" i="1"/>
              <a:t>Entity/Agency </a:t>
            </a:r>
            <a:r>
              <a:rPr lang="en-US" sz="2800"/>
              <a:t>and </a:t>
            </a:r>
            <a:r>
              <a:rPr lang="en-US" sz="2800" i="1"/>
              <a:t>Origins</a:t>
            </a:r>
            <a:r>
              <a:rPr lang="en-US" sz="2800" b="1"/>
              <a:t>* </a:t>
            </a:r>
            <a:r>
              <a:rPr lang="en-US" sz="2800"/>
              <a:t>will determine the request workflow. </a:t>
            </a:r>
            <a:endParaRPr lang="en-US" sz="2800" b="1"/>
          </a:p>
          <a:p>
            <a:endParaRPr lang="en-US"/>
          </a:p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0D2B22-D44C-1067-370E-320BA54D7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20" y="8411697"/>
            <a:ext cx="8229600" cy="67651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08A84-5812-93EA-1695-86860EFED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B5AF1-7566-4517-6505-6A37C5C7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82B04-6FE3-1CF7-99E5-F86A161AB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3176A-D55B-CF17-5A7C-3044CA665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8254A6-DCE9-2916-A3A8-75163D719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2628" y="9615321"/>
            <a:ext cx="3026507" cy="62450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CD9391-652A-92C9-C857-E3E36FCF2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89135" y="965325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ED10E6-CE6C-EF45-108B-4AC81E5B6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44737" y="111443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F537E3-06C8-493F-23D1-D196E17A4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2628" y="11051675"/>
            <a:ext cx="3082109" cy="73392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A0432D-64DA-AC14-125A-7F58801B3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96000" y="1256559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D390D2-2BB8-6877-0ABF-19DC87C9E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2629" y="12600488"/>
            <a:ext cx="3933372" cy="4788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482F1B-4D98-D4D4-47CB-24566D73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31403" y="141735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EB1BD6-266E-73C6-71F6-CB3C3742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2628" y="13967753"/>
            <a:ext cx="7453087" cy="96019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57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36510-E534-BC0B-BB0D-B3AB4452A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98016B-BD11-CF5C-3282-0CF15FA4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10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A0EAE-15C4-975B-E482-E961843DB0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9"/>
            </a:pPr>
            <a:r>
              <a:rPr lang="en-US"/>
              <a:t>A </a:t>
            </a:r>
            <a:r>
              <a:rPr lang="en-US" b="1"/>
              <a:t>Begin Date</a:t>
            </a:r>
            <a:r>
              <a:rPr lang="en-US"/>
              <a:t>*</a:t>
            </a:r>
            <a:r>
              <a:rPr lang="en-US" b="1"/>
              <a:t> </a:t>
            </a:r>
            <a:r>
              <a:rPr lang="en-US"/>
              <a:t>is auto populated with contract data.</a:t>
            </a:r>
          </a:p>
          <a:p>
            <a:pPr marL="742950" indent="-742950">
              <a:buFont typeface="+mj-lt"/>
              <a:buAutoNum type="arabicPeriod" startAt="29"/>
            </a:pPr>
            <a:r>
              <a:rPr lang="en-US"/>
              <a:t>An </a:t>
            </a:r>
            <a:r>
              <a:rPr lang="en-US" b="1"/>
              <a:t>Expire Date</a:t>
            </a:r>
            <a:r>
              <a:rPr lang="en-US"/>
              <a:t>*</a:t>
            </a:r>
            <a:r>
              <a:rPr lang="en-US" b="1"/>
              <a:t> </a:t>
            </a:r>
            <a:r>
              <a:rPr lang="en-US"/>
              <a:t>is auto populated with contract data and selection.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 i="1"/>
              <a:t>Contract Terms </a:t>
            </a:r>
            <a:r>
              <a:rPr lang="en-US" sz="2800"/>
              <a:t>data can be overwritten. However, </a:t>
            </a:r>
            <a:r>
              <a:rPr lang="en-US" sz="2800" i="1"/>
              <a:t>Expire Date </a:t>
            </a:r>
            <a:r>
              <a:rPr lang="en-US" sz="2800"/>
              <a:t>format can not be changed.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479172-D7C2-2A7E-2A34-2E88F2E8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6639408"/>
            <a:ext cx="9144000" cy="77190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489D8-0CED-BCA4-4349-6A35CFC94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DF1D3-48E5-0DD8-3031-183B3FF8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E33AE-093D-4CD9-4DF4-DAB5BA94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7B377-D7F4-5716-9CFA-8760B28EE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90246A-4897-B651-5B75-DC83A55C4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30799" y="1272248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01241-2497-7CE7-056E-0CE48841A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5086" y="8829231"/>
            <a:ext cx="4324815" cy="81366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A3C2B8-58FD-6267-FC74-08C57883A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25421" y="896174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1C18A2-9D81-340A-DD0E-3F6989006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8830" y="12177132"/>
            <a:ext cx="4965778" cy="16393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8A9ED-0EF4-28AC-B4BD-FCCF37851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2C540D-11CB-E822-6E4B-A8C69EAF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11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BC5254-B715-1ECF-4B4B-F1FA5D4531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1"/>
            </a:pPr>
            <a:r>
              <a:rPr lang="en-US"/>
              <a:t>Answer </a:t>
            </a:r>
            <a:r>
              <a:rPr lang="en-US" b="1"/>
              <a:t>Will pre-approved terms and conditions be used for this contract?</a:t>
            </a:r>
            <a:r>
              <a:rPr lang="en-US"/>
              <a:t>*.</a:t>
            </a:r>
          </a:p>
          <a:p>
            <a:pPr marL="7366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selected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continue to step 32. If </a:t>
            </a:r>
            <a:r>
              <a:rPr lang="en-US" sz="2800" i="1">
                <a:solidFill>
                  <a:prstClr val="black"/>
                </a:solidFill>
              </a:rPr>
              <a:t>Yes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selected, skip to step 38. </a:t>
            </a:r>
            <a:endParaRPr lang="en-US" b="1"/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613406-4F6F-5772-E604-80A9A3565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2"/>
            </a:pPr>
            <a:r>
              <a:rPr lang="en-US"/>
              <a:t>Click </a:t>
            </a:r>
            <a:r>
              <a:rPr lang="en-US" b="1"/>
              <a:t>Upload</a:t>
            </a:r>
            <a:r>
              <a:rPr lang="en-US"/>
              <a:t> for </a:t>
            </a:r>
            <a:r>
              <a:rPr lang="en-US" b="1"/>
              <a:t>Please upload a copy of the proposed terms and conditions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368B06-F94A-6190-F738-483DD3297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10332107"/>
            <a:ext cx="7315200" cy="44503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1FBC31-D5D2-8D54-837B-DCA62293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639" b="3434"/>
          <a:stretch/>
        </p:blipFill>
        <p:spPr>
          <a:xfrm>
            <a:off x="2438399" y="4641048"/>
            <a:ext cx="7315200" cy="34021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D1DC5-C818-B6E7-3F8C-DE8EDE1B6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C325DC-7BFE-160C-469B-4676D6F1B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DA5A1-2362-6FF7-0C21-7C457F115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F9BBE-9454-749E-2D4C-4E2C38E3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5AFD67-1062-C356-2990-ED4BDD781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03497" y="7450908"/>
            <a:ext cx="2239978" cy="5486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CF92E4-8730-91FC-3972-3B859938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5138" y="13888322"/>
            <a:ext cx="790575" cy="45545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9FCCC-7FE9-01E7-FA6F-D5BB1CBF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395B5A-6A92-2B0B-1553-1205617C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12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EF1787-605E-9E5D-FFCE-A9C161BA9C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3"/>
            </a:pPr>
            <a:r>
              <a:rPr lang="en-US"/>
              <a:t>Enter the </a:t>
            </a:r>
            <a:r>
              <a:rPr lang="en-US" b="1"/>
              <a:t>Title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33"/>
            </a:pPr>
            <a:r>
              <a:rPr lang="en-US"/>
              <a:t>Click </a:t>
            </a:r>
            <a:r>
              <a:rPr lang="en-US" b="1"/>
              <a:t>Choose File</a:t>
            </a:r>
            <a:r>
              <a:rPr lang="en-US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ECD18F-09DE-69FE-6991-263531EEF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5"/>
            </a:pPr>
            <a:r>
              <a:rPr lang="en-US">
                <a:solidFill>
                  <a:srgbClr val="000000"/>
                </a:solidFill>
              </a:rPr>
              <a:t>Select file from your local computer.</a:t>
            </a:r>
            <a:endParaRPr lang="en-US" sz="360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35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b="1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CFA936-EE1D-E604-914F-28F6D09FB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57"/>
          <a:stretch/>
        </p:blipFill>
        <p:spPr>
          <a:xfrm>
            <a:off x="1981200" y="4231058"/>
            <a:ext cx="8229600" cy="37618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227AE-28EB-B6B8-4CC3-BA44B265B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0469378"/>
            <a:ext cx="8229600" cy="4272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17FFAF-8166-1B63-3DEB-2CCFBDD0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E2C018-5393-CB6B-D83C-E79448DAE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8850" y="5536185"/>
            <a:ext cx="4231449" cy="5019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6B9973-F43C-34AE-28ED-7E33F3C0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80299" y="55128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FDF0D-414F-4E69-ADDE-6D117DE36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32646" y="12796320"/>
            <a:ext cx="1988704" cy="65298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09373C-7771-B69B-3895-29AC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21350" y="1284849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E2089C-CEE1-5AD7-9DAB-04718C732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81454" y="14245451"/>
            <a:ext cx="1201883" cy="3488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5B8592-6093-4450-76F4-9F2B9CC89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08075" y="1460466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8E6BED-CD6A-737A-2821-D2FCDE40F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1100" y="6217982"/>
            <a:ext cx="1428120" cy="37331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69FE9EC-2E32-D89B-C8AE-CFD655926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00210" y="61299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D9EB41-5B36-7B25-4410-F117A53E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93066-7083-F044-04A9-6D58E8F38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A1C5C-84D3-AA19-B02E-63988EE88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3899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BD34A-1499-42E0-31E9-6D0EF1565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8FCD36-E308-2BC4-FA75-067E3BC1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13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767C7A-D3D6-E07B-5495-4CD20279A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7"/>
            </a:pPr>
            <a:r>
              <a:rPr lang="en-US" dirty="0"/>
              <a:t>Click </a:t>
            </a:r>
            <a:r>
              <a:rPr lang="en-US" b="1" dirty="0"/>
              <a:t>Save Changes</a:t>
            </a:r>
            <a:r>
              <a:rPr lang="en-US" dirty="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2EE2E0-2990-A5FC-7A7E-B7F76F8E7B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8"/>
            </a:pPr>
            <a:r>
              <a:rPr lang="en-US" dirty="0"/>
              <a:t>Select the </a:t>
            </a:r>
            <a:r>
              <a:rPr lang="en-US" b="1" dirty="0"/>
              <a:t>Payment Terms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38"/>
            </a:pPr>
            <a:r>
              <a:rPr lang="en-US" dirty="0"/>
              <a:t>Select if </a:t>
            </a:r>
            <a:r>
              <a:rPr lang="en-US" b="1" dirty="0"/>
              <a:t>P-Card used for contracts?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86404B2-6136-10C3-7DFD-58173D69C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4" t="3354" b="1"/>
          <a:stretch/>
        </p:blipFill>
        <p:spPr>
          <a:xfrm>
            <a:off x="1981199" y="3893259"/>
            <a:ext cx="8229600" cy="38482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79A181E-76C0-2CAC-FE8C-919A1B06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359595"/>
            <a:ext cx="8381253" cy="504089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B56DA-AEE0-F469-443A-0EE1FB43E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A8D3D-5910-1369-01C4-C626E9A41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A10C7-390C-9BC8-ED6A-67EF95BC7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320B1-71F9-7ED0-D3A6-BE0640097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435C61-5DE3-6B01-984E-1E582067D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4800" y="7110127"/>
            <a:ext cx="1826362" cy="5019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3A56F-A3C5-ABF7-651C-65C952BF1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5690" y="13223745"/>
            <a:ext cx="1733005" cy="5486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2E7D6B-7A13-2D40-646D-00C60A4A2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18696" y="132237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FCAE49-C5E3-30CD-69D5-1693E7B47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2884" y="14769256"/>
            <a:ext cx="2177672" cy="5486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A55B0E-E34E-90F7-04A0-D7A695B18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710556" y="147692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635561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E1241-0138-766C-A708-7236ECDDD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E5C968-6DF5-7119-3D2A-25B2B6B2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Create a Contract Request for a Contract </a:t>
            </a:r>
            <a:r>
              <a:rPr lang="en-US">
                <a:latin typeface="Arial"/>
                <a:cs typeface="Arial"/>
              </a:rPr>
              <a:t>Renewal (Part 14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4B378C-3E31-074A-F541-02F3248C4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0"/>
            </a:pPr>
            <a:r>
              <a:rPr lang="en-US"/>
              <a:t>The </a:t>
            </a:r>
            <a:r>
              <a:rPr lang="en-US" b="1"/>
              <a:t>Contract Number </a:t>
            </a:r>
            <a:r>
              <a:rPr lang="en-US"/>
              <a:t>is read-only.</a:t>
            </a:r>
          </a:p>
          <a:p>
            <a:pPr marL="742950" indent="-742950">
              <a:buFont typeface="+mj-lt"/>
              <a:buAutoNum type="arabicPeriod" startAt="40"/>
            </a:pPr>
            <a:r>
              <a:rPr lang="en-US"/>
              <a:t>The </a:t>
            </a:r>
            <a:r>
              <a:rPr lang="en-US" b="1"/>
              <a:t>Contract Name </a:t>
            </a:r>
            <a:r>
              <a:rPr lang="en-US"/>
              <a:t>is auto populated.</a:t>
            </a:r>
          </a:p>
          <a:p>
            <a:pPr marL="742950" indent="-742950">
              <a:buFont typeface="+mj-lt"/>
              <a:buAutoNum type="arabicPeriod" startAt="40"/>
            </a:pPr>
            <a:r>
              <a:rPr lang="en-US"/>
              <a:t>Click </a:t>
            </a:r>
            <a:r>
              <a:rPr lang="en-US" b="1"/>
              <a:t>Edit Summary</a:t>
            </a:r>
            <a:r>
              <a:rPr lang="en-US"/>
              <a:t>.</a:t>
            </a:r>
          </a:p>
          <a:p>
            <a:endParaRPr lang="en-US"/>
          </a:p>
          <a:p>
            <a:pPr marL="742950" indent="-742950">
              <a:buFont typeface="+mj-lt"/>
              <a:buAutoNum type="arabicPeriod" startAt="30"/>
            </a:pPr>
            <a:endParaRPr lang="en-US"/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B534F6-E5EA-37A3-613E-031E8441B9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3"/>
            </a:pPr>
            <a:r>
              <a:rPr lang="en-US"/>
              <a:t>Enter the </a:t>
            </a:r>
            <a:r>
              <a:rPr lang="en-US" b="1"/>
              <a:t>Contract Summary </a:t>
            </a:r>
            <a:r>
              <a:rPr lang="en-US"/>
              <a:t>then click </a:t>
            </a:r>
            <a:r>
              <a:rPr lang="en-US" b="1"/>
              <a:t>Done</a:t>
            </a:r>
            <a:r>
              <a:rPr lang="en-US"/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DCDCEF-2CA5-B1FA-497B-66059CAEC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810"/>
          <a:stretch/>
        </p:blipFill>
        <p:spPr>
          <a:xfrm>
            <a:off x="3379609" y="4356643"/>
            <a:ext cx="5486400" cy="4267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2331BF-EC12-21F2-3E6B-4CB864001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61" b="3165"/>
          <a:stretch/>
        </p:blipFill>
        <p:spPr>
          <a:xfrm>
            <a:off x="1981199" y="10089267"/>
            <a:ext cx="8229600" cy="50813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5E8643-5C20-4105-66A6-E684E533C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30B3B3-B4E8-8858-4AF3-491C64BF5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3077" y="4941752"/>
            <a:ext cx="4350321" cy="4816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AA500F-F80C-9F48-4D4C-84E919B3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53398" y="49082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74632A-41C2-EEAD-5E1C-965383270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3077" y="6528507"/>
            <a:ext cx="4350321" cy="44052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C2CBA-E17F-6D45-085B-EC8CC14B9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3678" y="8134373"/>
            <a:ext cx="1430078" cy="39014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0AA207-9B36-A1D8-46B6-07C8AA10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57485" y="647286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1B398B-4CA2-5919-BE8E-27F139AB1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18959" y="80516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5AF12A-20E1-ED27-B389-C69364585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437" y="14620042"/>
            <a:ext cx="731853" cy="39769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5FFA83-FBF7-2CDC-1ED1-EB34F498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23797" y="145445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9E2758-8A59-D942-1AFF-1A8B0F692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52132D-88C6-C719-5C67-C46BB48E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C08CC-032F-D2C2-46E4-44F9B75C8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32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BAB0B-072C-8A69-8377-8BA86C679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4B8DFD-67A7-9EB0-505D-18A5638F0E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6"/>
            </a:pPr>
            <a:r>
              <a:rPr lang="en-US"/>
              <a:t>Enter </a:t>
            </a:r>
            <a:r>
              <a:rPr lang="en-US" b="1"/>
              <a:t>Scope of Work (Brief Description of Purpose of Contract. Attach additional Scope of Work as an attachment)*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CA4068A-46FB-FC27-F17F-6F888686D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1431577"/>
            <a:ext cx="9144000" cy="20416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A7D628F-1067-C116-1AB9-5F337A26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15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AD9363-BB48-BFB0-1A47-56E81C6E38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4"/>
            </a:pPr>
            <a:r>
              <a:rPr lang="en-US"/>
              <a:t>Select </a:t>
            </a:r>
            <a:r>
              <a:rPr lang="en-US" b="1"/>
              <a:t>Revenue Generating Contract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44"/>
            </a:pPr>
            <a:r>
              <a:rPr lang="en-US"/>
              <a:t>The </a:t>
            </a:r>
            <a:r>
              <a:rPr lang="en-US" b="1"/>
              <a:t>Second Party </a:t>
            </a:r>
            <a:r>
              <a:rPr lang="en-US"/>
              <a:t>is auto populated from the contract. </a:t>
            </a:r>
            <a:endParaRPr lang="en-US" b="1"/>
          </a:p>
          <a:p>
            <a:pPr marL="741363"/>
            <a:r>
              <a:rPr lang="en-US" sz="280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1F0B1-9A19-376E-032D-358B66DE3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BC81A-10D7-D4C0-CF3D-8D80F51C4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B8793-DBDB-8C47-81BF-F32143028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0B5D6-DD3E-923B-6EA4-FC158E64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10F09-DDBE-DDDF-0676-729944C96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2625" y="12046662"/>
            <a:ext cx="7058025" cy="96448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378911-E0E7-88A9-496B-FD60AD5E2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03"/>
          <a:stretch/>
        </p:blipFill>
        <p:spPr>
          <a:xfrm>
            <a:off x="3352800" y="4161991"/>
            <a:ext cx="5486400" cy="44962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4DA25-36E1-A966-A143-531CB3D3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2800" y="5680560"/>
            <a:ext cx="2998889" cy="8697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9FE5A1-AEFE-7FA4-7F9A-152F409B1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351689" y="58614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DC855-8BA6-E940-4173-FC7CCF2E7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2800" y="7780667"/>
            <a:ext cx="3266518" cy="8697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7A601B-04F9-6321-32E1-E3F31DA46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26009" y="79561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60637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6FE15-2068-EA93-59E9-4C3B12BAF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F4F599-F132-9A21-1D52-83BBD38B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16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E33FC8-A995-F2C7-C75C-2522E0387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7"/>
            </a:pPr>
            <a:r>
              <a:rPr lang="en-US"/>
              <a:t>Complete relevant fields for </a:t>
            </a:r>
            <a:r>
              <a:rPr lang="en-US" b="1"/>
              <a:t>Contract Information </a:t>
            </a:r>
            <a:r>
              <a:rPr lang="en-US"/>
              <a:t>(optional).</a:t>
            </a:r>
          </a:p>
          <a:p>
            <a:pPr marL="741363"/>
            <a:r>
              <a:rPr lang="en-US" sz="280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20E8F8-6A7C-950A-EAC0-3978CA70B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567316"/>
            <a:ext cx="10058400" cy="105594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71C65-2B22-16DA-1579-A10E4D6BE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6F5D0-8056-C233-17F5-4ACBA9BD0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2637-8525-DB4C-BA80-E257D56B7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E705A-BB10-0AD7-3B2B-3890738E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499711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31BA0-79E5-D480-1DCA-DC214BF5D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4B90076-22F3-793E-4ECB-68E1D60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026" y="5055818"/>
            <a:ext cx="7315200" cy="33558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7C1574-25F8-640E-1E2E-422DF8B5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09" y="10314843"/>
            <a:ext cx="7315200" cy="52355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DA751B7-6D71-23C6-335C-6C40B617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17 of 20)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3A8401-4336-EF4D-5064-ED9E02AED2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7175DE-8746-4BF8-3C90-387570347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8"/>
            </a:pPr>
            <a:r>
              <a:rPr lang="en-US" dirty="0"/>
              <a:t>Answer </a:t>
            </a:r>
            <a:r>
              <a:rPr lang="en-US" b="1" dirty="0"/>
              <a:t>Is this company exempt from e-Verity?</a:t>
            </a:r>
            <a:r>
              <a:rPr lang="en-US" dirty="0"/>
              <a:t>*.</a:t>
            </a:r>
            <a:r>
              <a:rPr lang="en-US" b="1" dirty="0"/>
              <a:t> </a:t>
            </a:r>
          </a:p>
          <a:p>
            <a:pPr marL="736600"/>
            <a:r>
              <a:rPr lang="en-US" sz="2800" b="1" dirty="0"/>
              <a:t>Note</a:t>
            </a:r>
            <a:r>
              <a:rPr lang="en-US" sz="2800" dirty="0"/>
              <a:t>: If </a:t>
            </a:r>
            <a:r>
              <a:rPr lang="en-US" sz="2800" i="1" dirty="0"/>
              <a:t>Yes </a:t>
            </a:r>
            <a:r>
              <a:rPr lang="en-US" sz="2800" dirty="0"/>
              <a:t>is selected, continue to step 49. If </a:t>
            </a:r>
            <a:r>
              <a:rPr lang="en-US" sz="2800" i="1" dirty="0"/>
              <a:t>No</a:t>
            </a:r>
            <a:r>
              <a:rPr lang="en-US" sz="2800" b="1" dirty="0"/>
              <a:t> </a:t>
            </a:r>
            <a:r>
              <a:rPr lang="en-US" sz="2800" dirty="0"/>
              <a:t>is selected, skip to step 50. </a:t>
            </a:r>
            <a:endParaRPr lang="en-US" dirty="0"/>
          </a:p>
          <a:p>
            <a:pPr marL="742950" indent="-742950">
              <a:buFont typeface="+mj-lt"/>
              <a:buAutoNum type="arabicPeriod" startAt="49"/>
            </a:pPr>
            <a:r>
              <a:rPr lang="en-US" dirty="0"/>
              <a:t>If </a:t>
            </a:r>
            <a:r>
              <a:rPr lang="en-US" b="1" dirty="0"/>
              <a:t>Yes</a:t>
            </a:r>
            <a:r>
              <a:rPr lang="en-US" dirty="0"/>
              <a:t>, enter the </a:t>
            </a:r>
            <a:r>
              <a:rPr lang="en-US" b="1" dirty="0"/>
              <a:t>E-Verify Exempt Reason</a:t>
            </a:r>
            <a:r>
              <a:rPr lang="en-US" dirty="0"/>
              <a:t>*.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86AA39-31ED-CCBB-4992-2F8DE3751E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829926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50"/>
            </a:pPr>
            <a:r>
              <a:rPr lang="en-US"/>
              <a:t>If </a:t>
            </a:r>
            <a:r>
              <a:rPr lang="en-US" b="1"/>
              <a:t>No </a:t>
            </a:r>
            <a:r>
              <a:rPr lang="en-US"/>
              <a:t>is selected, enter the </a:t>
            </a:r>
            <a:r>
              <a:rPr lang="en-US" b="1"/>
              <a:t>E-Verify Number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50"/>
            </a:pPr>
            <a:r>
              <a:rPr lang="en-US"/>
              <a:t>Include </a:t>
            </a:r>
            <a:r>
              <a:rPr lang="en-US" b="1"/>
              <a:t>E-Verify Contract Amount*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69C7DA-6B75-ED96-6C42-22AF25496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9100" y="63147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/>
                <a:cs typeface="Arial"/>
              </a:rPr>
              <a:t>48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D61E41-FD63-9DDC-657D-91174D56A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38427" y="6342530"/>
            <a:ext cx="1857373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898A2D-CDA8-9F87-3CF5-903F5D955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02461" y="130411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/>
                <a:cs typeface="Arial"/>
              </a:rPr>
              <a:t>50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1C87CA-A292-72E1-8C25-F286191A1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4180" y="13096876"/>
            <a:ext cx="3938281" cy="4372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CBB89E-DDCA-38CA-F1C4-A7DA6D98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81677" y="1468486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/>
                <a:cs typeface="Arial"/>
              </a:rPr>
              <a:t>51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4C9015-D608-C816-B619-7C07DB123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3395" y="14773274"/>
            <a:ext cx="3938281" cy="46023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CED4F3-273C-0CF5-FE0D-09B74FCE4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42253" y="77666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/>
                <a:cs typeface="Arial"/>
              </a:rPr>
              <a:t>49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D829B-9360-33F8-AD7F-04AC42884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9500" y="7806069"/>
            <a:ext cx="3952753" cy="4698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343E5-545A-C6E1-914E-2906DAF37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11FE2-3F40-04AD-BB2B-71810A0C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0E06C-C80A-7787-ADE5-A4BD00683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88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BD02D-7DFF-F33C-B858-8EA09EA66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5DB62-AA04-7F08-BBEA-C54986D4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18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D92392-D630-4042-E109-D285F591A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2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 It is possible to </a:t>
            </a:r>
            <a:r>
              <a:rPr lang="en-US" sz="2800" i="1"/>
              <a:t>Save</a:t>
            </a:r>
            <a:r>
              <a:rPr lang="en-US" sz="2800" b="1"/>
              <a:t> </a:t>
            </a:r>
            <a:r>
              <a:rPr lang="en-US" sz="2800" i="1"/>
              <a:t>Progress</a:t>
            </a:r>
            <a:r>
              <a:rPr lang="en-US" sz="2800"/>
              <a:t> and exit the contract request and complete the information later.</a:t>
            </a:r>
            <a:endParaRPr lang="en-US" sz="2800" b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C5A82D-B9CB-B80E-8365-008556A1A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4633658"/>
            <a:ext cx="10058400" cy="23675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21899-5007-5FA2-8358-4C74F7B41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36CA7-9ECB-DAC4-34DE-8109FBDEE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3EBAB-2D36-5653-8F02-A977E398C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12B82-20F0-7B6A-C5B3-211C10CE1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30455E-2987-2B20-3AA0-80FA37295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5587" y="6245158"/>
            <a:ext cx="1552947" cy="66810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1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</a:p>
          <a:p>
            <a:pPr marL="736600" indent="6350"/>
            <a:r>
              <a:rPr lang="en-US" sz="2800" b="1"/>
              <a:t>Note</a:t>
            </a:r>
            <a:r>
              <a:rPr lang="en-US" sz="2800"/>
              <a:t>: University System of Georgia (USG) users complete local logon and then proceed to Step 4.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 </a:t>
            </a:r>
            <a:r>
              <a:rPr lang="en-US" b="1"/>
              <a:t>Contracts &amp; Supplier Management</a:t>
            </a:r>
            <a:r>
              <a:rPr lang="en-US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791" y="4271444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409" y="10188115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8790" y="4272227"/>
            <a:ext cx="2411591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2929" y="13897970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4FEA9-9D35-1FBF-ABDD-CF00DFC09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EF4B10-2816-3140-F8D4-3EAE9BD8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19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FB89C2-3870-CEBC-3792-06990ED8E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3"/>
            </a:pPr>
            <a:r>
              <a:rPr lang="en-US"/>
              <a:t>Click </a:t>
            </a:r>
            <a:r>
              <a:rPr lang="en-US" b="1"/>
              <a:t>Contract Request Workflow </a:t>
            </a:r>
            <a:r>
              <a:rPr lang="en-US"/>
              <a:t>to review the approvals.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The approval levels are based on the </a:t>
            </a:r>
            <a:r>
              <a:rPr lang="en-US" sz="2800" i="1"/>
              <a:t>Entity</a:t>
            </a:r>
            <a:r>
              <a:rPr lang="en-US" sz="2800" b="1"/>
              <a:t> </a:t>
            </a:r>
            <a:r>
              <a:rPr lang="en-US" sz="2800"/>
              <a:t>and </a:t>
            </a:r>
            <a:r>
              <a:rPr lang="en-US" sz="2800" i="1"/>
              <a:t>Origins</a:t>
            </a:r>
            <a:r>
              <a:rPr lang="en-US" sz="2800" b="1"/>
              <a:t> </a:t>
            </a:r>
            <a:r>
              <a:rPr lang="en-US" sz="2800"/>
              <a:t>selected in the </a:t>
            </a:r>
            <a:r>
              <a:rPr lang="en-US" sz="2800" i="1"/>
              <a:t>Agency Information</a:t>
            </a:r>
            <a:r>
              <a:rPr lang="en-US" sz="2800"/>
              <a:t>. </a:t>
            </a:r>
          </a:p>
          <a:p>
            <a:pPr marL="742950" indent="-742950">
              <a:buFont typeface="+mj-lt"/>
              <a:buAutoNum type="arabicPeriod" startAt="57"/>
            </a:pPr>
            <a:endParaRPr lang="en-US"/>
          </a:p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18F0FC1-BB17-E044-11F2-8EFC40CDF2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4"/>
            </a:pPr>
            <a:r>
              <a:rPr lang="en-US"/>
              <a:t>Click </a:t>
            </a:r>
            <a:r>
              <a:rPr lang="en-US" b="1"/>
              <a:t>Review and Complete</a:t>
            </a:r>
            <a:r>
              <a:rPr lang="en-US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F15E57-637A-5B2D-E5BB-3952BC5AB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5004597"/>
            <a:ext cx="10058400" cy="29071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86B61E-090A-7DDC-B1FD-2C4508021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09" y="10141523"/>
            <a:ext cx="9144000" cy="31421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5282F-BCF2-3340-BF8F-21EA6831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748C5-EC10-0DDD-A3C4-D9F44961A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78AD0-13FE-32E9-FC2C-BCDFA7A1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1EC02-10FC-5DEC-C682-0CF805E5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4444D-AE96-335B-0ECB-9650C5EE6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5762" y="7638993"/>
            <a:ext cx="2272665" cy="27277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E757C0-FF55-1515-8208-565E4A210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3911" y="12974302"/>
            <a:ext cx="1834516" cy="3093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61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AEEC9-640D-3EF9-7C95-BC3EAE6E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054F4A-F9EC-B0C8-08A5-C445448C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20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14A2A0-2907-F58D-870D-97CE344F45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5"/>
            </a:pPr>
            <a:r>
              <a:rPr lang="en-US"/>
              <a:t>Click </a:t>
            </a:r>
            <a:r>
              <a:rPr lang="en-US" b="1"/>
              <a:t>Complete Request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A84FAD-9A98-29B0-42E7-AF07852DC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08" y="3076701"/>
            <a:ext cx="8229600" cy="52790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99C369-B8DA-8DE9-F36E-5DA4CE5FAA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6"/>
            </a:pPr>
            <a:r>
              <a:rPr lang="en-US"/>
              <a:t>Click </a:t>
            </a:r>
            <a:r>
              <a:rPr lang="en-US" b="1"/>
              <a:t>Yes </a:t>
            </a:r>
            <a:r>
              <a:rPr lang="en-US"/>
              <a:t>to complete the </a:t>
            </a:r>
            <a:r>
              <a:rPr lang="en-US" b="1"/>
              <a:t>Contract Request</a:t>
            </a:r>
            <a:r>
              <a:rPr lang="en-US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99E9C7-9046-B7A9-9AAC-DA1F79C70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8" b="8517"/>
          <a:stretch/>
        </p:blipFill>
        <p:spPr>
          <a:xfrm>
            <a:off x="1623434" y="10669309"/>
            <a:ext cx="9118561" cy="26153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5F7C361-DE0F-5321-2E12-4F32F4D78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72037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1" name="Freeform 101">
              <a:extLst>
                <a:ext uri="{FF2B5EF4-FFF2-40B4-BE49-F238E27FC236}">
                  <a16:creationId xmlns:a16="http://schemas.microsoft.com/office/drawing/2014/main" id="{842D2C06-F9F8-FE03-54B4-545C600AFD4B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4" name="Graphic 13" descr="Checkmark with solid fill">
              <a:extLst>
                <a:ext uri="{FF2B5EF4-FFF2-40B4-BE49-F238E27FC236}">
                  <a16:creationId xmlns:a16="http://schemas.microsoft.com/office/drawing/2014/main" id="{469C422A-0D93-C7E4-C10D-231BE394098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865E6BE-C00F-2B08-0D9B-075B3FB255B0}"/>
              </a:ext>
            </a:extLst>
          </p:cNvPr>
          <p:cNvSpPr txBox="1"/>
          <p:nvPr/>
        </p:nvSpPr>
        <p:spPr>
          <a:xfrm>
            <a:off x="1762928" y="14785403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submitted a Contract Request for Renewal.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15781-EBEF-5A98-EF00-33344AE87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4F560-70B4-EA58-5EF9-C766166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90EC3-8161-008E-16CD-102669D2C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E50E1-495F-E699-709E-D9538FAFE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CF1FFC-85A9-6532-D44E-FDFBE8876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0809" y="7941460"/>
            <a:ext cx="1676412" cy="37355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04D4E2-D900-91BB-D1A9-BBACBDFA4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77276" y="12630659"/>
            <a:ext cx="977264" cy="65403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6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89D1C1B-1D76-EF4D-F6DE-033F709B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721" b="6253"/>
          <a:stretch/>
        </p:blipFill>
        <p:spPr>
          <a:xfrm>
            <a:off x="1295398" y="11312510"/>
            <a:ext cx="10058400" cy="36080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2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Requests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Request Contract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</a:p>
          <a:p>
            <a:pPr marL="742950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The system utilizes Single Sign-On (SSO)  capabilities and no log in information is required.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5398" y="11261710"/>
            <a:ext cx="1036321" cy="9901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6758" y="114824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398" y="4440475"/>
            <a:ext cx="10058400" cy="3917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0656" y="7248291"/>
            <a:ext cx="1262475" cy="5798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8FC56C-BBCD-0E75-A145-D5C27EAD4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068" y="14264639"/>
            <a:ext cx="1728471" cy="648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0717D8-D819-54DB-F3D3-5A34F9BD9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95297" y="121676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441455-E7BC-6583-59AB-47AFE5911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2286" y="12204974"/>
            <a:ext cx="2389263" cy="4739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853512-1625-62C2-3E47-0BC118565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20539" y="143145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3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9BC7BE-C322-FC15-3E28-6B6A39D3A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dirty="0"/>
              <a:t>Select </a:t>
            </a:r>
            <a:r>
              <a:rPr lang="en-US" b="1" dirty="0"/>
              <a:t>Renew Contract </a:t>
            </a:r>
            <a:r>
              <a:rPr lang="en-US" dirty="0"/>
              <a:t>as the </a:t>
            </a:r>
            <a:r>
              <a:rPr lang="en-US" b="1" dirty="0"/>
              <a:t>Contract Request Type*</a:t>
            </a:r>
            <a:r>
              <a:rPr lang="en-US" dirty="0"/>
              <a:t>. 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 marked with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star*.</a:t>
            </a:r>
            <a:endParaRPr lang="en-US" dirty="0"/>
          </a:p>
          <a:p>
            <a:pPr marL="742950" indent="-742950">
              <a:buFont typeface="+mj-lt"/>
              <a:buAutoNum type="arabicPeriod" startAt="8"/>
            </a:pPr>
            <a:r>
              <a:rPr lang="en-US" dirty="0"/>
              <a:t>Select a </a:t>
            </a:r>
            <a:r>
              <a:rPr lang="en-US" b="1" dirty="0"/>
              <a:t>Contract Request Template*</a:t>
            </a:r>
            <a:r>
              <a:rPr lang="en-US" dirty="0"/>
              <a:t>.</a:t>
            </a:r>
          </a:p>
          <a:p>
            <a:pPr marL="742950" indent="-742950">
              <a:buAutoNum type="arabicPeriod" startAt="8"/>
            </a:pPr>
            <a:r>
              <a:rPr lang="en-US" dirty="0"/>
              <a:t>Enter a </a:t>
            </a:r>
            <a:r>
              <a:rPr lang="en-US" b="1" dirty="0"/>
              <a:t>Contract Request Name*</a:t>
            </a:r>
            <a:r>
              <a:rPr lang="en-US" dirty="0"/>
              <a:t>.</a:t>
            </a:r>
          </a:p>
          <a:p>
            <a:pPr marL="742950" indent="-742950">
              <a:buAutoNum type="arabicPeriod" startAt="8"/>
            </a:pPr>
            <a:r>
              <a:rPr lang="en-US" dirty="0"/>
              <a:t>Enter or search to </a:t>
            </a:r>
            <a:r>
              <a:rPr lang="en-US" b="1" dirty="0"/>
              <a:t>Select Contract*</a:t>
            </a:r>
            <a:r>
              <a:rPr lang="en-US" dirty="0"/>
              <a:t>.</a:t>
            </a:r>
          </a:p>
          <a:p>
            <a:pPr marL="8001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Use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magnifying glass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search. Search the contact by the contract name keywords to reduce the number of results displayed.</a:t>
            </a:r>
            <a:endParaRPr lang="en-US" dirty="0"/>
          </a:p>
          <a:p>
            <a:pPr marL="742950" indent="-742950">
              <a:buFont typeface="+mj-lt"/>
              <a:buAutoNum type="arabicPeriod" startAt="11"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. </a:t>
            </a:r>
          </a:p>
          <a:p>
            <a:pPr marL="741363"/>
            <a:r>
              <a:rPr lang="en-US" sz="28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0FEC08-3B00-09D7-8820-E080B5963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8110986"/>
            <a:ext cx="9144000" cy="70593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344838-D621-7ED3-EA5A-32142E2D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3563" y="10929377"/>
            <a:ext cx="4168636" cy="5591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17FA1-6331-2E2A-10D9-7D22B403D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3563" y="12067356"/>
            <a:ext cx="4168636" cy="5591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9273A8-E588-CED4-129B-648B76667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98279" y="109346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025675-6718-34E7-BB0F-247A4D3DA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98279" y="120726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583739-E11B-E53E-415B-A452B1059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3563" y="12860020"/>
            <a:ext cx="4168636" cy="85179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BEEBA0-7464-023F-3E13-9299812D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0" y="14356303"/>
            <a:ext cx="1237727" cy="54864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0F621C-F897-AA61-555F-92926DFFA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98279" y="1301159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CDA0BE8-D5A8-AB39-C74B-E1FD977ED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90823" y="1435630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71E996-7D7E-EA46-B97D-7369DDBD3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3562" y="9680677"/>
            <a:ext cx="4168636" cy="101500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EA3068-6F8E-FE36-CFB1-7E5385657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98279" y="99138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5613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F97686-1B27-4818-A6CA-614F6E28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4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4D016C-1EF9-91A3-52BE-19659ACC3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2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B679BE-19D7-1A90-8D71-4724DF033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41363"/>
            <a:r>
              <a:rPr lang="en-US" sz="2800" b="1"/>
              <a:t>Note</a:t>
            </a:r>
            <a:r>
              <a:rPr lang="en-US" sz="2800"/>
              <a:t>: All fields are read-only based on previous selection, except for </a:t>
            </a:r>
            <a:r>
              <a:rPr lang="en-US" sz="2800" i="1"/>
              <a:t>Contract Request Name</a:t>
            </a:r>
            <a:r>
              <a:rPr lang="en-US" sz="2800"/>
              <a:t>*.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22C41-C50B-1578-0516-5FA37550F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09" y="3878320"/>
            <a:ext cx="8229600" cy="36358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3C7D28-2AF9-31D6-5112-30407F3D1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10533389"/>
            <a:ext cx="8229600" cy="49734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8449B2-6D2B-C2E0-6153-93B9C4FCB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1D622C-1231-5814-C817-2E15F850F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3093" y="15039184"/>
            <a:ext cx="785308" cy="4067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CDF71F-24A7-EE0A-373E-8A4E75D1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42786" y="6970955"/>
            <a:ext cx="1011218" cy="4625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920AF-C37A-5E11-7C58-A4C3D02C6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32FDE-0E28-4E17-863D-6DD112B69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B6CB-CA3D-8F3C-141E-87DAF0EFF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1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5467ED-EE09-4CED-7E39-6EDE7CF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Create a Contract Request for a Contract </a:t>
            </a:r>
            <a:r>
              <a:rPr lang="en-US">
                <a:latin typeface="Arial"/>
                <a:cs typeface="Arial"/>
              </a:rPr>
              <a:t>Renewal (Part 5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1AD01-95FE-781D-CD39-82DCD8720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4"/>
            </a:pPr>
            <a:r>
              <a:rPr lang="en-US"/>
              <a:t>Click </a:t>
            </a:r>
            <a:r>
              <a:rPr lang="en-US" b="1"/>
              <a:t>Add Attachments</a:t>
            </a:r>
            <a:r>
              <a:rPr lang="en-US"/>
              <a:t>.</a:t>
            </a:r>
          </a:p>
          <a:p>
            <a:pPr marL="741363"/>
            <a:r>
              <a:rPr lang="en-US" sz="2800" b="1"/>
              <a:t>Note</a:t>
            </a:r>
            <a:r>
              <a:rPr lang="en-US" sz="2800"/>
              <a:t>: Following your organization's guidance, upload any files relevant to the contract request such as a scope of work or supplier quote. If no </a:t>
            </a:r>
            <a:r>
              <a:rPr lang="en-US" sz="2800" i="1"/>
              <a:t>Files</a:t>
            </a:r>
            <a:r>
              <a:rPr lang="en-US" sz="2800"/>
              <a:t> or </a:t>
            </a:r>
            <a:r>
              <a:rPr lang="en-US" sz="2800" i="1"/>
              <a:t>URLs</a:t>
            </a:r>
            <a:r>
              <a:rPr lang="en-US" sz="2800"/>
              <a:t> to add, then click </a:t>
            </a:r>
            <a:r>
              <a:rPr lang="en-US" sz="2800" i="1"/>
              <a:t>Next</a:t>
            </a:r>
            <a:r>
              <a:rPr lang="en-US" sz="2800" b="1"/>
              <a:t> </a:t>
            </a:r>
            <a:r>
              <a:rPr lang="en-US" sz="2800"/>
              <a:t>and skip to step 24. </a:t>
            </a:r>
          </a:p>
          <a:p>
            <a:pPr marL="741363"/>
            <a:endParaRPr lang="en-US" sz="2800"/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88E39B-0BCC-B4A4-DABE-F4F7BC0CF6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5"/>
            </a:pPr>
            <a:r>
              <a:rPr lang="en-US">
                <a:solidFill>
                  <a:srgbClr val="000000"/>
                </a:solidFill>
              </a:rPr>
              <a:t>Select </a:t>
            </a:r>
            <a:r>
              <a:rPr lang="en-US" b="1">
                <a:solidFill>
                  <a:srgbClr val="000000"/>
                </a:solidFill>
              </a:rPr>
              <a:t>Attachment Type </a:t>
            </a:r>
            <a:r>
              <a:rPr lang="en-US">
                <a:solidFill>
                  <a:srgbClr val="000000"/>
                </a:solidFill>
              </a:rPr>
              <a:t>as </a:t>
            </a:r>
            <a:r>
              <a:rPr lang="en-US" b="1">
                <a:solidFill>
                  <a:srgbClr val="000000"/>
                </a:solidFill>
              </a:rPr>
              <a:t>File </a:t>
            </a:r>
            <a:r>
              <a:rPr lang="en-US">
                <a:solidFill>
                  <a:srgbClr val="000000"/>
                </a:solidFill>
              </a:rPr>
              <a:t>or</a:t>
            </a:r>
            <a:r>
              <a:rPr lang="en-US" b="1">
                <a:solidFill>
                  <a:srgbClr val="000000"/>
                </a:solidFill>
              </a:rPr>
              <a:t> Link</a:t>
            </a:r>
            <a:r>
              <a:rPr lang="en-US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80010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For the purposes of this guide, we will select File. If </a:t>
            </a:r>
            <a:r>
              <a:rPr lang="en-US" sz="2800" i="1">
                <a:solidFill>
                  <a:prstClr val="black"/>
                </a:solidFill>
              </a:rPr>
              <a:t>Attachment Type </a:t>
            </a:r>
            <a:r>
              <a:rPr lang="en-US" sz="2800">
                <a:solidFill>
                  <a:prstClr val="black"/>
                </a:solidFill>
              </a:rPr>
              <a:t>is </a:t>
            </a:r>
            <a:r>
              <a:rPr lang="en-US" sz="2800" i="1">
                <a:solidFill>
                  <a:prstClr val="black"/>
                </a:solidFill>
              </a:rPr>
              <a:t>Link </a:t>
            </a:r>
            <a:r>
              <a:rPr lang="en-US" sz="2800">
                <a:solidFill>
                  <a:prstClr val="black"/>
                </a:solidFill>
              </a:rPr>
              <a:t>skip to step 20.</a:t>
            </a:r>
            <a:endParaRPr lang="en-US" sz="2800" b="1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16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Select Files… </a:t>
            </a:r>
            <a:r>
              <a:rPr lang="en-US">
                <a:solidFill>
                  <a:srgbClr val="000000"/>
                </a:solidFill>
              </a:rPr>
              <a:t>to attach the applicable file.</a:t>
            </a: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CBC6EC-EBEB-4492-5D43-8A860BBE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88" y="4711175"/>
            <a:ext cx="5486400" cy="3416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1DEC1F-0F11-B9C6-D475-9FD0D336C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63" y="11737290"/>
            <a:ext cx="7772400" cy="3627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83849F-8DFC-C1BC-5ED7-175750E85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793546" y="12642065"/>
            <a:ext cx="1994603" cy="594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B8315A-0D3D-B6BA-E7A1-CBB6053E4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94467" y="126600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17DE43-74B4-18C9-F58B-FB286CAD3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830" y="13534140"/>
            <a:ext cx="1357620" cy="4104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023389-51FF-D2DA-C883-5C0586A0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8190" y="134650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D068E-D433-5967-A852-3700D6295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3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A9B21A-DAF5-10CE-755B-1A00B758A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495457" y="5798372"/>
            <a:ext cx="2163065" cy="5378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80105-4048-C872-B76C-5B91E161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2638E-FA40-E341-EF08-4CF9CF508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C8A0A-7A6D-85B9-8961-FD8BDCD43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9583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0399F-2E52-BA39-4322-1F173F832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AE1170-70E2-4774-FEFA-DF44833E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6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1EB29E-75F2-EC4E-D6B2-DB1E1ACBF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7"/>
            </a:pPr>
            <a:r>
              <a:rPr lang="en-US">
                <a:solidFill>
                  <a:srgbClr val="000000"/>
                </a:solidFill>
              </a:rPr>
              <a:t>Select the applicable </a:t>
            </a:r>
            <a:r>
              <a:rPr lang="en-US" b="1">
                <a:solidFill>
                  <a:srgbClr val="000000"/>
                </a:solidFill>
              </a:rPr>
              <a:t>File</a:t>
            </a:r>
            <a:r>
              <a:rPr lang="en-US">
                <a:solidFill>
                  <a:srgbClr val="000000"/>
                </a:solidFill>
              </a:rPr>
              <a:t> from your computer.</a:t>
            </a:r>
            <a:endParaRPr lang="en-US" sz="360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17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b="1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E0372FE-14E4-03BE-1E49-49032FDE7E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9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Save Changes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sz="3600"/>
          </a:p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95CF0-A5BF-E5F7-804A-5570557A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09" y="3680444"/>
            <a:ext cx="9144000" cy="47466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0A4B57C-A824-021C-0D4D-7A231944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09" y="9994032"/>
            <a:ext cx="9144000" cy="51630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1DBF2A-D881-665F-3C04-2E251CEB5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64873" y="14467589"/>
            <a:ext cx="1762008" cy="5247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0AA8F-FF02-EA28-1AC7-8C5958DC3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21A32-248F-6F34-1126-E9875AB71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93D4C-E9B8-F241-366B-04209DB7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5A764-A29A-E8C3-D35B-A7BB14412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474718" y="6210300"/>
            <a:ext cx="1965697" cy="7989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6C890-7870-E47C-EEFE-3CF216C05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A6F3CD9-E4CE-A386-BF9C-EA5B4254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65374" y="63354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18EEAC-596A-162A-A500-BC90A0AD6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71454" y="7367025"/>
            <a:ext cx="7198917" cy="9435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1BC488-7C89-C22D-2C5B-2BFFF6B27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579059" y="75644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94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E3E29-4454-619C-217F-E0E682ED9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DBC2BC-E799-147C-A6AB-A844DF56A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519280"/>
            <a:ext cx="10058400" cy="46630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16E03-0893-8F43-E348-514354417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7DAE8-F62E-CB40-6652-CEFC73A4B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8C8B4-6D4C-2EBA-4521-92CF4774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24EC72-4775-62DC-F158-580C3BCF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7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5619BD-20C2-0538-6D94-7860E0CE4B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0"/>
            </a:pPr>
            <a:r>
              <a:rPr lang="en-US">
                <a:solidFill>
                  <a:srgbClr val="000000"/>
                </a:solidFill>
              </a:rPr>
              <a:t>If attaching a link, select </a:t>
            </a:r>
            <a:r>
              <a:rPr lang="en-US" b="1">
                <a:solidFill>
                  <a:srgbClr val="000000"/>
                </a:solidFill>
              </a:rPr>
              <a:t>Link</a:t>
            </a:r>
            <a:r>
              <a:rPr lang="en-US">
                <a:solidFill>
                  <a:srgbClr val="000000"/>
                </a:solidFill>
              </a:rPr>
              <a:t> for the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ttachment </a:t>
            </a:r>
            <a:r>
              <a:rPr lang="en-US" b="1">
                <a:solidFill>
                  <a:srgbClr val="000000"/>
                </a:solidFill>
              </a:rPr>
              <a:t>T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ype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20"/>
            </a:pPr>
            <a:r>
              <a:rPr lang="en-US">
                <a:solidFill>
                  <a:srgbClr val="000000"/>
                </a:solidFill>
              </a:rPr>
              <a:t>Enter a </a:t>
            </a:r>
            <a:r>
              <a:rPr lang="en-US" b="1">
                <a:solidFill>
                  <a:srgbClr val="000000"/>
                </a:solidFill>
              </a:rPr>
              <a:t>Name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20"/>
            </a:pPr>
            <a:r>
              <a:rPr lang="en-US">
                <a:solidFill>
                  <a:srgbClr val="000000"/>
                </a:solidFill>
              </a:rPr>
              <a:t>Enter the </a:t>
            </a:r>
            <a:r>
              <a:rPr lang="en-US" b="1">
                <a:solidFill>
                  <a:srgbClr val="000000"/>
                </a:solidFill>
              </a:rPr>
              <a:t>URL*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20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Save Changes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sz="3600"/>
          </a:p>
          <a:p>
            <a:pPr marL="0" indent="0">
              <a:buNone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2BF208-40DB-89FF-3DFA-B156AC46E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743061" y="6557198"/>
            <a:ext cx="1461790" cy="8654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5B71A-CB56-9D71-ECF4-E3890909F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5311AB-1056-233C-AA10-060664FFE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04851" y="671561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7EB4C5-23FA-1C35-88DB-9F309C8E1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0484" y="8323061"/>
            <a:ext cx="5279467" cy="5273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08F733-B03B-CF65-6452-5FB791735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0484" y="7582368"/>
            <a:ext cx="4778843" cy="5703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5DCB74-06EA-0F61-5EBB-99EC8EDC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97628" y="75793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957E96-F5C7-511E-A299-CB12B325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870969" y="83124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60812-1D07-2E0B-7E93-47D4229BD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96522" y="9524095"/>
            <a:ext cx="1970372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7FCBC-FF97-F6AE-22C8-B1355F2EF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47883" y="952409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38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72F123-7042-8D81-34FB-091C1DD1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Request for a Contract Renewal (Part 8 of 20)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BFBB83-8BDA-AEDF-0A26-4C068D97C6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Agency Information</a:t>
            </a:r>
            <a:r>
              <a:rPr lang="en-US"/>
              <a:t>. </a:t>
            </a:r>
          </a:p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36913D-D848-4BC4-820B-E285E8CB7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4325679"/>
            <a:ext cx="10058400" cy="57052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AD9FE-AACD-E717-9335-70B52079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974E4-FED9-E34D-3397-72BFB3F93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F22A-9DC2-0131-3DE0-806446DD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F6214-3BBB-D007-039D-F307757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15A86A-2093-1922-E333-0D83ADD91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1725" y="6937375"/>
            <a:ext cx="5610225" cy="6008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320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6C0E17-0EED-4123-A1D9-999537EE3C78}"/>
</file>

<file path=customXml/itemProps2.xml><?xml version="1.0" encoding="utf-8"?>
<ds:datastoreItem xmlns:ds="http://schemas.openxmlformats.org/officeDocument/2006/customXml" ds:itemID="{155037ED-0B11-4449-BF81-C0D1539FFB91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d5ae7cb-5eaa-45bd-87a9-9ecdfd4d7a10"/>
    <ds:schemaRef ds:uri="http://purl.org/dc/elements/1.1/"/>
    <ds:schemaRef ds:uri="91b022cc-d96d-4c7a-a6ef-47af526da2c2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1397</Words>
  <Application>Microsoft Office PowerPoint</Application>
  <PresentationFormat>Custom</PresentationFormat>
  <Paragraphs>241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Job Aid Template</vt:lpstr>
      <vt:lpstr>1_Administrative</vt:lpstr>
      <vt:lpstr>Create a Contract Request  for a Contract Renewal</vt:lpstr>
      <vt:lpstr>Create a Contract Request for a Contract Renewal (Part 1 of 20)</vt:lpstr>
      <vt:lpstr>Create a Contract Request for a Contract Renewal (Part 2 of 20)</vt:lpstr>
      <vt:lpstr>Create a Contract Request for a Contract Renewal (Part 3 of 20)</vt:lpstr>
      <vt:lpstr>Create a Contract Request for a Contract Renewal (Part 4 of 20)</vt:lpstr>
      <vt:lpstr>Create a Contract Request for a Contract Renewal (Part 5 of 20)</vt:lpstr>
      <vt:lpstr>Create a Contract Request for a Contract Renewal (Part 6 of 20)</vt:lpstr>
      <vt:lpstr>Create a Contract Request for a Contract Renewal (Part 7 of 20)</vt:lpstr>
      <vt:lpstr>Create a Contract Request for a Contract Renewal (Part 8 of 20)</vt:lpstr>
      <vt:lpstr>Create a Contract Request for a Contract Renewal (Part 9 of 20)</vt:lpstr>
      <vt:lpstr>Create a Contract Request for a Contract Renewal (Part 10 of 20)</vt:lpstr>
      <vt:lpstr>Create a Contract Request for a Contract Renewal (Part 11 of 20)</vt:lpstr>
      <vt:lpstr>Create a Contract Request for a Contract Renewal (Part 12 of 20)</vt:lpstr>
      <vt:lpstr>Create a Contract Request for a Contract Renewal (Part 13 of 20)</vt:lpstr>
      <vt:lpstr>Create a Contract Request for a Contract Renewal (Part 14 of 20)</vt:lpstr>
      <vt:lpstr>Create a Contract Request for a Contract Renewal (Part 15 of 20)</vt:lpstr>
      <vt:lpstr>Create a Contract Request for a Contract Renewal (Part 16 of 20)</vt:lpstr>
      <vt:lpstr>Create a Contract Request for a Contract Renewal (Part 17 of 20)</vt:lpstr>
      <vt:lpstr>Create a Contract Request for a Contract Renewal (Part 18 of 20)</vt:lpstr>
      <vt:lpstr>Create a Contract Request for a Contract Renewal (Part 19 of 20)</vt:lpstr>
      <vt:lpstr>Create a Contract Request for a Contract Renewal (Part 20 of 20)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Chapman, Mary</cp:lastModifiedBy>
  <cp:revision>20</cp:revision>
  <cp:lastPrinted>2024-05-14T19:49:44Z</cp:lastPrinted>
  <dcterms:created xsi:type="dcterms:W3CDTF">2024-01-04T16:25:20Z</dcterms:created>
  <dcterms:modified xsi:type="dcterms:W3CDTF">2026-05-21T15:44:14Z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