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44"/>
  </p:notesMasterIdLst>
  <p:sldIdLst>
    <p:sldId id="355" r:id="rId6"/>
    <p:sldId id="408" r:id="rId7"/>
    <p:sldId id="380" r:id="rId8"/>
    <p:sldId id="363" r:id="rId9"/>
    <p:sldId id="432" r:id="rId10"/>
    <p:sldId id="416" r:id="rId11"/>
    <p:sldId id="413" r:id="rId12"/>
    <p:sldId id="417" r:id="rId13"/>
    <p:sldId id="399" r:id="rId14"/>
    <p:sldId id="400" r:id="rId15"/>
    <p:sldId id="418" r:id="rId16"/>
    <p:sldId id="419" r:id="rId17"/>
    <p:sldId id="420" r:id="rId18"/>
    <p:sldId id="421" r:id="rId19"/>
    <p:sldId id="422" r:id="rId20"/>
    <p:sldId id="436" r:id="rId21"/>
    <p:sldId id="401" r:id="rId22"/>
    <p:sldId id="395" r:id="rId23"/>
    <p:sldId id="437" r:id="rId24"/>
    <p:sldId id="423" r:id="rId25"/>
    <p:sldId id="425" r:id="rId26"/>
    <p:sldId id="424" r:id="rId27"/>
    <p:sldId id="435" r:id="rId28"/>
    <p:sldId id="426" r:id="rId29"/>
    <p:sldId id="429" r:id="rId30"/>
    <p:sldId id="427" r:id="rId31"/>
    <p:sldId id="434" r:id="rId32"/>
    <p:sldId id="386" r:id="rId33"/>
    <p:sldId id="387" r:id="rId34"/>
    <p:sldId id="428" r:id="rId35"/>
    <p:sldId id="439" r:id="rId36"/>
    <p:sldId id="441" r:id="rId37"/>
    <p:sldId id="440" r:id="rId38"/>
    <p:sldId id="442" r:id="rId39"/>
    <p:sldId id="430" r:id="rId40"/>
    <p:sldId id="412" r:id="rId41"/>
    <p:sldId id="438" r:id="rId42"/>
    <p:sldId id="431" r:id="rId43"/>
  </p:sldIdLst>
  <p:sldSz cx="12192000" cy="16256000"/>
  <p:notesSz cx="7315200" cy="96012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A72608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22025-D982-251E-A1F3-FA179E44A362}" v="2" dt="2026-04-02T12:28:36.78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6247" autoAdjust="0"/>
  </p:normalViewPr>
  <p:slideViewPr>
    <p:cSldViewPr snapToGrid="0">
      <p:cViewPr varScale="1">
        <p:scale>
          <a:sx n="44" d="100"/>
          <a:sy n="44" d="100"/>
        </p:scale>
        <p:origin x="2298" y="54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Osborne" userId="S::osborne.johnson@doas.ga.gov::c08ee522-9c71-43c5-a31c-8862c49cc44e" providerId="AD" clId="Web-{EE422025-D982-251E-A1F3-FA179E44A362}"/>
    <pc:docChg chg="modSld">
      <pc:chgData name="Johnson, Osborne" userId="S::osborne.johnson@doas.ga.gov::c08ee522-9c71-43c5-a31c-8862c49cc44e" providerId="AD" clId="Web-{EE422025-D982-251E-A1F3-FA179E44A362}" dt="2026-04-02T12:28:36.782" v="1" actId="20577"/>
      <pc:docMkLst>
        <pc:docMk/>
      </pc:docMkLst>
      <pc:sldChg chg="modSp">
        <pc:chgData name="Johnson, Osborne" userId="S::osborne.johnson@doas.ga.gov::c08ee522-9c71-43c5-a31c-8862c49cc44e" providerId="AD" clId="Web-{EE422025-D982-251E-A1F3-FA179E44A362}" dt="2026-04-02T12:28:36.782" v="1" actId="20577"/>
        <pc:sldMkLst>
          <pc:docMk/>
          <pc:sldMk cId="1207292896" sldId="395"/>
        </pc:sldMkLst>
        <pc:spChg chg="mod">
          <ac:chgData name="Johnson, Osborne" userId="S::osborne.johnson@doas.ga.gov::c08ee522-9c71-43c5-a31c-8862c49cc44e" providerId="AD" clId="Web-{EE422025-D982-251E-A1F3-FA179E44A362}" dt="2026-04-02T12:28:36.782" v="1" actId="20577"/>
          <ac:spMkLst>
            <pc:docMk/>
            <pc:sldMk cId="1207292896" sldId="395"/>
            <ac:spMk id="6" creationId="{DB7175DE-8746-4BF8-3C90-3875703471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C4B5-E8D6-666F-DF77-89B5A341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DC10B-B5BB-CB7F-4271-2F1C4CAF7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7DEF6-5A26-58F3-87B3-3C0B48FCE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ABF1-A73B-EE35-C85C-486CFDC28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41A14-826E-B68D-20A2-A7BB945B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F7498-7EAD-AB10-DE3F-3F2D10ACF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2E976-55EF-922E-6291-BBA9E8361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68271-4C22-8C3B-D9F3-8F8B1C7A4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8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66D7AFE-6BD6-635B-C52F-692BAAD62C57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Agency Contract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Agency Contract Administrators </a:t>
            </a:r>
            <a:r>
              <a:rPr lang="en-US" dirty="0">
                <a:latin typeface="Arial"/>
                <a:cs typeface="Arial"/>
              </a:rPr>
              <a:t>how to </a:t>
            </a:r>
            <a:r>
              <a:rPr lang="en-US" i="1" dirty="0">
                <a:latin typeface="Arial"/>
                <a:cs typeface="Arial"/>
              </a:rPr>
              <a:t>Create an Agency Contract </a:t>
            </a:r>
            <a:r>
              <a:rPr lang="en-US" dirty="0">
                <a:latin typeface="Arial"/>
                <a:cs typeface="Arial"/>
              </a:rPr>
              <a:t>without </a:t>
            </a:r>
            <a:r>
              <a:rPr lang="en-US" i="1" dirty="0">
                <a:latin typeface="Arial"/>
                <a:cs typeface="Arial"/>
              </a:rPr>
              <a:t>Contract Request </a:t>
            </a:r>
            <a:r>
              <a:rPr lang="en-US" dirty="0">
                <a:latin typeface="Arial"/>
                <a:cs typeface="Arial"/>
              </a:rPr>
              <a:t>only.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90" y="8043364"/>
            <a:ext cx="10535634" cy="44687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Access the </a:t>
            </a:r>
            <a:r>
              <a:rPr lang="en-US" b="1" dirty="0">
                <a:latin typeface="Arial"/>
                <a:cs typeface="Arial"/>
              </a:rPr>
              <a:t>Contracts</a:t>
            </a:r>
            <a:r>
              <a:rPr lang="en-US" dirty="0">
                <a:latin typeface="Arial"/>
                <a:cs typeface="Arial"/>
              </a:rPr>
              <a:t> module.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Create New Contract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Complete required fields.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Submit for Approval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Create Contract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Complete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is Submitted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86F4F-A6B1-6CE8-7EFA-A4A5AE96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7AA228-3AD7-D377-5E10-EABECD80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9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1D0A-0DC6-AB74-840E-4B829F1715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13265" y="1745042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7B2326-8FBE-B6AB-7B37-3D18EACAA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569221" cy="78261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8"/>
            </a:pPr>
            <a:r>
              <a:rPr lang="en-US" dirty="0"/>
              <a:t>Complete the relevant fields for review and renewals where applicable for </a:t>
            </a:r>
            <a:r>
              <a:rPr lang="en-US" b="1" dirty="0"/>
              <a:t>Data and Renewal </a:t>
            </a:r>
            <a:r>
              <a:rPr lang="en-US" dirty="0"/>
              <a:t>(optional).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13CE4-7093-11E0-41FC-79878A5B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602909"/>
            <a:ext cx="10058400" cy="44779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104E5-1A7F-9BB9-EE04-FCBBD07A2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D8688-8E70-7B78-ED5B-15585C7A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A45-8DB0-1F53-3292-A07264B62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E361-C6DF-B5CB-581B-E380901A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047C03-C84C-B21C-9C00-4A1E66EE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10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94301-F229-CE93-D16A-4B2F02E61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DB64A8-22C5-DBAF-D00C-DA4017E89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642020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 dirty="0"/>
              <a:t>Verify </a:t>
            </a:r>
            <a:r>
              <a:rPr lang="en-US" b="1" dirty="0"/>
              <a:t>Requested Contract Amount</a:t>
            </a:r>
            <a:r>
              <a:rPr lang="en-US" dirty="0"/>
              <a:t>.</a:t>
            </a:r>
          </a:p>
          <a:p>
            <a:pPr marL="81915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The </a:t>
            </a:r>
            <a:r>
              <a:rPr lang="en-US" sz="2800" i="1" dirty="0"/>
              <a:t>Requested Contract Amount </a:t>
            </a:r>
            <a:r>
              <a:rPr lang="en-US" sz="2800" dirty="0"/>
              <a:t>will only have a value if the contract is created from a </a:t>
            </a:r>
            <a:r>
              <a:rPr lang="en-US" sz="2800" i="1" dirty="0"/>
              <a:t>Contract Request</a:t>
            </a:r>
            <a:r>
              <a:rPr lang="en-US" sz="2800" dirty="0"/>
              <a:t>.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 dirty="0"/>
              <a:t>Enter the </a:t>
            </a:r>
            <a:r>
              <a:rPr lang="en-US" b="1" dirty="0"/>
              <a:t>Scope of Work</a:t>
            </a:r>
            <a:r>
              <a:rPr lang="en-US" dirty="0"/>
              <a:t>, </a:t>
            </a:r>
            <a:r>
              <a:rPr lang="en-US" b="1" dirty="0"/>
              <a:t>Deliverables </a:t>
            </a:r>
            <a:r>
              <a:rPr lang="en-US" dirty="0"/>
              <a:t>and  </a:t>
            </a:r>
            <a:r>
              <a:rPr lang="en-US" b="1" dirty="0"/>
              <a:t>Contractor Responsibilities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 dirty="0"/>
              <a:t>Select an option for </a:t>
            </a:r>
            <a:r>
              <a:rPr lang="en-US" b="1" dirty="0"/>
              <a:t>Solicitation Yes/No</a:t>
            </a:r>
            <a:r>
              <a:rPr lang="en-US" dirty="0"/>
              <a:t>*</a:t>
            </a:r>
            <a:r>
              <a:rPr lang="en-US" b="1" dirty="0"/>
              <a:t> </a:t>
            </a:r>
            <a:r>
              <a:rPr lang="en-US" dirty="0"/>
              <a:t>and select an option for </a:t>
            </a:r>
            <a:r>
              <a:rPr lang="en-US" b="1" dirty="0"/>
              <a:t>Exempt</a:t>
            </a:r>
            <a:r>
              <a:rPr lang="en-US" dirty="0"/>
              <a:t>*.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For </a:t>
            </a:r>
            <a:r>
              <a:rPr lang="en-US" sz="2800" i="1" dirty="0"/>
              <a:t>Solicitation</a:t>
            </a:r>
            <a:r>
              <a:rPr lang="en-US" sz="2800" b="1" dirty="0"/>
              <a:t>* </a:t>
            </a:r>
            <a:r>
              <a:rPr lang="en-US" sz="2800" dirty="0"/>
              <a:t>if </a:t>
            </a:r>
            <a:r>
              <a:rPr lang="en-US" sz="2800" i="1" dirty="0"/>
              <a:t>Yes </a:t>
            </a:r>
            <a:r>
              <a:rPr lang="en-US" sz="2800" dirty="0"/>
              <a:t>is selected, continue to </a:t>
            </a:r>
            <a:r>
              <a:rPr lang="en-US" sz="2800" i="1" dirty="0"/>
              <a:t>Step 32</a:t>
            </a:r>
            <a:r>
              <a:rPr lang="en-US" sz="2800" dirty="0"/>
              <a:t>. If </a:t>
            </a:r>
            <a:r>
              <a:rPr lang="en-US" sz="2800" i="1" dirty="0"/>
              <a:t>No</a:t>
            </a:r>
            <a:r>
              <a:rPr lang="en-US" sz="2800" dirty="0"/>
              <a:t> is selected, skip to </a:t>
            </a:r>
            <a:r>
              <a:rPr lang="en-US" sz="2800" i="1" dirty="0"/>
              <a:t>Step 35</a:t>
            </a:r>
            <a:r>
              <a:rPr lang="en-US" sz="2800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906A4-121E-38ED-A160-8BC1205D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80"/>
          <a:stretch/>
        </p:blipFill>
        <p:spPr>
          <a:xfrm>
            <a:off x="2895599" y="7550137"/>
            <a:ext cx="6400800" cy="76174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BA21A-9BCB-7124-5551-7539AAD20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0527" y="7996329"/>
            <a:ext cx="3791722" cy="4332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70248D-DF0D-77E9-7B63-13F0478DC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904739" y="79354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8460C7-8770-7B98-D872-5E5D7CE9D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1943" y="8704717"/>
            <a:ext cx="2201058" cy="45300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056C8B-8209-C7AB-A2D6-5D25E3029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68188" y="107321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329CC-9766-1362-189E-CFEB9FE6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6922" y="14153837"/>
            <a:ext cx="2063749" cy="101376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67C190-84C2-3DDC-E0EB-0B7887CD6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03989" y="143863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D6A98-C55C-0816-9327-E96F9766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AFD6A-F7D6-158F-6ADC-522ED413C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FA91E-36E2-81F3-D764-FB7BE303E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0C30-D176-B760-DDFB-2505F25F8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14D971-7174-9851-03A3-199B26F0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11 of 37)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998-B890-FAEA-083D-3075495E51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AD7CA-5C75-D645-DEDE-6ED722562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 dirty="0"/>
              <a:t>Enter the </a:t>
            </a:r>
            <a:r>
              <a:rPr lang="en-US" b="1" dirty="0"/>
              <a:t>Solicitation id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 dirty="0"/>
              <a:t>Select the </a:t>
            </a:r>
            <a:r>
              <a:rPr lang="en-US" b="1" dirty="0"/>
              <a:t>Solicitation Type</a:t>
            </a:r>
            <a:r>
              <a:rPr lang="en-US" dirty="0"/>
              <a:t>*.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6D9A6-97F9-0DC0-4F53-77C44B0F4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09" y="4099761"/>
            <a:ext cx="8229600" cy="3769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F46806-4860-2EC9-8471-63602643E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4"/>
            </a:pPr>
            <a:r>
              <a:rPr lang="en-US" dirty="0"/>
              <a:t>Check the </a:t>
            </a:r>
            <a:r>
              <a:rPr lang="en-US" b="1" dirty="0"/>
              <a:t>Exempt Reason</a:t>
            </a:r>
            <a:r>
              <a:rPr lang="en-US" dirty="0"/>
              <a:t>* box, as applicable.</a:t>
            </a:r>
          </a:p>
          <a:p>
            <a:pPr marL="800100"/>
            <a:r>
              <a:rPr lang="en-US" sz="2800" b="1" dirty="0"/>
              <a:t>Note</a:t>
            </a:r>
            <a:r>
              <a:rPr lang="en-US" sz="2800" dirty="0"/>
              <a:t>: Can select more than one answer for </a:t>
            </a:r>
            <a:r>
              <a:rPr lang="en-US" sz="2800" i="1" dirty="0"/>
              <a:t>Exempt Reason</a:t>
            </a:r>
            <a:r>
              <a:rPr lang="en-US" sz="2800" dirty="0"/>
              <a:t>. </a:t>
            </a:r>
            <a:endParaRPr lang="en-US" sz="2800" b="1" dirty="0"/>
          </a:p>
          <a:p>
            <a:endParaRPr lang="en-US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CC8AD-F660-FEEF-8772-6E8849AFB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231466"/>
            <a:ext cx="10058400" cy="33067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A34ECB-6AB4-D142-6438-F09025949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5440" y="6942859"/>
            <a:ext cx="1195071" cy="8637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B60F43-2FE2-7A6F-47A4-63C3A03C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20511" y="71004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17A35D-BD20-7A9C-FBF9-CE0AC7EC5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8471" y="6235699"/>
            <a:ext cx="4596129" cy="4982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06D8BC-70CC-53FA-E01E-1CC628E7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33341" y="62105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DB98D-88E3-824F-8018-E0444403E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9798" y="12442748"/>
            <a:ext cx="8345402" cy="2095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8C5E8-EA2E-50B3-62D4-97D6AC24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7C85B-8167-49EA-5A66-D220CAF70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498A8-1EBB-B3D2-C168-17B182541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D37D5-8556-7525-C071-3C475A8F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676351-7052-8B35-35E4-CC2870EC5F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12 of 37)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C9223-EF5A-D23B-E3D8-E568D01AB4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7F470D-F544-D498-313B-408746103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 dirty="0"/>
              <a:t>Click </a:t>
            </a:r>
            <a:r>
              <a:rPr lang="en-US" b="1" dirty="0"/>
              <a:t>Add New Item</a:t>
            </a:r>
            <a:r>
              <a:rPr lang="en-US" dirty="0"/>
              <a:t>.</a:t>
            </a:r>
          </a:p>
          <a:p>
            <a:pPr marL="685800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Fiscal Year </a:t>
            </a:r>
            <a:r>
              <a:rPr lang="en-US" sz="2800" dirty="0"/>
              <a:t>information is a non-mandatory field, however, include information if available. Best practice is to identify dollar value per contract term for multi-year contracts.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B76F6-55A7-DECB-7DE5-7EE136000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25310" b="-1814"/>
          <a:stretch/>
        </p:blipFill>
        <p:spPr>
          <a:xfrm>
            <a:off x="1550809" y="5075666"/>
            <a:ext cx="9144000" cy="2768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9D421-2E7E-B1BF-992A-414606360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6"/>
            </a:pPr>
            <a:r>
              <a:rPr lang="en-US" dirty="0"/>
              <a:t>Select the </a:t>
            </a:r>
            <a:r>
              <a:rPr lang="en-US" b="1" dirty="0"/>
              <a:t>Fiscal Year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 dirty="0"/>
              <a:t>Enter the </a:t>
            </a:r>
            <a:r>
              <a:rPr lang="en-US" b="1" dirty="0"/>
              <a:t>Amount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 dirty="0"/>
              <a:t>Select a </a:t>
            </a:r>
            <a:r>
              <a:rPr lang="en-US" b="1" dirty="0"/>
              <a:t>Display Order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8CB4E3-FE42-114D-406D-A1EFE603D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1660920"/>
            <a:ext cx="6400800" cy="3405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7DC9A1-E8D4-08B7-BAE9-62C4FFAB1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4383" y="6034109"/>
            <a:ext cx="2536824" cy="7000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087AC-A7AC-C093-F07F-7DEEFB402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2579" y="12698730"/>
            <a:ext cx="860693" cy="3848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345273-5B11-B6F4-5BAE-52493DDF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62321" y="126001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8C7D6-7429-EA21-6C01-C85810A7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4166" y="13736540"/>
            <a:ext cx="860693" cy="3848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466DD3-9C3C-47E5-BD78-B5816D77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13613" y="139935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FD9EC-07F4-83D7-D09A-9BCF071DB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2580" y="13230743"/>
            <a:ext cx="3788414" cy="3848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9F7671-D3CE-8A98-36B4-6A29700A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90993" y="131488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744C0D-723E-C04C-43CF-DCE64364E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8166" y="14549834"/>
            <a:ext cx="1359534" cy="3848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728E-656A-39DC-865F-212335B1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55792" y="136546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3750E-3F73-C913-3837-6D63C87F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DA0D4-CC23-FAB0-FC44-6073568A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FECBA-7AF2-A362-C1B2-C5DEC368B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FF01B-6F74-23CA-D5F7-6BC08BC7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1333B9-50E1-0418-7241-A573FDAF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13 of 37)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E33BD-89F0-15A0-CFA5-30BA1F2FBA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8DBA75-9665-0CCE-C1FF-CF0613B20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0"/>
            </a:pPr>
            <a:r>
              <a:rPr lang="en-US" dirty="0"/>
              <a:t>Select an option for </a:t>
            </a:r>
            <a:r>
              <a:rPr lang="en-US" b="1" dirty="0"/>
              <a:t>Is this contract in an extension?*</a:t>
            </a:r>
            <a:r>
              <a:rPr lang="en-US" dirty="0"/>
              <a:t>.</a:t>
            </a:r>
          </a:p>
          <a:p>
            <a:pPr marL="800100"/>
            <a:r>
              <a:rPr lang="en-US" sz="2800" b="1" dirty="0"/>
              <a:t>Note</a:t>
            </a:r>
            <a:r>
              <a:rPr lang="en-US" sz="2800" dirty="0"/>
              <a:t>: If </a:t>
            </a:r>
            <a:r>
              <a:rPr lang="en-US" sz="2800" i="1" dirty="0"/>
              <a:t>Yes</a:t>
            </a:r>
            <a:r>
              <a:rPr lang="en-US" sz="2800" dirty="0"/>
              <a:t> is selected, proceed to </a:t>
            </a:r>
            <a:r>
              <a:rPr lang="en-US" sz="2800" i="1" dirty="0"/>
              <a:t>Steps 41 - 42</a:t>
            </a:r>
            <a:r>
              <a:rPr lang="en-US" sz="2800" dirty="0"/>
              <a:t>. If </a:t>
            </a:r>
            <a:r>
              <a:rPr lang="en-US" sz="2800" i="1" dirty="0"/>
              <a:t>No</a:t>
            </a:r>
            <a:r>
              <a:rPr lang="en-US" sz="2800" dirty="0"/>
              <a:t> is selected, skip to </a:t>
            </a:r>
            <a:r>
              <a:rPr lang="en-US" sz="2800" i="1" dirty="0"/>
              <a:t>Step 43</a:t>
            </a:r>
            <a:r>
              <a:rPr lang="en-US" sz="2800" dirty="0"/>
              <a:t>. 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7FA2C-55FE-F758-0F59-DC6A4CAD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6" t="5883" r="15833" b="12770"/>
          <a:stretch/>
        </p:blipFill>
        <p:spPr>
          <a:xfrm>
            <a:off x="2056701" y="4509173"/>
            <a:ext cx="8229600" cy="41220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274C8B-5FC8-6C6B-2DA5-81B4ECB18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1"/>
            </a:pPr>
            <a:r>
              <a:rPr lang="en-US" dirty="0"/>
              <a:t>Select an </a:t>
            </a:r>
            <a:r>
              <a:rPr lang="en-US" b="1" dirty="0"/>
              <a:t>Extension Number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41"/>
            </a:pPr>
            <a:r>
              <a:rPr lang="en-US" dirty="0"/>
              <a:t>Enter a </a:t>
            </a:r>
            <a:r>
              <a:rPr lang="en-US" b="1" dirty="0"/>
              <a:t>CRM/Service Ticket number for Extension </a:t>
            </a:r>
            <a:r>
              <a:rPr lang="en-US" dirty="0"/>
              <a:t>(Optional).</a:t>
            </a:r>
          </a:p>
          <a:p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34FEE-BF3E-6666-B2EC-AC450328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10878169"/>
            <a:ext cx="7315200" cy="45413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F17EFD-55E6-4850-81C8-D23DD3F9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3326" y="7265071"/>
            <a:ext cx="3177540" cy="7000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D1140F-2131-68B5-4E5A-D3714CFD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80409" y="147692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64501B-FAC4-240D-C708-EDD9F74C9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9738" y="13764369"/>
            <a:ext cx="2633662" cy="812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659CE0-55CC-7828-02B4-A54642BA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9" y="13896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5C9120-9661-4937-B00A-4264002B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9738" y="14796298"/>
            <a:ext cx="4270126" cy="4945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2E221-4FF2-636A-D6D9-B6D571528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6F683-FEF0-F69B-4ECA-8E589F975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04A6F-BD54-B562-723C-F42F6A8AA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0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8458-1159-02B2-DCD3-E287E3FF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6BECDA-72CD-8A22-A6AF-18B36242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14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3C20-57AD-C8C2-345C-8817710C4D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644F7-4090-0F9F-BC92-A68E677FE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3"/>
            </a:pPr>
            <a:r>
              <a:rPr lang="en-US" dirty="0"/>
              <a:t>Enter</a:t>
            </a:r>
            <a:r>
              <a:rPr lang="en-US" b="1" dirty="0"/>
              <a:t> Entity/Agency Business Owner’s Name*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 dirty="0"/>
              <a:t>Enter </a:t>
            </a:r>
            <a:r>
              <a:rPr lang="en-US" b="1" dirty="0"/>
              <a:t>Entity/Agency Business Owner Title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 dirty="0"/>
              <a:t>Enter </a:t>
            </a:r>
            <a:r>
              <a:rPr lang="en-US" b="1" dirty="0"/>
              <a:t>Entity/Agency Business Owner email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 dirty="0"/>
              <a:t>Enter </a:t>
            </a:r>
            <a:r>
              <a:rPr lang="en-US" b="1" dirty="0"/>
              <a:t>Entity/Agency Business Owner Phone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43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790BA-6538-B1DD-FAE4-2DBAB4A9E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298271"/>
            <a:ext cx="10058400" cy="61910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09B660-EB49-5097-BD63-5AED0F42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3676" y="7243050"/>
            <a:ext cx="5597770" cy="5944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2C5D46-6DB4-28A7-C551-E5611C917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3676" y="8932985"/>
            <a:ext cx="5597770" cy="6682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F7564C-FD93-05F9-1AD0-E6E993123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3676" y="10244342"/>
            <a:ext cx="5597770" cy="6682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CC9644-0655-852F-A9BF-8AA1CF6AB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3676" y="11443585"/>
            <a:ext cx="5597770" cy="6682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4863A0-7D21-58F5-90BD-C0909F1D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5036" y="72888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65359E-3FB1-9D7A-B98A-BEB367620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5036" y="89927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5B9384-1576-1A92-E70E-D49F2B2F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5036" y="102783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8DBCB8-77D4-128D-0486-9338B4BC6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28623" y="115213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69086-9AD0-1BA5-B3CF-E4568D706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F8205-72BE-E85F-F4D6-029AE977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5F1F-45A3-05D9-804E-F8BB173F4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6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B2842-5CDD-18B3-F268-87413ECD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368799-E800-B271-B383-113E2C63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15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ACD63-DDCB-730E-20CE-01141C7D47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FA16A7-313F-B59D-BBA9-7642F4A88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7"/>
            </a:pPr>
            <a:r>
              <a:rPr lang="en-US" dirty="0"/>
              <a:t>Select an option for </a:t>
            </a:r>
            <a:r>
              <a:rPr lang="en-US" b="1" dirty="0"/>
              <a:t>Revenue Generating Contract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47"/>
            </a:pPr>
            <a:r>
              <a:rPr lang="en-US" dirty="0"/>
              <a:t>Select the </a:t>
            </a:r>
            <a:r>
              <a:rPr lang="en-US" b="1" dirty="0"/>
              <a:t>Payment Terms*</a:t>
            </a:r>
            <a:r>
              <a:rPr lang="en-US" dirty="0"/>
              <a:t> </a:t>
            </a:r>
          </a:p>
          <a:p>
            <a:pPr marL="742950" indent="-742950">
              <a:buFont typeface="+mj-lt"/>
              <a:buAutoNum type="arabicPeriod" startAt="47"/>
            </a:pPr>
            <a:r>
              <a:rPr lang="en-US" dirty="0"/>
              <a:t>Select</a:t>
            </a:r>
            <a:r>
              <a:rPr lang="en-US" b="1" dirty="0"/>
              <a:t> </a:t>
            </a:r>
            <a:r>
              <a:rPr lang="en-US" dirty="0"/>
              <a:t>an option for </a:t>
            </a:r>
            <a:r>
              <a:rPr lang="en-US" b="1" dirty="0"/>
              <a:t>P-Card used for contract?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47"/>
            </a:pPr>
            <a:r>
              <a:rPr lang="en-US" dirty="0"/>
              <a:t>Select an option for </a:t>
            </a:r>
            <a:r>
              <a:rPr lang="en-US" b="1" dirty="0"/>
              <a:t>Insurance Certificate Needed</a:t>
            </a:r>
            <a:r>
              <a:rPr lang="en-US" dirty="0"/>
              <a:t>*.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461A0-6080-3AE8-7075-78F9DB26E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7" t="1739" r="2257" b="1332"/>
          <a:stretch>
            <a:fillRect/>
          </a:stretch>
        </p:blipFill>
        <p:spPr>
          <a:xfrm>
            <a:off x="1295398" y="6679646"/>
            <a:ext cx="10058400" cy="87842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E38FFAE-30E8-73AA-9B67-56C26E8F9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38969" y="80155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347456-DB00-1998-A735-BAC259C8B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21799" y="99750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2F0730-3E6C-9110-22C8-7695363E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4598" y="7992710"/>
            <a:ext cx="3214371" cy="5944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DFEE3B-1B51-2B3D-7282-0648275CB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1758" y="9809746"/>
            <a:ext cx="2860041" cy="8430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1C9E5C-1041-1266-6CED-43A1A27FB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38969" y="143316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164357-B25E-DAC1-41AF-D3647784A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3063" y="14251115"/>
            <a:ext cx="3205906" cy="6291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B8AD7-08F1-E7B2-71A1-EFC3B9205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30504" y="109730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923CA5-D7E8-3888-7E46-F8CB8D4A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4598" y="10938738"/>
            <a:ext cx="3205906" cy="6291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F4C60-0785-6952-0DF4-E195D871A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81A43-929D-8021-EB39-AEC36C50A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FA4DC-36C0-84A4-2A61-304DEE1D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2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6FE15-2068-EA93-59E9-4C3B12BA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F4F599-F132-9A21-1D52-83BBD38B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16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E705A-BB10-0AD7-3B2B-3890738E32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33FC8-A995-F2C7-C75C-2522E0387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51"/>
            </a:pPr>
            <a:r>
              <a:rPr lang="en-US" dirty="0"/>
              <a:t>Complete the </a:t>
            </a:r>
            <a:r>
              <a:rPr lang="en-US" b="1" dirty="0"/>
              <a:t>Contract Information</a:t>
            </a:r>
            <a:r>
              <a:rPr lang="en-US" dirty="0"/>
              <a:t> (Optional). </a:t>
            </a:r>
          </a:p>
          <a:p>
            <a:pPr marL="741363"/>
            <a:r>
              <a:rPr lang="en-US" sz="28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C71B1B-530D-2BF3-2E3C-73BFDB9A2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" t="1125" r="5116" b="3297"/>
          <a:stretch/>
        </p:blipFill>
        <p:spPr>
          <a:xfrm>
            <a:off x="2457379" y="3943350"/>
            <a:ext cx="7315200" cy="10739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71C65-2B22-16DA-1579-A10E4D6BE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6F5D0-8056-C233-17F5-4ACBA9BD0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2637-8525-DB4C-BA80-E257D56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1BA0-79E5-D480-1DCA-DC214BF5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A751B7-6D71-23C6-335C-6C40B617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17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A8401-4336-EF4D-5064-ED9E02AED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7175DE-8746-4BF8-3C90-387570347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52"/>
            </a:pPr>
            <a:r>
              <a:rPr lang="en-US" dirty="0">
                <a:latin typeface="Arial"/>
                <a:cs typeface="Arial"/>
              </a:rPr>
              <a:t>Select an option for </a:t>
            </a:r>
            <a:r>
              <a:rPr lang="en-US" b="1" dirty="0">
                <a:latin typeface="Arial"/>
                <a:cs typeface="Arial"/>
              </a:rPr>
              <a:t>Is this company exempt </a:t>
            </a:r>
            <a:r>
              <a:rPr lang="en-US" b="1">
                <a:latin typeface="Arial"/>
                <a:cs typeface="Arial"/>
              </a:rPr>
              <a:t>from e-Verify?</a:t>
            </a:r>
            <a:r>
              <a:rPr lang="en-US">
                <a:latin typeface="Arial"/>
                <a:cs typeface="Arial"/>
              </a:rPr>
              <a:t>*.</a:t>
            </a:r>
            <a:endParaRPr lang="en-US" b="1">
              <a:latin typeface="Arial"/>
              <a:cs typeface="Arial"/>
            </a:endParaRP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If </a:t>
            </a:r>
            <a:r>
              <a:rPr lang="en-US" sz="2800" i="1" dirty="0"/>
              <a:t>Yes </a:t>
            </a:r>
            <a:r>
              <a:rPr lang="en-US" sz="2800" dirty="0"/>
              <a:t>is selected, continue to </a:t>
            </a:r>
            <a:r>
              <a:rPr lang="en-US" sz="2800" i="1" dirty="0"/>
              <a:t>Step 53</a:t>
            </a:r>
            <a:r>
              <a:rPr lang="en-US" sz="2800" dirty="0"/>
              <a:t>. If </a:t>
            </a:r>
            <a:r>
              <a:rPr lang="en-US" sz="2800" i="1" dirty="0"/>
              <a:t>No</a:t>
            </a:r>
            <a:r>
              <a:rPr lang="en-US" sz="2800" b="1" dirty="0"/>
              <a:t> </a:t>
            </a:r>
            <a:r>
              <a:rPr lang="en-US" sz="2800" dirty="0"/>
              <a:t>is selected, skip to </a:t>
            </a:r>
            <a:r>
              <a:rPr lang="en-US" sz="2800" i="1" dirty="0"/>
              <a:t>Step 54</a:t>
            </a:r>
            <a:r>
              <a:rPr lang="en-US" sz="2800" dirty="0"/>
              <a:t>. </a:t>
            </a:r>
            <a:endParaRPr lang="en-US" dirty="0"/>
          </a:p>
          <a:p>
            <a:pPr marL="742950" indent="-742950">
              <a:buFont typeface="+mj-lt"/>
              <a:buAutoNum type="arabicPeriod" startAt="53"/>
            </a:pPr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, enter the </a:t>
            </a:r>
            <a:r>
              <a:rPr lang="en-US" b="1" dirty="0"/>
              <a:t>E-Verify Exempt Reason</a:t>
            </a:r>
            <a:r>
              <a:rPr lang="en-US" dirty="0"/>
              <a:t>*.</a:t>
            </a:r>
          </a:p>
          <a:p>
            <a:pPr marL="754063" indent="5556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If </a:t>
            </a:r>
            <a:r>
              <a:rPr lang="en-US" sz="2800" i="1" dirty="0"/>
              <a:t>Yes</a:t>
            </a:r>
            <a:r>
              <a:rPr lang="en-US" sz="2800" dirty="0"/>
              <a:t> is selected, skip to </a:t>
            </a:r>
            <a:r>
              <a:rPr lang="en-US" sz="2800" i="1" dirty="0"/>
              <a:t>Step 56</a:t>
            </a:r>
            <a:r>
              <a:rPr lang="en-US" sz="2800" dirty="0"/>
              <a:t> to continue to </a:t>
            </a:r>
            <a:r>
              <a:rPr lang="en-US" sz="2800" i="1" dirty="0"/>
              <a:t>Sub-recipient or Vendor/Contractor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B90076-22F3-793E-4ECB-68E1D60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221512"/>
            <a:ext cx="10058400" cy="46143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F69C7DA-6B75-ED96-6C42-22AF25496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84875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61E41-FD63-9DDC-657D-91174D56A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2203" y="7989869"/>
            <a:ext cx="2622672" cy="7478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ED4F3-273C-0CF5-FE0D-09B74FCE4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5667" y="10111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D829B-9360-33F8-AD7F-04AC42884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826" y="10014095"/>
            <a:ext cx="5425526" cy="6979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343E5-545A-C6E1-914E-2906DAF3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11FE2-3F40-04AD-BB2B-71810A0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0E06C-C80A-7787-ADE5-A4BD00683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240A9-21D6-21BD-D719-70484826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9B30BE-90D9-95AC-0B8D-52C4BF40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18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DD9F4-C616-7126-C178-B11BD8F467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C385B8-E239-9EAB-9A95-A48EE5FAC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4"/>
            </a:pPr>
            <a:r>
              <a:rPr lang="en-US" dirty="0"/>
              <a:t>If </a:t>
            </a:r>
            <a:r>
              <a:rPr lang="en-US" b="1" dirty="0"/>
              <a:t>No </a:t>
            </a:r>
            <a:r>
              <a:rPr lang="en-US" dirty="0"/>
              <a:t>is selected, enter the </a:t>
            </a:r>
            <a:r>
              <a:rPr lang="en-US" b="1" dirty="0"/>
              <a:t>E-Verify Contract Amount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54"/>
            </a:pPr>
            <a:r>
              <a:rPr lang="en-US" dirty="0"/>
              <a:t>Enter an </a:t>
            </a:r>
            <a:r>
              <a:rPr lang="en-US" b="1" dirty="0"/>
              <a:t>E-Verify Number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742950" indent="-742950">
              <a:buFont typeface="+mj-lt"/>
              <a:buAutoNum type="arabicPeriod" startAt="54"/>
            </a:pPr>
            <a:r>
              <a:rPr lang="en-US" dirty="0"/>
              <a:t>Select </a:t>
            </a:r>
            <a:r>
              <a:rPr lang="en-US" b="1" dirty="0"/>
              <a:t>Sub-recipient or Vendor/Contractor</a:t>
            </a:r>
            <a:r>
              <a:rPr lang="en-US" dirty="0"/>
              <a:t>. </a:t>
            </a:r>
          </a:p>
          <a:p>
            <a:pPr marL="800100" indent="-52388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The default selection is </a:t>
            </a:r>
            <a:r>
              <a:rPr lang="en-US" sz="2800" i="1" dirty="0"/>
              <a:t>Vendor/Contractor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74EB34-10E1-C559-5C23-4A06C40C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275894"/>
            <a:ext cx="10058400" cy="7184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E6FD8E8-FED7-86AE-1551-DEACEACA1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5591" y="83572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826B9-250A-A20B-7D6F-4E213AFC6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7690" y="95376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07932F-641D-CD9C-88FD-0EFF3FEA5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7690" y="115828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99A37-8DE6-C071-69F4-82D7EB1B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4231" y="8347847"/>
            <a:ext cx="5384846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E8616-F4E9-AF5B-8D24-1EDB49340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4231" y="9537665"/>
            <a:ext cx="5384846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142F3-9715-D34E-E889-654EDB48A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4231" y="11524129"/>
            <a:ext cx="2931275" cy="6661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7ED86-C30E-F738-02FD-29F78853B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5A328-E07D-6E42-B4B0-1CDE5876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E211-EF51-AA81-CDA4-069313E7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6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 dirty="0"/>
              <a:t>Create an Agency Contract (Part 1 of 37)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7824" y="1718417"/>
            <a:ext cx="305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503" y="2358030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University System of Georgia (USG) </a:t>
            </a:r>
            <a:r>
              <a:rPr lang="en-US" sz="2800" dirty="0"/>
              <a:t>users complete local logon and then proceed to </a:t>
            </a:r>
            <a:r>
              <a:rPr lang="en-US" sz="2800" i="1" dirty="0"/>
              <a:t>Step 4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19" y="4421251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 </a:t>
            </a:r>
            <a:r>
              <a:rPr lang="en-US" b="1" dirty="0"/>
              <a:t>Contracts &amp; Supplier Management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8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0910" y="4448515"/>
            <a:ext cx="236220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3492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28D51-869C-D6D8-CC99-A740CA27F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A92978-5C17-931F-1644-06343682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19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402EC-FD21-30B7-1DA2-C73732AC20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ED5E39-8574-993E-219C-66826A3FE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57"/>
            </a:pPr>
            <a:r>
              <a:rPr lang="en-US" dirty="0"/>
              <a:t>Select </a:t>
            </a:r>
            <a:r>
              <a:rPr lang="en-US" b="1" dirty="0"/>
              <a:t>Cooperative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736600"/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If </a:t>
            </a:r>
            <a:r>
              <a:rPr lang="en-US" sz="2800" i="1" dirty="0">
                <a:latin typeface="Arial"/>
                <a:cs typeface="Arial"/>
              </a:rPr>
              <a:t>Yes </a:t>
            </a:r>
            <a:r>
              <a:rPr lang="en-US" sz="2800" dirty="0">
                <a:latin typeface="Arial"/>
                <a:cs typeface="Arial"/>
              </a:rPr>
              <a:t>is selected, continue to </a:t>
            </a:r>
            <a:r>
              <a:rPr lang="en-US" sz="2800" i="1" dirty="0">
                <a:latin typeface="Arial"/>
                <a:cs typeface="Arial"/>
              </a:rPr>
              <a:t>Step 58 </a:t>
            </a:r>
            <a:r>
              <a:rPr lang="en-US" sz="2800" dirty="0">
                <a:latin typeface="Arial"/>
                <a:cs typeface="Arial"/>
              </a:rPr>
              <a:t>and all fields are mandatory. If </a:t>
            </a:r>
            <a:r>
              <a:rPr lang="en-US" sz="2800" i="1" dirty="0">
                <a:latin typeface="Arial"/>
                <a:cs typeface="Arial"/>
              </a:rPr>
              <a:t>No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is selected, skip to </a:t>
            </a:r>
            <a:r>
              <a:rPr lang="en-US" sz="2800" i="1" dirty="0">
                <a:latin typeface="Arial"/>
                <a:cs typeface="Arial"/>
              </a:rPr>
              <a:t>Step 60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58"/>
            </a:pPr>
            <a:r>
              <a:rPr lang="en-US" dirty="0"/>
              <a:t>Enter a </a:t>
            </a:r>
            <a:r>
              <a:rPr lang="en-US" b="1" dirty="0"/>
              <a:t>Cooperative Name </a:t>
            </a:r>
            <a:r>
              <a:rPr lang="en-US" dirty="0"/>
              <a:t>and a </a:t>
            </a:r>
            <a:r>
              <a:rPr lang="en-US" b="1" dirty="0"/>
              <a:t>Cooperative Master Agreement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58"/>
            </a:pPr>
            <a:r>
              <a:rPr lang="en-US" dirty="0"/>
              <a:t>Enter a </a:t>
            </a:r>
            <a:r>
              <a:rPr lang="en-US" b="1" dirty="0"/>
              <a:t>Cooperative/Parent Begin date</a:t>
            </a:r>
            <a:r>
              <a:rPr lang="en-US" dirty="0"/>
              <a:t>, a </a:t>
            </a:r>
            <a:r>
              <a:rPr lang="en-US" b="1" dirty="0"/>
              <a:t>Cooperative/Parent Expiration date</a:t>
            </a:r>
            <a:r>
              <a:rPr lang="en-US" dirty="0"/>
              <a:t> and a </a:t>
            </a:r>
            <a:r>
              <a:rPr lang="en-US" b="1" dirty="0"/>
              <a:t>Cooperative/Parent Renew/Ext Date</a:t>
            </a:r>
            <a:r>
              <a:rPr lang="en-US" dirty="0"/>
              <a:t>.</a:t>
            </a:r>
          </a:p>
          <a:p>
            <a:pPr marL="75406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If entering </a:t>
            </a:r>
            <a:r>
              <a:rPr lang="en-US" sz="2800" i="1" dirty="0"/>
              <a:t>Piggyback</a:t>
            </a:r>
            <a:r>
              <a:rPr lang="en-US" sz="2800" dirty="0"/>
              <a:t> information, follow </a:t>
            </a:r>
            <a:r>
              <a:rPr lang="en-US" sz="2800" i="1" dirty="0"/>
              <a:t>Steps 60 - 62 </a:t>
            </a:r>
            <a:r>
              <a:rPr lang="en-US" sz="2800" dirty="0"/>
              <a:t>or skip to </a:t>
            </a:r>
            <a:r>
              <a:rPr lang="en-US" sz="2800" i="1" dirty="0"/>
              <a:t>Step 63</a:t>
            </a:r>
            <a:r>
              <a:rPr lang="en-US" sz="2800" dirty="0"/>
              <a:t> to select </a:t>
            </a:r>
            <a:r>
              <a:rPr lang="en-US" sz="2800" i="1" dirty="0"/>
              <a:t>First Signature Completed</a:t>
            </a:r>
            <a:r>
              <a:rPr lang="en-US" sz="2800" dirty="0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84E52"/>
              </a:solidFill>
              <a:effectLst/>
              <a:latin typeface="Roboto" panose="02000000000000000000" pitchFamily="2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84E52"/>
              </a:solidFill>
              <a:effectLst/>
              <a:latin typeface="Roboto" panose="02000000000000000000" pitchFamily="2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07C3E-CCBF-94C6-E411-9310A610E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11" y="7687828"/>
            <a:ext cx="7315200" cy="78766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2D4B72-957D-0B89-AD60-C8DD7A2BC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9" y="84164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C4BA1-8D47-F4A5-73B6-0EC8481E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2249" y="8411697"/>
            <a:ext cx="2478350" cy="5041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191588-2EAB-F2BF-28B2-AEA854DEB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83607" y="137414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214139-4B2B-B117-FC93-C10A7FDEC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2247" y="12212441"/>
            <a:ext cx="3516577" cy="32914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FB02FA-3D1F-7905-AE84-20620B2A7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83607" y="103894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E64A1-43A7-6F4B-5053-2D94D47CF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2247" y="9168881"/>
            <a:ext cx="3516577" cy="28191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4A45C-9EE1-141D-1683-E05807EB4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9A5A2-9451-143D-2EC6-7260AE9E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A2F71-9B9D-3D26-9AC4-1973FDB6D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8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964A-D36A-640E-33B5-744F52A55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D2E839-932C-0A44-BC8A-2BFFB61D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20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B372E-F8F8-23D3-4210-EBC13EE38E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714E5D-E38D-53AD-8311-2635E972C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60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an option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Piggyback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366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selected, continue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</a:t>
            </a:r>
            <a:r>
              <a:rPr lang="en-US" sz="2800" i="1" dirty="0">
                <a:solidFill>
                  <a:prstClr val="black"/>
                </a:solidFill>
              </a:rPr>
              <a:t>61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selected, skip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</a:t>
            </a:r>
            <a:r>
              <a:rPr lang="en-US" sz="2800" i="1" dirty="0">
                <a:solidFill>
                  <a:prstClr val="black"/>
                </a:solidFill>
              </a:rPr>
              <a:t>62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61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enter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Piggyback CRM ticket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61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A9D022-E40F-F044-8879-2016198FC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5961295"/>
            <a:ext cx="10058400" cy="2439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4AC18B-AFF6-B4FF-A5B4-7D5F6DD90D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829926" cy="37739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3"/>
            </a:pPr>
            <a:r>
              <a:rPr lang="en-US" dirty="0"/>
              <a:t>Select </a:t>
            </a:r>
            <a:r>
              <a:rPr lang="en-US" b="1" dirty="0"/>
              <a:t>No</a:t>
            </a:r>
            <a:r>
              <a:rPr lang="en-US" dirty="0"/>
              <a:t> for </a:t>
            </a:r>
            <a:r>
              <a:rPr lang="en-US" b="1" dirty="0"/>
              <a:t>First Signature Completed*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742950" indent="-742950">
              <a:buFont typeface="+mj-lt"/>
              <a:buAutoNum type="arabicPeriod" startAt="63"/>
            </a:pPr>
            <a:r>
              <a:rPr lang="en-US" dirty="0"/>
              <a:t>Select </a:t>
            </a:r>
            <a:r>
              <a:rPr lang="en-US" b="1" dirty="0"/>
              <a:t>Agency Specific Questions </a:t>
            </a:r>
            <a:r>
              <a:rPr lang="en-US" dirty="0"/>
              <a:t>(Optional).</a:t>
            </a:r>
          </a:p>
          <a:p>
            <a:pPr marL="800100"/>
            <a:r>
              <a:rPr lang="en-US" sz="2800" dirty="0"/>
              <a:t> </a:t>
            </a:r>
          </a:p>
          <a:p>
            <a:pPr marL="2114550" lvl="1" indent="-742950"/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A13BA0-CB0F-6837-E55D-373689752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965" b="52513"/>
          <a:stretch>
            <a:fillRect/>
          </a:stretch>
        </p:blipFill>
        <p:spPr>
          <a:xfrm>
            <a:off x="1066799" y="10550551"/>
            <a:ext cx="10058400" cy="47118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B1501F-5BCC-92E6-F109-021EFFA0C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1023" y="6346343"/>
            <a:ext cx="1639073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73C78E-1433-E4EC-3BBE-7E2777377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6056" y="7046039"/>
            <a:ext cx="4432688" cy="3997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84D179-E57B-FD73-D780-726999DE5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52383" y="63463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BF94E8-E7AD-8ED2-F3B7-506E8845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38744" y="69716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CC4609-7223-7AD2-B872-D1C54999A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278" y="12791610"/>
            <a:ext cx="1633847" cy="44960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036999-183A-94B1-A82F-E5C4D7234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7444" y="14099698"/>
            <a:ext cx="1695955" cy="829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A6B227-FA95-D741-4280-95DFB4A4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90595" y="127420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B8D673-52E7-4B64-EB8B-ADBC3413A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64915" y="142401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ED311C-431C-ACCC-FB50-60087B954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4917" y="7900415"/>
            <a:ext cx="900179" cy="4431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26C2F3-1FBD-D7FF-24DE-61FC61CEA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37291" y="73517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BE0F1-5504-32B2-AB65-6AA11797B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9AE3-6DB6-9D6F-E06B-EA566182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1617D-4EE0-C1A4-7D12-DBB712160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92B9-D544-C838-F008-1987C13D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71E918-7C4E-2E9D-789C-CB7B3086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21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CF602-555D-487A-CEDA-73C440C078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CE809-E8AF-41B4-40DE-18119CDF1E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5"/>
            </a:pPr>
            <a:r>
              <a:rPr lang="en-US" dirty="0"/>
              <a:t>Verify that the </a:t>
            </a:r>
            <a:r>
              <a:rPr lang="en-US" b="1" dirty="0"/>
              <a:t>WD Contract id </a:t>
            </a:r>
            <a:r>
              <a:rPr lang="en-US" dirty="0"/>
              <a:t>has been </a:t>
            </a:r>
            <a:r>
              <a:rPr lang="en-US" u="sng" dirty="0"/>
              <a:t>left blank</a:t>
            </a:r>
            <a:r>
              <a:rPr lang="en-US" dirty="0"/>
              <a:t>.</a:t>
            </a:r>
            <a:endParaRPr lang="en-US" sz="2800" b="1" dirty="0">
              <a:solidFill>
                <a:prstClr val="black"/>
              </a:solidFill>
            </a:endParaRPr>
          </a:p>
          <a:p>
            <a:pPr marL="800100" lvl="0">
              <a:defRPr/>
            </a:pPr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Do not enter any information in this field. Once the contract is integrated with GA@WORK this field will be populated.</a:t>
            </a:r>
            <a:endParaRPr lang="en-US" sz="2800" dirty="0"/>
          </a:p>
          <a:p>
            <a:pPr marL="766763" indent="-766763">
              <a:buFont typeface="+mj-lt"/>
              <a:buAutoNum type="arabicPeriod" startAt="66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728F07-CE40-D607-48B8-18B7D0CA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593"/>
          <a:stretch>
            <a:fillRect/>
          </a:stretch>
        </p:blipFill>
        <p:spPr>
          <a:xfrm>
            <a:off x="1093609" y="6210281"/>
            <a:ext cx="10058400" cy="1902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CD5B22-02BD-1855-6DF9-4E3AD44D0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7"/>
            </a:pPr>
            <a:r>
              <a:rPr lang="en-US" dirty="0"/>
              <a:t>Click </a:t>
            </a:r>
            <a:r>
              <a:rPr lang="en-US" b="1" dirty="0"/>
              <a:t>Add Codes</a:t>
            </a:r>
            <a:r>
              <a:rPr lang="en-US" dirty="0"/>
              <a:t>.</a:t>
            </a:r>
            <a:endParaRPr lang="en-US" b="1" dirty="0"/>
          </a:p>
          <a:p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3DB3EF3-E740-B439-7DB1-013CE08DC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952"/>
          <a:stretch>
            <a:fillRect/>
          </a:stretch>
        </p:blipFill>
        <p:spPr>
          <a:xfrm>
            <a:off x="1066799" y="10303750"/>
            <a:ext cx="10058400" cy="47675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151B34-FD48-B1D4-D8B3-0F23546C5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798" y="11241741"/>
            <a:ext cx="1574799" cy="56477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5C7805-1641-E293-5D7C-F47F8C513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2647" y="6610663"/>
            <a:ext cx="2887579" cy="3297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558142-A936-EA47-6377-B7DA12B88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0097" y="7714648"/>
            <a:ext cx="698294" cy="3326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A4B9C2-284C-4E96-3D11-AAD6C4257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74924" y="71660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F357FC-B557-AA54-827E-5962C4168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94007" y="65012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2940D-9C43-292F-538F-22D6D1D6B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88D32-72B0-078C-8262-501D517F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5B350-F7FC-BE11-7EAA-E84A510DB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2DC3-9A7B-F216-A6F0-CDEB77944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BFC3AB-F0EC-9C13-39C9-2895290C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22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39F22-B079-A98B-BCD4-F25DFCA86A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C0CB5D-6095-D832-B403-1CE6A78FD3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8"/>
            </a:pPr>
            <a:r>
              <a:rPr lang="en-US" dirty="0"/>
              <a:t>Select the </a:t>
            </a:r>
            <a:r>
              <a:rPr lang="en-US" b="1" dirty="0"/>
              <a:t>Commodity Code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68"/>
            </a:pPr>
            <a:r>
              <a:rPr lang="en-US" dirty="0"/>
              <a:t>Click </a:t>
            </a:r>
            <a:r>
              <a:rPr lang="en-US" b="1" dirty="0"/>
              <a:t>Select</a:t>
            </a:r>
            <a:r>
              <a:rPr lang="en-US" dirty="0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Search by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</a:t>
            </a:r>
            <a:r>
              <a:rPr lang="en-US" sz="2800" dirty="0">
                <a:solidFill>
                  <a:prstClr val="black"/>
                </a:solidFill>
              </a:rPr>
              <a:t> 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800" noProof="0" dirty="0"/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Multiple codes can be selected and are visible on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Values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and can be removed by clicking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2800" dirty="0"/>
          </a:p>
          <a:p>
            <a:pPr marL="742950" indent="-742950">
              <a:buFont typeface="+mj-lt"/>
              <a:buAutoNum type="arabicPeriod" startAt="70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1130AE-2575-3023-D34A-5B7FC38C9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6768363"/>
            <a:ext cx="10058400" cy="6871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6192257-6C27-412C-FED5-8C3624956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49987" y="83652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058F85-47E3-9C3A-D982-5F9A47DE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687" y="8355308"/>
            <a:ext cx="5537300" cy="5585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957678-4F68-AA7C-ABAE-5315C03D2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703522" y="98751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3DE891-3A63-2845-3015-DBDA4CA59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41372" y="9946550"/>
            <a:ext cx="848400" cy="4057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DED689D-5F2B-70C2-7387-A447C081A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75140" y="127631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086EEF-715E-5E51-E799-1D8492718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0616" y="12763103"/>
            <a:ext cx="2065669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7C523-4DC8-433A-E909-76CD0E11D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8E0AA-5088-3D91-BEF6-CF58CF5E7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9882" y="10626705"/>
            <a:ext cx="4114800" cy="685423"/>
          </a:xfrm>
        </p:spPr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FA3BA-68B8-E804-7077-34F59FC8D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1881" y="10626705"/>
            <a:ext cx="2743200" cy="685423"/>
          </a:xfrm>
        </p:spPr>
        <p:txBody>
          <a:bodyPr/>
          <a:lstStyle/>
          <a:p>
            <a:fld id="{A178E8AA-DD40-477F-A66C-355F3DFD59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28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205B-CD8D-BBA6-76C8-A9372EBDE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EA4495-7BAC-8DD2-1BF2-26DEE852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23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B8841-C45C-1980-7F03-1A52AB711A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DD639C-3165-0F59-3F32-A04FA9C67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1"/>
            </a:pPr>
            <a:r>
              <a:rPr lang="en-US" dirty="0"/>
              <a:t>Review </a:t>
            </a:r>
            <a:r>
              <a:rPr lang="en-US" b="1" dirty="0"/>
              <a:t>Code</a:t>
            </a:r>
            <a:r>
              <a:rPr lang="en-US" dirty="0"/>
              <a:t> </a:t>
            </a:r>
            <a:r>
              <a:rPr lang="en-US" b="1" dirty="0"/>
              <a:t>Description</a:t>
            </a:r>
            <a:r>
              <a:rPr lang="en-US" dirty="0"/>
              <a:t> and 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142F0B-B0C1-A821-652A-387AAA836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3953284"/>
            <a:ext cx="6400800" cy="4591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3A566-4FCA-8F17-2B92-150A07CB8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829926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72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 on the </a:t>
            </a:r>
            <a:r>
              <a:rPr lang="en-US" b="1" dirty="0"/>
              <a:t>Alternative</a:t>
            </a:r>
            <a:r>
              <a:rPr lang="en-US" dirty="0"/>
              <a:t> </a:t>
            </a:r>
            <a:r>
              <a:rPr lang="en-US" b="1" dirty="0"/>
              <a:t>Language</a:t>
            </a:r>
            <a:r>
              <a:rPr lang="en-US" dirty="0"/>
              <a:t> page.</a:t>
            </a:r>
          </a:p>
          <a:p>
            <a:pPr marL="800100"/>
            <a:r>
              <a:rPr lang="en-US" sz="2800" dirty="0"/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251678-61E4-46EE-15F3-20BF77739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043" y="11323439"/>
            <a:ext cx="8229600" cy="21752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C6CBDE-1895-A7B8-2822-3293290F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0777" y="8061167"/>
            <a:ext cx="1071154" cy="4517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9103F-55E7-941D-6AB3-FC4B61B8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8807" y="12986041"/>
            <a:ext cx="1018907" cy="5126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D39B0-0DC8-82E5-8AA6-C23CE60C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9446C-8453-ACD6-34C3-03DF9CA9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76D01-D950-ADB4-482F-006738A89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B126-55D7-24D8-FCD0-31BF5FB1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A01AE7-1E50-15A5-9022-AA1EF28F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24 of 37)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54EE1-BC06-21F2-5B58-A76669E48A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758D5-445F-554F-D268-EFFE95A47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3"/>
            </a:pPr>
            <a:r>
              <a:rPr lang="en-US" dirty="0"/>
              <a:t>Review </a:t>
            </a:r>
            <a:r>
              <a:rPr lang="en-US" b="1" dirty="0"/>
              <a:t>Main Document </a:t>
            </a:r>
            <a:r>
              <a:rPr lang="en-US" dirty="0"/>
              <a:t>hyperlink and description.</a:t>
            </a:r>
          </a:p>
          <a:p>
            <a:pPr marL="741363"/>
            <a:r>
              <a:rPr lang="en-US" sz="2800" b="1" dirty="0"/>
              <a:t>Note</a:t>
            </a:r>
            <a:r>
              <a:rPr lang="en-US" sz="2800" dirty="0"/>
              <a:t>: If a </a:t>
            </a:r>
            <a:r>
              <a:rPr lang="en-US" sz="2800" i="1" dirty="0"/>
              <a:t>Main Document Template </a:t>
            </a:r>
            <a:r>
              <a:rPr lang="en-US" sz="2800" dirty="0"/>
              <a:t>was selected when creating the </a:t>
            </a:r>
            <a:r>
              <a:rPr lang="en-US" sz="2800" i="1" dirty="0"/>
              <a:t>Contract</a:t>
            </a:r>
            <a:r>
              <a:rPr lang="en-US" sz="2800" dirty="0"/>
              <a:t> in </a:t>
            </a:r>
            <a:r>
              <a:rPr lang="en-US" sz="2800" i="1" dirty="0"/>
              <a:t>Step 13, </a:t>
            </a:r>
            <a:r>
              <a:rPr lang="en-US" sz="2800" dirty="0"/>
              <a:t>then proceed to </a:t>
            </a:r>
            <a:r>
              <a:rPr lang="en-US" sz="2800" i="1" dirty="0"/>
              <a:t>Step 74</a:t>
            </a:r>
            <a:r>
              <a:rPr lang="en-US" sz="2800" dirty="0"/>
              <a:t> to continue to review how to add </a:t>
            </a:r>
            <a:r>
              <a:rPr lang="en-US" sz="2800" i="1" dirty="0"/>
              <a:t>Attachments</a:t>
            </a:r>
            <a:r>
              <a:rPr lang="en-US" sz="2800" dirty="0"/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no template was selected, then skip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97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add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Document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BC8BA-8EF7-7974-3097-57B24BD4E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84863"/>
            <a:ext cx="10058400" cy="36178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828E98-060C-3E29-692C-39E0CB33A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0354" y="8255408"/>
            <a:ext cx="2655784" cy="74726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E204D-1830-E7C8-B7E8-E74C3414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FA00-4476-61FE-8C67-5010EC48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8AC52-2B3C-4B63-825C-30A7ACE6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83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5EDD-8C97-473D-1DDD-A1DA10EA7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6FD370-D2F7-1301-3F39-63E749A7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25 of 37)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67470-655D-DD34-8692-CE6A3AFC68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6A6C77-74F2-FAC4-5A0A-CF596ED43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4"/>
            </a:pPr>
            <a:r>
              <a:rPr lang="en-US" dirty="0"/>
              <a:t>Click </a:t>
            </a:r>
            <a:r>
              <a:rPr lang="en-US" b="1" dirty="0"/>
              <a:t>Add Attachments</a:t>
            </a:r>
            <a:r>
              <a:rPr lang="en-US" dirty="0"/>
              <a:t> and select </a:t>
            </a:r>
            <a:r>
              <a:rPr lang="en-US" b="1" dirty="0"/>
              <a:t>Add Attachments</a:t>
            </a:r>
            <a:r>
              <a:rPr lang="en-US" dirty="0"/>
              <a:t>.</a:t>
            </a:r>
          </a:p>
          <a:p>
            <a:pPr marL="741363"/>
            <a:r>
              <a:rPr lang="en-US" sz="2800" b="1" dirty="0"/>
              <a:t>Note</a:t>
            </a:r>
            <a:r>
              <a:rPr lang="en-US" sz="2800" dirty="0"/>
              <a:t>: Following your organization's guidance, upload any files relevant to the contract such as a scope of work or supplier quote. If no files or URLs to add, skip to </a:t>
            </a:r>
            <a:r>
              <a:rPr lang="en-US" sz="2800" i="1" dirty="0"/>
              <a:t>Step</a:t>
            </a:r>
            <a:r>
              <a:rPr lang="en-US" sz="2800" dirty="0"/>
              <a:t> </a:t>
            </a:r>
            <a:r>
              <a:rPr lang="en-US" sz="2800" i="1" dirty="0"/>
              <a:t>97</a:t>
            </a:r>
            <a:r>
              <a:rPr lang="en-US" sz="2800" dirty="0"/>
              <a:t>. </a:t>
            </a:r>
          </a:p>
          <a:p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94159C-C752-1FB7-6BB7-D1EFDD67A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r="27856" b="38536"/>
          <a:stretch/>
        </p:blipFill>
        <p:spPr>
          <a:xfrm>
            <a:off x="2632707" y="4955711"/>
            <a:ext cx="7315200" cy="37806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9E8DD-E337-4603-834D-16192DEABE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5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Add My Own 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b="1" dirty="0">
                <a:solidFill>
                  <a:srgbClr val="000000"/>
                </a:solidFill>
              </a:rPr>
              <a:t>A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1363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My Own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selected, continue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</a:t>
            </a:r>
            <a:r>
              <a:rPr lang="en-US" sz="2800" i="1" dirty="0">
                <a:solidFill>
                  <a:srgbClr val="000000"/>
                </a:solidFill>
              </a:rPr>
              <a:t>76 – 84 </a:t>
            </a:r>
            <a:r>
              <a:rPr lang="en-US" sz="2800" dirty="0">
                <a:solidFill>
                  <a:srgbClr val="000000"/>
                </a:solidFill>
              </a:rPr>
              <a:t>and skip to </a:t>
            </a:r>
            <a:r>
              <a:rPr lang="en-US" sz="2800" i="1" dirty="0">
                <a:solidFill>
                  <a:srgbClr val="000000"/>
                </a:solidFill>
              </a:rPr>
              <a:t>Step 97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selected, follow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</a:t>
            </a:r>
            <a:r>
              <a:rPr lang="en-US" sz="2800" i="1" dirty="0">
                <a:solidFill>
                  <a:srgbClr val="000000"/>
                </a:solidFill>
              </a:rPr>
              <a:t>85 – 90, </a:t>
            </a:r>
            <a:r>
              <a:rPr lang="en-US" sz="2800" dirty="0">
                <a:solidFill>
                  <a:srgbClr val="000000"/>
                </a:solidFill>
              </a:rPr>
              <a:t>and skip to </a:t>
            </a:r>
            <a:r>
              <a:rPr lang="en-US" sz="2800" i="1" dirty="0">
                <a:solidFill>
                  <a:srgbClr val="000000"/>
                </a:solidFill>
              </a:rPr>
              <a:t>Step 97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Blank Word Document for 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selected, skip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</a:t>
            </a:r>
            <a:r>
              <a:rPr lang="en-US" sz="2800" i="1" dirty="0">
                <a:solidFill>
                  <a:srgbClr val="000000"/>
                </a:solidFill>
              </a:rPr>
              <a:t>91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76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Select Files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3F67B50-9C0C-2562-7DAF-0BB63FC75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522"/>
          <a:stretch>
            <a:fillRect/>
          </a:stretch>
        </p:blipFill>
        <p:spPr>
          <a:xfrm>
            <a:off x="2803603" y="12043260"/>
            <a:ext cx="7315200" cy="3420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4B6EC-A230-3AFD-FF37-76AD18DB2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190897" y="12825146"/>
            <a:ext cx="3547679" cy="8365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824FD1-04FD-3645-606D-AA1144B2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38576" y="130025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68AF3-8A50-DA14-F723-1731D3EB3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5586" y="14481155"/>
            <a:ext cx="4397439" cy="6404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C04007-263A-518F-11BA-B6CDEF764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76946" y="145381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15A69-AB49-7115-DD4C-BF4B02F09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79218" y="6883399"/>
            <a:ext cx="2892441" cy="9224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59657-875F-F26A-FC4C-F95E7B6CF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97796-D9E3-1B77-2ECA-D4D52D252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2B311-1F00-A0EA-B9F1-10151FB9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CC9F-05F4-97B6-5D8A-0C0AF0C8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397E29-744F-BBF0-1AB5-ACFE67F2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26 of 37)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F927C-E072-6ACE-512B-62F889D443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7D273F-E0F1-848A-FCE7-8E850324C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7"/>
            </a:pPr>
            <a:r>
              <a:rPr lang="en-US" dirty="0">
                <a:solidFill>
                  <a:srgbClr val="000000"/>
                </a:solidFill>
              </a:rPr>
              <a:t>Select the applicable </a:t>
            </a:r>
            <a:r>
              <a:rPr lang="en-US" b="1" dirty="0">
                <a:solidFill>
                  <a:srgbClr val="00000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 from local computer.</a:t>
            </a:r>
            <a:endParaRPr lang="en-US" sz="3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77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Open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0E88DF-9506-14BB-BA68-71D3475B3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3953519"/>
            <a:ext cx="8229600" cy="4272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023B94-86F0-1559-A900-5B5D5EBBA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50080" y="6278037"/>
            <a:ext cx="1137920" cy="6656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3D33FE-08BE-7A92-BED0-75BC1421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9" y="63365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3DB7CB-6926-C2C3-A419-F3AAEDF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7" y="7731760"/>
            <a:ext cx="1203133" cy="3674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4F1BF8-6FA0-907A-ECFE-FD8B09BC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51553" y="81096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9AE98-12E9-2A52-61F2-CB42AEBA5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8C081-3F22-373C-C5AA-80BF6A82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41405-E749-1927-BF52-E6687938A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27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399F-2E52-BA39-4322-1F173F83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E1170-70E2-4774-FEFA-DF44833E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27 of 37)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6C890-7870-E47C-EEFE-3CF216C05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ACC834-2726-8CA1-CCA9-A890A683E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77929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9"/>
            </a:pPr>
            <a:r>
              <a:rPr lang="en-US" dirty="0">
                <a:solidFill>
                  <a:srgbClr val="000000"/>
                </a:solidFill>
              </a:rPr>
              <a:t>Verify uploaded </a:t>
            </a:r>
            <a:r>
              <a:rPr lang="en-US" b="1" dirty="0">
                <a:solidFill>
                  <a:srgbClr val="000000"/>
                </a:solidFill>
              </a:rPr>
              <a:t>File* </a:t>
            </a:r>
            <a:r>
              <a:rPr lang="en-US" dirty="0">
                <a:solidFill>
                  <a:srgbClr val="000000"/>
                </a:solidFill>
              </a:rPr>
              <a:t>is visible.</a:t>
            </a:r>
          </a:p>
          <a:p>
            <a:pPr marL="742950" indent="-742950">
              <a:buFont typeface="+mj-lt"/>
              <a:buAutoNum type="arabicPeriod" startAt="79"/>
            </a:pPr>
            <a:r>
              <a:rPr lang="en-US" dirty="0">
                <a:solidFill>
                  <a:srgbClr val="000000"/>
                </a:solidFill>
              </a:rPr>
              <a:t>Select a </a:t>
            </a:r>
            <a:r>
              <a:rPr lang="en-US" b="1" dirty="0">
                <a:solidFill>
                  <a:srgbClr val="000000"/>
                </a:solidFill>
              </a:rPr>
              <a:t>Print Order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79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Print with Full Contract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1363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 </a:t>
            </a:r>
            <a:r>
              <a:rPr lang="en-US" sz="2800" dirty="0">
                <a:solidFill>
                  <a:prstClr val="black"/>
                </a:solidFill>
              </a:rPr>
              <a:t>is selected,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attachment will be combined in a PDF with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Document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 startAt="82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Show on Supplier Portal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marL="741363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selected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then attachment will be visible to the suppler in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 </a:t>
            </a:r>
            <a:r>
              <a:rPr lang="en-US" sz="2800" i="1" dirty="0">
                <a:solidFill>
                  <a:prstClr val="black"/>
                </a:solidFill>
              </a:rPr>
              <a:t>Portal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83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Contract Summary Visibility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83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3600" dirty="0"/>
          </a:p>
          <a:p>
            <a:endParaRPr lang="en-US" sz="3600" dirty="0">
              <a:solidFill>
                <a:prstClr val="black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05030-E580-D229-021D-78CDA0C19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156" b="1528"/>
          <a:stretch/>
        </p:blipFill>
        <p:spPr>
          <a:xfrm>
            <a:off x="1544798" y="8901334"/>
            <a:ext cx="8229600" cy="65625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75A764-A29A-E8C3-D35B-A7BB14412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334718" y="11453093"/>
            <a:ext cx="508874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6F3CD9-E4CE-A386-BF9C-EA5B4254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38382" y="114530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B1042A-DAF1-CD0A-B5F4-E3356ED72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88419" y="12546957"/>
            <a:ext cx="941118" cy="4340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05D48-0A83-0F12-F82F-F32C0AE4B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29538" y="124975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7E695B-4776-F013-E1E7-C9DDE5CB6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88418" y="14126019"/>
            <a:ext cx="4222240" cy="4121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3571740-F1BB-F1B2-E5DF-8886B1DD6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24134" y="140569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057D2C-B4E6-C91F-5320-BB96D31A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154425" y="15020065"/>
            <a:ext cx="1599891" cy="4121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4A0875-4387-BA49-CFC2-401A5874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94146" y="149518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43F00-5831-6773-AF5E-ADC1DBF38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88419" y="13042805"/>
            <a:ext cx="1807580" cy="286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F7F7FF-FC93-75FC-F9F6-D926536A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39779" y="128894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B2F80-277E-347E-4B4E-E8C76C15F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88419" y="13538653"/>
            <a:ext cx="1807580" cy="286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1BDD2D-3097-7FAB-3B0E-C06482FF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09472" y="13407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0AA8F-FF02-EA28-1AC7-8C5958DC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21A32-248F-6F34-1126-E9875AB7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3D4C-E9B8-F241-366B-04209DB7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94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3E29-4454-619C-217F-E0E682ED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4EC72-4775-62DC-F158-580C3BCF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28 of 37)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5B71A-CB56-9D71-ECF4-E3890909F1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619BD-20C2-0538-6D94-7860E0CE4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5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Link</a:t>
            </a:r>
            <a:r>
              <a:rPr lang="en-US" dirty="0">
                <a:solidFill>
                  <a:srgbClr val="000000"/>
                </a:solidFill>
              </a:rPr>
              <a:t> as the </a:t>
            </a:r>
            <a:r>
              <a:rPr lang="en-US" b="1" dirty="0">
                <a:solidFill>
                  <a:srgbClr val="000000"/>
                </a:solidFill>
              </a:rPr>
              <a:t>A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>
                <a:solidFill>
                  <a:srgbClr val="000000"/>
                </a:solidFill>
              </a:rPr>
              <a:t>Enter a </a:t>
            </a:r>
            <a:r>
              <a:rPr lang="en-US" b="1" dirty="0">
                <a:solidFill>
                  <a:srgbClr val="000000"/>
                </a:solidFill>
              </a:rPr>
              <a:t>Page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 and the </a:t>
            </a:r>
            <a:r>
              <a:rPr lang="en-US" b="1" dirty="0">
                <a:solidFill>
                  <a:srgbClr val="000000"/>
                </a:solidFill>
              </a:rPr>
              <a:t>URL*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>
                <a:solidFill>
                  <a:srgbClr val="000000"/>
                </a:solidFill>
              </a:rPr>
              <a:t>Select options for </a:t>
            </a:r>
            <a:r>
              <a:rPr lang="en-US" b="1" dirty="0">
                <a:solidFill>
                  <a:srgbClr val="000000"/>
                </a:solidFill>
              </a:rPr>
              <a:t>Print Order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Print with Full Contract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Show on Supplier Portal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Contract Summary Visibility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7EC652-EA1D-945B-8183-69F31F3BE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8" y="6820799"/>
            <a:ext cx="10058400" cy="86430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BF208-40DB-89FF-3DFA-B156AC46E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92826" y="8190346"/>
            <a:ext cx="5483695" cy="11916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311AB-1056-233C-AA10-060664FF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60353" y="76486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EB4C5-23FA-1C35-88DB-9F309C8E1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7252" y="9559322"/>
            <a:ext cx="6012584" cy="15129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5DCB74-06EA-0F61-5EBB-99EC8EDC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76459" y="100414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0812-1D07-2E0B-7E93-47D4229B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648574" y="14745661"/>
            <a:ext cx="2286000" cy="6432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7FCBC-FF97-F6AE-22C8-B1355F2EF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99934" y="147929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B2539C-4C47-0BCD-D4AB-7EEF64FAD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147251" y="12660088"/>
            <a:ext cx="3006147" cy="604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49F2-EC5D-FF5F-6363-A1DF2B5D3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67540" y="126880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CE47B-1CF5-F096-6239-84E32CE97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7337" y="13487267"/>
            <a:ext cx="5962499" cy="584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6F7166-BCBC-8AA2-E53D-244FD5598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76459" y="134872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73A4-1D6B-C637-BC22-2DDE1F2F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147252" y="11205356"/>
            <a:ext cx="2647138" cy="12508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31BD36-07E4-8573-16C2-59E79A032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12873" y="115351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16E03-0893-8F43-E348-51435441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7DAE8-F62E-CB40-6652-CEFC73A4B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C8B4-6D4C-2EBA-4521-92CF4774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3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Create an Agency Contract (Part 2 </a:t>
            </a:r>
            <a:r>
              <a:rPr lang="en-US" dirty="0"/>
              <a:t>of 37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46735" y="1827360"/>
            <a:ext cx="312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Sign On</a:t>
            </a:r>
            <a:r>
              <a:rPr lang="en-US" dirty="0"/>
              <a:t>.</a:t>
            </a:r>
          </a:p>
          <a:p>
            <a:pPr marL="803275">
              <a:tabLst>
                <a:tab pos="803275" algn="l"/>
              </a:tabLst>
            </a:pPr>
            <a:r>
              <a:rPr lang="en-US" sz="2800" b="1" dirty="0"/>
              <a:t>Note</a:t>
            </a:r>
            <a:r>
              <a:rPr lang="en-US" sz="2800" dirty="0"/>
              <a:t>: The system utilizes Single Sign-On (SSO) capabilities and no log in information is required.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032" b="9743"/>
          <a:stretch/>
        </p:blipFill>
        <p:spPr>
          <a:xfrm>
            <a:off x="1066799" y="3964035"/>
            <a:ext cx="10058400" cy="4366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 dirty="0">
                <a:solidFill>
                  <a:srgbClr val="000000"/>
                </a:solidFill>
              </a:rPr>
              <a:t>module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Select </a:t>
            </a:r>
            <a:r>
              <a:rPr lang="en-US" b="1" dirty="0">
                <a:latin typeface="Arial"/>
                <a:cs typeface="Arial"/>
              </a:rPr>
              <a:t>Contracts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Select </a:t>
            </a:r>
            <a:r>
              <a:rPr lang="en-US" b="1" dirty="0">
                <a:latin typeface="Arial"/>
                <a:cs typeface="Arial"/>
              </a:rPr>
              <a:t>Create New Contract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558AF-6581-2315-BCE6-6BFFB9534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11305061"/>
            <a:ext cx="10058400" cy="387232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8" y="11305060"/>
            <a:ext cx="1119189" cy="9829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59" y="114650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7388302"/>
            <a:ext cx="1602059" cy="761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07CDF-DD32-2405-D2F2-6122D3FE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4888" y="12161519"/>
            <a:ext cx="1728471" cy="64848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802EE9-07D0-4D39-741B-1D78B7448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18257" y="14522209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31162-CA35-31CC-4FB2-0074DE53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2386" y="14559554"/>
            <a:ext cx="3212123" cy="4739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C4DE7D-5191-0325-AD8C-1BCD47004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3359" y="12211439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8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D5FED-443D-5598-E356-4D08FD74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D99D0-998C-6865-18E9-C76AB3E8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29 of 37)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F252F-9698-A440-0C43-5EF972927E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DBC0E-1BED-DD4A-74A4-161C13C47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91"/>
            </a:pPr>
            <a:r>
              <a:rPr lang="en-US" dirty="0">
                <a:solidFill>
                  <a:srgbClr val="000000"/>
                </a:solidFill>
              </a:rPr>
              <a:t>You may select </a:t>
            </a:r>
            <a:r>
              <a:rPr lang="en-US" b="1" dirty="0">
                <a:solidFill>
                  <a:srgbClr val="000000"/>
                </a:solidFill>
              </a:rPr>
              <a:t>Create a Blank Word Document for Me</a:t>
            </a:r>
            <a:r>
              <a:rPr lang="en-US" dirty="0">
                <a:solidFill>
                  <a:srgbClr val="000000"/>
                </a:solidFill>
              </a:rPr>
              <a:t> as the </a:t>
            </a:r>
            <a:r>
              <a:rPr lang="en-US" b="1" dirty="0">
                <a:solidFill>
                  <a:srgbClr val="000000"/>
                </a:solidFill>
              </a:rPr>
              <a:t>A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91"/>
            </a:pPr>
            <a:r>
              <a:rPr lang="en-US" dirty="0">
                <a:solidFill>
                  <a:srgbClr val="000000"/>
                </a:solidFill>
              </a:rPr>
              <a:t>Enter a </a:t>
            </a:r>
            <a:r>
              <a:rPr lang="en-US" b="1" dirty="0">
                <a:solidFill>
                  <a:srgbClr val="00000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1"/>
            </a:pPr>
            <a:r>
              <a:rPr lang="en-US" dirty="0">
                <a:solidFill>
                  <a:srgbClr val="000000"/>
                </a:solidFill>
              </a:rPr>
              <a:t>Select a </a:t>
            </a:r>
            <a:r>
              <a:rPr lang="en-US" b="1" dirty="0">
                <a:solidFill>
                  <a:srgbClr val="000000"/>
                </a:solidFill>
              </a:rPr>
              <a:t>Print Order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1"/>
            </a:pPr>
            <a:r>
              <a:rPr lang="en-US" dirty="0">
                <a:solidFill>
                  <a:srgbClr val="000000"/>
                </a:solidFill>
              </a:rPr>
              <a:t>Select options for </a:t>
            </a:r>
            <a:r>
              <a:rPr lang="en-US" b="1" dirty="0">
                <a:solidFill>
                  <a:srgbClr val="000000"/>
                </a:solidFill>
              </a:rPr>
              <a:t>Print with Full Contract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Show on Supplier Portal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1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Contract Summary Visibility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1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D08698-EDA3-C7C7-B403-3485B04ED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5" t="3510" b="2550"/>
          <a:stretch/>
        </p:blipFill>
        <p:spPr>
          <a:xfrm>
            <a:off x="1550809" y="8409189"/>
            <a:ext cx="9144000" cy="69649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2E3806-D899-E655-8E42-992EF3490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53878" y="9598062"/>
            <a:ext cx="4782272" cy="10307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CA1239-9326-263E-B986-64B468E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48631" y="98443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0C68BB-7698-2077-9940-FAA76B49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494" y="12237610"/>
            <a:ext cx="2205606" cy="961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40AC6E-E0AD-8C3C-C00B-E9E2D984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495" y="10806400"/>
            <a:ext cx="4898006" cy="584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5ED162-73C1-8B52-FCCF-4A0A947D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4558" y="108238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6504CB-8576-0272-3993-4FC023611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77100" y="12440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27E5A-8530-1DA9-A985-1DED2F42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277100" y="14696649"/>
            <a:ext cx="2057400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7C4F3D-90D5-D6F4-2A8C-0A94984D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28460" y="146966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379A99-F086-7B36-6999-3D97B109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494" y="13572497"/>
            <a:ext cx="5377430" cy="584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003A25-5996-F463-7F7B-BF2F01755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48924" y="135905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02BE5B-4A53-589C-3BC8-2D4C0695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53878" y="11567487"/>
            <a:ext cx="1162772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0DA0337-1FD4-8817-C464-C6B8BBDE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04394" y="115674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44663-7B00-4B7A-FFDE-3217A1D7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C44CB-8807-926E-B300-85235489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3393F-26C8-B46D-E991-8F1ECD9CA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72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90FD80-DBC6-C54B-2AA0-3B2260CA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Agency Contract (Part 30 of 37)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703DB-840F-65CD-4711-DA1C7614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56B373-EB40-82C2-9C32-4BE2A1E1F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7"/>
            </a:pPr>
            <a:r>
              <a:rPr lang="en-US" dirty="0"/>
              <a:t>To add a </a:t>
            </a:r>
            <a:r>
              <a:rPr lang="en-US" b="1" dirty="0"/>
              <a:t>Main Document</a:t>
            </a:r>
            <a:r>
              <a:rPr lang="en-US" dirty="0"/>
              <a:t>, click </a:t>
            </a:r>
            <a:r>
              <a:rPr lang="en-US" b="1" dirty="0"/>
              <a:t>Upload Main Document</a:t>
            </a:r>
            <a:r>
              <a:rPr lang="en-US" dirty="0"/>
              <a:t>. </a:t>
            </a:r>
          </a:p>
          <a:p>
            <a:pPr marL="871538">
              <a:tabLst>
                <a:tab pos="720725" algn="l"/>
              </a:tabLst>
            </a:pPr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i="1" dirty="0"/>
              <a:t>Upload Main Document </a:t>
            </a:r>
            <a:r>
              <a:rPr lang="en-US" sz="2800" dirty="0"/>
              <a:t>option is only visible when a </a:t>
            </a:r>
            <a:r>
              <a:rPr lang="en-US" sz="2800" i="1" dirty="0"/>
              <a:t>Main Document </a:t>
            </a:r>
            <a:r>
              <a:rPr lang="en-US" sz="2800" dirty="0"/>
              <a:t>needs to be included. </a:t>
            </a:r>
          </a:p>
          <a:p>
            <a:pPr marL="742950" indent="-742950">
              <a:buFont typeface="+mj-lt"/>
              <a:buAutoNum type="arabicPeriod" startAt="98"/>
            </a:pPr>
            <a:r>
              <a:rPr lang="en-US" dirty="0"/>
              <a:t>Select </a:t>
            </a:r>
            <a:r>
              <a:rPr lang="en-US" b="1" dirty="0"/>
              <a:t>Upload Main Document</a:t>
            </a:r>
            <a:r>
              <a:rPr lang="en-US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EB39F-2540-CF5E-174C-42AD0AAE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5170016"/>
            <a:ext cx="5486400" cy="33191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99541D-A9C3-7C02-C42C-0FAD5041CE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9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Add My Own 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b="1" dirty="0">
                <a:solidFill>
                  <a:srgbClr val="000000"/>
                </a:solidFill>
              </a:rPr>
              <a:t>Attachment Type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9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Select file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100E2-0455-CF61-127D-8296691B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812365"/>
            <a:ext cx="10058400" cy="42589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9FB69C-123C-06C5-D139-041493F4B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4082" y="12194576"/>
            <a:ext cx="2196332" cy="6886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41E605-5008-33C9-C716-D4EBA2E79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0396" y="14007619"/>
            <a:ext cx="1679143" cy="4843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29CC4-3E0C-B788-90F3-D00A0D1C8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6582" y="7027334"/>
            <a:ext cx="2246351" cy="40238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9A766-8B9A-E166-CDED-36C508674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7914" y="7520472"/>
            <a:ext cx="2427537" cy="3728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F5B79D-926F-358D-B048-EE6BB10E5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89593" y="69372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D5809F-FE69-AC89-2F7F-859C4A1BF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87181" y="123020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ED5099-B536-D68A-A66D-1CE92C04F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22111" y="74750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D0EF78-C1D7-3469-D9BE-5CA44092A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81756" y="140076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12A63-4278-CA61-818D-5C98B8B8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F31C7-7C56-862F-A2ED-E216491C1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605-A578-F25C-562E-15B49879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6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53404-4F9A-C76F-354C-36B2DB8F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078566-DB16-FA15-20D1-FD24FED5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31 of 37)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5B144-C904-0EC8-5A4A-4F1372F189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58027B-55A3-08DF-ADF0-DBE9BEFD7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43000" indent="-1143000">
              <a:buFont typeface="+mj-lt"/>
              <a:buAutoNum type="arabicPeriod" startAt="101"/>
            </a:pPr>
            <a:r>
              <a:rPr lang="en-US" dirty="0">
                <a:solidFill>
                  <a:srgbClr val="000000"/>
                </a:solidFill>
              </a:rPr>
              <a:t>Select the applicable </a:t>
            </a:r>
            <a:r>
              <a:rPr lang="en-US" b="1" dirty="0">
                <a:solidFill>
                  <a:srgbClr val="00000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 from local computer.</a:t>
            </a:r>
            <a:endParaRPr lang="en-US" sz="3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0" indent="-1143000">
              <a:buFont typeface="+mj-lt"/>
              <a:buAutoNum type="arabicPeriod" startAt="101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Open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04F5AD7-DCD7-DC2A-1440-08AB0E753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4701664"/>
            <a:ext cx="8229600" cy="4272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44CD44-7786-0361-5E9E-5AFE72C6A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50080" y="7026182"/>
            <a:ext cx="1137920" cy="6656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F742B0-9680-DCB3-2B95-B080645E5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9" y="70846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96415-FF1F-44EA-FF23-8F703048B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7" y="8479905"/>
            <a:ext cx="1203133" cy="3674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131BCA-BC73-E8D1-E207-BBCDDB4C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51553" y="88577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C6291-A7FC-307D-0F00-AE877F069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0457E-7F65-4ADB-39FB-5ADB86E5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93BB-9115-8FBD-9111-697673BCE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1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BCDA4-1043-AF83-4C00-DFF1A671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9531DF-D445-E4DD-886E-028EAA13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Agency Contract (Part 32 of 37)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01FFE-99B0-0CFF-B39A-C309A068C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A423A7-39FA-CA9E-96E3-FA8C9A261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1143000" indent="-1143000">
              <a:buFont typeface="+mj-lt"/>
              <a:buAutoNum type="arabicPeriod" startAt="103"/>
            </a:pPr>
            <a:r>
              <a:rPr lang="en-US" dirty="0">
                <a:solidFill>
                  <a:srgbClr val="000000"/>
                </a:solidFill>
              </a:rPr>
              <a:t>Verify uploaded </a:t>
            </a:r>
            <a:r>
              <a:rPr lang="en-US" b="1" dirty="0">
                <a:solidFill>
                  <a:srgbClr val="000000"/>
                </a:solidFill>
              </a:rPr>
              <a:t>File* </a:t>
            </a:r>
            <a:r>
              <a:rPr lang="en-US" dirty="0">
                <a:solidFill>
                  <a:srgbClr val="000000"/>
                </a:solidFill>
              </a:rPr>
              <a:t>is visible.</a:t>
            </a:r>
          </a:p>
          <a:p>
            <a:pPr marL="1143000" indent="-1143000">
              <a:buFont typeface="+mj-lt"/>
              <a:buAutoNum type="arabicPeriod" startAt="103"/>
            </a:pPr>
            <a:r>
              <a:rPr lang="en-US" dirty="0">
                <a:solidFill>
                  <a:srgbClr val="000000"/>
                </a:solidFill>
              </a:rPr>
              <a:t>Select a </a:t>
            </a:r>
            <a:r>
              <a:rPr lang="en-US" b="1" dirty="0">
                <a:solidFill>
                  <a:srgbClr val="000000"/>
                </a:solidFill>
              </a:rPr>
              <a:t>Print Order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143000" indent="-1143000">
              <a:buFont typeface="+mj-lt"/>
              <a:buAutoNum type="arabicPeriod" startAt="103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Print with Full Contract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143000"/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If </a:t>
            </a:r>
            <a:r>
              <a:rPr lang="en-US" sz="2800" i="1" dirty="0">
                <a:solidFill>
                  <a:prstClr val="black"/>
                </a:solidFill>
              </a:rPr>
              <a:t>Yes </a:t>
            </a:r>
            <a:r>
              <a:rPr lang="en-US" sz="2800" dirty="0">
                <a:solidFill>
                  <a:prstClr val="black"/>
                </a:solidFill>
              </a:rPr>
              <a:t>is selected, then this attachment will be combined in a PDF with the </a:t>
            </a:r>
            <a:r>
              <a:rPr lang="en-US" sz="2800" i="1" dirty="0">
                <a:solidFill>
                  <a:prstClr val="black"/>
                </a:solidFill>
              </a:rPr>
              <a:t>Main Document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1143000" indent="-1143000">
              <a:buFont typeface="+mj-lt"/>
              <a:buAutoNum type="arabicPeriod" startAt="106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Show on Supplier Portal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marL="1143000"/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If </a:t>
            </a:r>
            <a:r>
              <a:rPr lang="en-US" sz="2800" i="1" dirty="0">
                <a:solidFill>
                  <a:prstClr val="black"/>
                </a:solidFill>
              </a:rPr>
              <a:t>Yes</a:t>
            </a:r>
            <a:r>
              <a:rPr lang="en-US" sz="2800" dirty="0">
                <a:solidFill>
                  <a:prstClr val="black"/>
                </a:solidFill>
              </a:rPr>
              <a:t> selected, then attachment will be visible to the suppler in the </a:t>
            </a:r>
            <a:r>
              <a:rPr lang="en-US" sz="2800" i="1" dirty="0">
                <a:solidFill>
                  <a:prstClr val="black"/>
                </a:solidFill>
              </a:rPr>
              <a:t>Supplier Portal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1143000" indent="-1143000">
              <a:buFont typeface="+mj-lt"/>
              <a:buAutoNum type="arabicPeriod" startAt="107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Contract Summary Visibility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143000" indent="-1143000">
              <a:buFont typeface="+mj-lt"/>
              <a:buAutoNum type="arabicPeriod" startAt="107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FA336-8EEF-2659-C25B-699C81559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2"/>
          <a:stretch>
            <a:fillRect/>
          </a:stretch>
        </p:blipFill>
        <p:spPr>
          <a:xfrm>
            <a:off x="1550809" y="8252692"/>
            <a:ext cx="9144000" cy="7215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8CD635-2907-CF9C-814C-BDE2681AE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62826" y="10824295"/>
            <a:ext cx="5592456" cy="641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4F372-AB00-3003-1C2F-CA442192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28079" y="12000017"/>
            <a:ext cx="983952" cy="501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4DF2A-87C8-CAC5-D614-2B29F88FF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4" y="12588893"/>
            <a:ext cx="2018114" cy="3667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C04C87-3AF0-7E35-32F8-E717F4B48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4" y="13176624"/>
            <a:ext cx="2018114" cy="3667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E8FF81-029E-D49D-D24E-80637CB5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28077" y="13753532"/>
            <a:ext cx="4709312" cy="5125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55C0C7-CD58-51D1-59C7-A911DCCB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89031" y="14742444"/>
            <a:ext cx="1797674" cy="5125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7720A6-13DE-1C24-7B6C-09924F3EE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37389" y="137577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557BD9-1B37-64B1-E8DD-058EFD65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40391" y="147424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E99448-D55D-295E-4573-11519732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85808" y="130802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E9A485-C6BA-3319-7453-7A9BC85C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97963" y="124979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493169-B5F5-7861-DE10-06A9D03AE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12031" y="119765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616971-13E5-9A2C-C86C-509F711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14186" y="108897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36D02-B93D-32D2-409A-9D46B73B9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464FC-C069-F6ED-5DAA-16570558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52D1C-027F-9AF1-ECC1-F12BCE7B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1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38914-7B1F-1904-BE53-BD6D3F2CB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A63165E-D46A-D52A-C529-9F33C3CD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Agency Contract (Part 33 of 37)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5B50A-71E9-27AA-1942-C78EEAC25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B0BA38-43B6-299F-E81E-85861E03E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109"/>
            </a:pPr>
            <a:r>
              <a:rPr lang="en-US" dirty="0"/>
              <a:t>Verify </a:t>
            </a:r>
            <a:r>
              <a:rPr lang="en-US" b="1" dirty="0"/>
              <a:t>Main Document </a:t>
            </a:r>
            <a:r>
              <a:rPr lang="en-US" dirty="0"/>
              <a:t>information.</a:t>
            </a:r>
          </a:p>
          <a:p>
            <a:pPr marL="1143000"/>
            <a:r>
              <a:rPr lang="en-US" sz="2800" b="1" dirty="0"/>
              <a:t>Note</a:t>
            </a:r>
            <a:r>
              <a:rPr lang="en-US" sz="2800" dirty="0"/>
              <a:t>: A </a:t>
            </a:r>
            <a:r>
              <a:rPr lang="en-US" sz="2800" i="1" dirty="0"/>
              <a:t>Crown</a:t>
            </a:r>
            <a:r>
              <a:rPr lang="en-US" sz="2800" dirty="0"/>
              <a:t> icon is displayed once the </a:t>
            </a:r>
            <a:r>
              <a:rPr lang="en-US" sz="2800" i="1" dirty="0"/>
              <a:t>Main Document </a:t>
            </a:r>
            <a:r>
              <a:rPr lang="en-US" sz="2800" dirty="0"/>
              <a:t>is uploaded.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25135-741B-02A6-648F-FAC66D3A0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4442684"/>
            <a:ext cx="10058400" cy="3048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D508B9-312C-657C-AA46-44A26E7B7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31709" y="6965658"/>
            <a:ext cx="9966682" cy="5256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1CAB5-9A11-9D05-8E3A-0A369ABC2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C26FB-71A8-99D2-291F-0F339CB1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518FF-ADF4-3807-22C1-201E9B6D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9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3F15-13E5-CF20-50DF-DEDD320B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037A06CE-F5E0-91EF-F20F-1EE43345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/>
          <a:p>
            <a:r>
              <a:rPr lang="en-US" dirty="0"/>
              <a:t>Create an Agency Contract (Part 34 of 37)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AF3EB-1D24-7611-10B5-9B2E9ACF8E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E05B0F-3512-887A-6BC7-D9C0ACD26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110"/>
            </a:pPr>
            <a:r>
              <a:rPr lang="en-US" dirty="0"/>
              <a:t>Use the </a:t>
            </a:r>
            <a:r>
              <a:rPr lang="en-US" b="1" dirty="0"/>
              <a:t>Main Document </a:t>
            </a:r>
            <a:r>
              <a:rPr lang="en-US" dirty="0"/>
              <a:t>table to learn more about each field in the section.</a:t>
            </a:r>
          </a:p>
          <a:p>
            <a:pPr marL="114300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Document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always be the latest signed contract, renewal or amendment.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BAE0A-615C-7A60-3982-69229B545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95" y="4792625"/>
            <a:ext cx="10058400" cy="40525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17F8D71-049C-EF4D-13D2-28725A390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98230"/>
              </p:ext>
            </p:extLst>
          </p:nvPr>
        </p:nvGraphicFramePr>
        <p:xfrm>
          <a:off x="537756" y="9168881"/>
          <a:ext cx="11116486" cy="5669280"/>
        </p:xfrm>
        <a:graphic>
          <a:graphicData uri="http://schemas.openxmlformats.org/drawingml/2006/table">
            <a:tbl>
              <a:tblPr firstRow="1"/>
              <a:tblGrid>
                <a:gridCol w="4308186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6808300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Main Document 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4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55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0A75F7-61F0-55D8-7DED-DB5F226BCFA7}"/>
              </a:ext>
            </a:extLst>
          </p:cNvPr>
          <p:cNvSpPr txBox="1"/>
          <p:nvPr/>
        </p:nvSpPr>
        <p:spPr>
          <a:xfrm>
            <a:off x="564566" y="9876405"/>
            <a:ext cx="260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Crown Icon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ACD59-1644-73F2-93A5-E3533D494C2A}"/>
              </a:ext>
            </a:extLst>
          </p:cNvPr>
          <p:cNvSpPr txBox="1"/>
          <p:nvPr/>
        </p:nvSpPr>
        <p:spPr>
          <a:xfrm>
            <a:off x="4894942" y="9722517"/>
            <a:ext cx="651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icon helps user identify the attachment as the main document.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7900-BD41-B78A-56EA-C0A72167193D}"/>
              </a:ext>
            </a:extLst>
          </p:cNvPr>
          <p:cNvSpPr txBox="1"/>
          <p:nvPr/>
        </p:nvSpPr>
        <p:spPr>
          <a:xfrm>
            <a:off x="564566" y="10446174"/>
            <a:ext cx="421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Attachment &gt; Attachment hyperlink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37A71-53FE-39E0-408F-50A2050A4FF0}"/>
              </a:ext>
            </a:extLst>
          </p:cNvPr>
          <p:cNvSpPr txBox="1"/>
          <p:nvPr/>
        </p:nvSpPr>
        <p:spPr>
          <a:xfrm>
            <a:off x="4894942" y="10438917"/>
            <a:ext cx="629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on the hyperlink or download icon to download the main document.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3333E-4BF2-CE35-5B63-EFC4B4C7E509}"/>
              </a:ext>
            </a:extLst>
          </p:cNvPr>
          <p:cNvSpPr txBox="1"/>
          <p:nvPr/>
        </p:nvSpPr>
        <p:spPr>
          <a:xfrm>
            <a:off x="564566" y="11113830"/>
            <a:ext cx="203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E0B05-B0B7-D1E4-FB56-A55A06517C5E}"/>
              </a:ext>
            </a:extLst>
          </p:cNvPr>
          <p:cNvSpPr txBox="1"/>
          <p:nvPr/>
        </p:nvSpPr>
        <p:spPr>
          <a:xfrm>
            <a:off x="4881237" y="11146803"/>
            <a:ext cx="623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main document 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56878-F2FD-C976-8C3A-8508A343CD1B}"/>
              </a:ext>
            </a:extLst>
          </p:cNvPr>
          <p:cNvSpPr txBox="1"/>
          <p:nvPr/>
        </p:nvSpPr>
        <p:spPr>
          <a:xfrm>
            <a:off x="558800" y="11677037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Edit Properties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935AD-9419-A659-C095-1BA5ECE6A8A3}"/>
              </a:ext>
            </a:extLst>
          </p:cNvPr>
          <p:cNvSpPr txBox="1"/>
          <p:nvPr/>
        </p:nvSpPr>
        <p:spPr>
          <a:xfrm>
            <a:off x="4841324" y="11550044"/>
            <a:ext cx="6786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change the document name, printing order, printing properties, and supplier visibility.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4A01A8-E290-A58D-DA1B-093C45FA4B73}"/>
              </a:ext>
            </a:extLst>
          </p:cNvPr>
          <p:cNvSpPr txBox="1"/>
          <p:nvPr/>
        </p:nvSpPr>
        <p:spPr>
          <a:xfrm>
            <a:off x="558800" y="12283105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Download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A7690-61C7-1A25-373B-EDECC6AC2FBC}"/>
              </a:ext>
            </a:extLst>
          </p:cNvPr>
          <p:cNvSpPr txBox="1"/>
          <p:nvPr/>
        </p:nvSpPr>
        <p:spPr>
          <a:xfrm>
            <a:off x="4881237" y="12220972"/>
            <a:ext cx="325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Download the document.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1BE9BD-3D6A-4B61-3A1C-6EC6F0257CE7}"/>
              </a:ext>
            </a:extLst>
          </p:cNvPr>
          <p:cNvSpPr txBox="1"/>
          <p:nvPr/>
        </p:nvSpPr>
        <p:spPr>
          <a:xfrm>
            <a:off x="558800" y="12830629"/>
            <a:ext cx="361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Upload New Version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17476-07D7-2214-957E-6B0F9F3BF9CE}"/>
              </a:ext>
            </a:extLst>
          </p:cNvPr>
          <p:cNvSpPr txBox="1"/>
          <p:nvPr/>
        </p:nvSpPr>
        <p:spPr>
          <a:xfrm>
            <a:off x="4841324" y="12618811"/>
            <a:ext cx="5735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upload a new version of the document and include comments.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05789B-E8EC-36BB-8503-267BA140ACBF}"/>
              </a:ext>
            </a:extLst>
          </p:cNvPr>
          <p:cNvSpPr txBox="1"/>
          <p:nvPr/>
        </p:nvSpPr>
        <p:spPr>
          <a:xfrm>
            <a:off x="558800" y="13372051"/>
            <a:ext cx="390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Generate New Version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531043-15A5-FB56-CBB1-E56B504F0058}"/>
              </a:ext>
            </a:extLst>
          </p:cNvPr>
          <p:cNvSpPr txBox="1"/>
          <p:nvPr/>
        </p:nvSpPr>
        <p:spPr>
          <a:xfrm>
            <a:off x="4881237" y="13347386"/>
            <a:ext cx="645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change version of the document.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568E11-DECD-A37F-AF50-553374462117}"/>
              </a:ext>
            </a:extLst>
          </p:cNvPr>
          <p:cNvSpPr txBox="1"/>
          <p:nvPr/>
        </p:nvSpPr>
        <p:spPr>
          <a:xfrm>
            <a:off x="558799" y="13772161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Unassign as Main Document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1CC8FC-3E38-3266-7295-B599E33CC2D6}"/>
              </a:ext>
            </a:extLst>
          </p:cNvPr>
          <p:cNvSpPr txBox="1"/>
          <p:nvPr/>
        </p:nvSpPr>
        <p:spPr>
          <a:xfrm>
            <a:off x="4862284" y="13749989"/>
            <a:ext cx="64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Unassign the current document as the main document. The crown icon would be removed as well.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514868-E127-594A-E3D0-C8167FB50D8F}"/>
              </a:ext>
            </a:extLst>
          </p:cNvPr>
          <p:cNvSpPr txBox="1"/>
          <p:nvPr/>
        </p:nvSpPr>
        <p:spPr>
          <a:xfrm>
            <a:off x="558798" y="14418046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Delete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23B509-1310-B0FC-74EC-FE46D2A3F97C}"/>
              </a:ext>
            </a:extLst>
          </p:cNvPr>
          <p:cNvSpPr txBox="1"/>
          <p:nvPr/>
        </p:nvSpPr>
        <p:spPr>
          <a:xfrm>
            <a:off x="4841324" y="14412363"/>
            <a:ext cx="678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Remove document from attachment list.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B8576-F685-A8F9-FBDA-AEFAAC59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F7831-1050-5B36-4C56-CBEF695B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B7AC-46F3-3C61-1F54-524088B3E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948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EEC9-640D-3EF9-7C95-BC3EAE6E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54F4A-F9EC-B0C8-08A5-C445448C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35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E50E1-495F-E699-709E-D9538FAFE0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4A2A0-2907-F58D-870D-97CE344F4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111"/>
            </a:pPr>
            <a:r>
              <a:rPr lang="en-US" dirty="0"/>
              <a:t>Select the </a:t>
            </a:r>
            <a:r>
              <a:rPr lang="en-US" b="1" dirty="0"/>
              <a:t>Submit for Approval </a:t>
            </a:r>
            <a:r>
              <a:rPr lang="en-US" dirty="0"/>
              <a:t>tab.</a:t>
            </a:r>
          </a:p>
          <a:p>
            <a:pPr marL="1143000" indent="-1143000">
              <a:buFont typeface="+mj-lt"/>
              <a:buAutoNum type="arabicPeriod" startAt="111"/>
            </a:pPr>
            <a:r>
              <a:rPr lang="en-US" dirty="0"/>
              <a:t>Review the </a:t>
            </a:r>
            <a:r>
              <a:rPr lang="en-US" b="1" dirty="0"/>
              <a:t>Progress i</a:t>
            </a:r>
            <a:r>
              <a:rPr lang="en-US" dirty="0"/>
              <a:t>n each section.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2B313-C9D9-CE1E-E956-29A5AF97F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" t="1128" r="79828" b="1368"/>
          <a:stretch>
            <a:fillRect/>
          </a:stretch>
        </p:blipFill>
        <p:spPr>
          <a:xfrm>
            <a:off x="3796210" y="4320684"/>
            <a:ext cx="4572000" cy="10515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F1FFC-85A9-6532-D44E-FDFBE8876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6210" y="14381886"/>
            <a:ext cx="4572000" cy="4542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4D4E2-D900-91BB-D1A9-BBACBDFA4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35760" y="8960337"/>
            <a:ext cx="621255" cy="52151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09CB26-ED1E-5324-73AB-42D64485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99752" y="113496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79147F-1FF2-2419-23A4-55B800259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7910" y="138332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5781-EBEF-5A98-EF00-33344AE8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F560-70B4-EA58-5EF9-C766166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0EC3-8161-008E-16CD-102669D2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2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5D997-65DD-37F7-50A9-33AD6F9F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FA127-29F0-8461-0413-DD299B3E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36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FE6B8-4855-F3E0-DC01-C50C093334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77D41A-842E-778C-AC42-D0C832743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113"/>
            </a:pPr>
            <a:r>
              <a:rPr lang="en-US" dirty="0"/>
              <a:t>Review any </a:t>
            </a:r>
            <a:r>
              <a:rPr lang="en-US" b="1" dirty="0"/>
              <a:t>Action Needed on the Following </a:t>
            </a:r>
            <a:r>
              <a:rPr lang="en-US" dirty="0"/>
              <a:t>section.</a:t>
            </a:r>
          </a:p>
          <a:p>
            <a:pPr marL="1143000" indent="-1143000">
              <a:buFont typeface="+mj-lt"/>
              <a:buAutoNum type="arabicPeriod" startAt="113"/>
            </a:pPr>
            <a:r>
              <a:rPr lang="en-US" dirty="0"/>
              <a:t>Review any </a:t>
            </a:r>
            <a:r>
              <a:rPr lang="en-US" b="1" dirty="0"/>
              <a:t>Additional Validation Checks </a:t>
            </a:r>
            <a:r>
              <a:rPr lang="en-US" dirty="0"/>
              <a:t>section.</a:t>
            </a:r>
          </a:p>
          <a:p>
            <a:pPr marL="11430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contract can not be submitted with pending actions, validation checks, or incomplete sections, ensure to clear issues and that all progress is displayed either with a checkbox or green status.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1DC840-8F8C-3429-E1C9-4A0A5BD15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09" t="1128" r="935" b="1368"/>
          <a:stretch>
            <a:fillRect/>
          </a:stretch>
        </p:blipFill>
        <p:spPr>
          <a:xfrm>
            <a:off x="1112518" y="6980368"/>
            <a:ext cx="10058400" cy="57619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9EC1BB-C350-7C70-5F08-6A1697A0D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1980" y="7951470"/>
            <a:ext cx="4417502" cy="16497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F854F9-AC17-753D-361B-A62547B60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19751" y="110059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61CF7-A137-D0A0-B9BC-66D0D5AEB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518" y="11083159"/>
            <a:ext cx="3207234" cy="3941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A97214-B75F-8706-590F-7CC000495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13340" y="85020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38D99-DE10-B9D6-DF5C-87072D802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3196B-3FDF-3208-B03A-9C544C38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E4F6D-F2F8-E258-B6E9-56C9A133F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61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BC6B-31AF-BFE8-5933-596D0D6C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4EC26-CAF6-42F5-8A1B-596EB32B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37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7F21D-F1EB-AEE5-2C5A-6C13C2E7A3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3FEB37-4544-0DB1-3E10-881388431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115"/>
            </a:pPr>
            <a:r>
              <a:rPr lang="en-US" dirty="0"/>
              <a:t>Click </a:t>
            </a:r>
            <a:r>
              <a:rPr lang="en-US" b="1" dirty="0"/>
              <a:t>Submit for Approval</a:t>
            </a:r>
            <a:r>
              <a:rPr lang="en-US" dirty="0"/>
              <a:t>.</a:t>
            </a:r>
          </a:p>
          <a:p>
            <a:pPr marL="114300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effectLst/>
              </a:rPr>
              <a:t>This approval will route to the user who has the contract checked out to approve.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358FF6-B7EC-D52A-B76E-D952BCAC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35" t="39713"/>
          <a:stretch/>
        </p:blipFill>
        <p:spPr>
          <a:xfrm>
            <a:off x="2869321" y="4181271"/>
            <a:ext cx="7315200" cy="4218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A6706E-2B7C-A47A-CA41-DC10504E2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116"/>
            </a:pPr>
            <a:r>
              <a:rPr lang="en-US" dirty="0"/>
              <a:t>You may </a:t>
            </a:r>
            <a:r>
              <a:rPr lang="en-US" b="1" dirty="0"/>
              <a:t>Enter Message to Approvers</a:t>
            </a:r>
            <a:r>
              <a:rPr lang="en-US" dirty="0"/>
              <a:t>.</a:t>
            </a:r>
          </a:p>
          <a:p>
            <a:pPr marL="1143000" indent="-1143000">
              <a:buFont typeface="+mj-lt"/>
              <a:buAutoNum type="arabicPeriod" startAt="116"/>
            </a:pPr>
            <a:r>
              <a:rPr lang="en-US" dirty="0"/>
              <a:t>Click </a:t>
            </a:r>
            <a:r>
              <a:rPr lang="en-US" b="1" dirty="0"/>
              <a:t>Submit for Approval</a:t>
            </a:r>
            <a:r>
              <a:rPr lang="en-US" dirty="0"/>
              <a:t>.</a:t>
            </a:r>
          </a:p>
          <a:p>
            <a:pPr marL="11430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Follow job aids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Scorecards, Obligations, Review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Rounds</a:t>
            </a:r>
            <a:r>
              <a:rPr lang="en-US" sz="2800" dirty="0">
                <a:solidFill>
                  <a:prstClr val="black"/>
                </a:solidFill>
              </a:rPr>
              <a:t>, Approvals, </a:t>
            </a:r>
            <a:r>
              <a:rPr lang="en-US" sz="2800" i="1" dirty="0">
                <a:solidFill>
                  <a:prstClr val="black"/>
                </a:solidFill>
              </a:rPr>
              <a:t>Ad-Hoc Approvers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eSignature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details on each of those sections prior to execution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0FAC3F-E21B-1406-0B02-102B14B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1622972"/>
            <a:ext cx="5486400" cy="27077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36C38D-3306-829E-6441-4E0118119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5499" y="7962052"/>
            <a:ext cx="1525693" cy="34798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4110B-D713-EF3E-0C71-E50FEDBB7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658" y="12517870"/>
            <a:ext cx="1766014" cy="9809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672317-9833-A3FA-DEEA-90759797F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28DF6DF0-A74B-482C-C579-8B4E3BFCF5AB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B0065896-1818-A82B-3CA7-84DA94C067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A48CBA0-E26B-DE30-98FF-FE2E09B0C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36276" y="127025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B1B73-DEC3-9962-7CD5-5BC62A327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4763" y="13908251"/>
            <a:ext cx="1584033" cy="3533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CD450A-60CB-A82E-8C80-F7A7F9282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09927" y="138106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CAE750-854F-1452-A7D6-AE59A218F9EB}"/>
              </a:ext>
            </a:extLst>
          </p:cNvPr>
          <p:cNvSpPr txBox="1"/>
          <p:nvPr/>
        </p:nvSpPr>
        <p:spPr>
          <a:xfrm>
            <a:off x="1762928" y="14785403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have successfully created an Agency Contract.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A98B5-C461-29EB-8381-154670DB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A1C517-4E38-1568-DFB4-7771D37B3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E82A7-618C-4B83-9BDB-A89BEF16C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3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25339" y="1744446"/>
            <a:ext cx="315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9BC7BE-C322-FC15-3E28-6B6A39D3A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871408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Enter a </a:t>
            </a:r>
            <a:r>
              <a:rPr lang="en-US" b="1" dirty="0"/>
              <a:t>Contract Name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dirty="0"/>
              <a:t>Select a</a:t>
            </a:r>
            <a:r>
              <a:rPr lang="en-US" b="1" dirty="0"/>
              <a:t> Contract Class</a:t>
            </a:r>
            <a:r>
              <a:rPr lang="en-US" dirty="0"/>
              <a:t>.</a:t>
            </a:r>
          </a:p>
          <a:p>
            <a:pPr marL="803275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</a:rPr>
              <a:t>Contract Class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be buy-side for procurement contracts and sell-side for revenue contracts.</a:t>
            </a:r>
            <a:endParaRPr lang="en-US" dirty="0"/>
          </a:p>
          <a:p>
            <a:pPr marL="742950" indent="-742950">
              <a:buFont typeface="+mj-lt"/>
              <a:buAutoNum type="arabicPeriod" startAt="9"/>
            </a:pPr>
            <a:r>
              <a:rPr lang="en-US" dirty="0"/>
              <a:t>Select a </a:t>
            </a:r>
            <a:r>
              <a:rPr lang="en-US" b="1" dirty="0"/>
              <a:t>Contract Type</a:t>
            </a:r>
            <a:r>
              <a:rPr lang="en-US" dirty="0"/>
              <a:t>*. 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Type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appropriate contract type based on the type of contract you are entering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81406B-E8CC-F007-C44E-2D36204D9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8" y="6656065"/>
            <a:ext cx="10058400" cy="43083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344838-D621-7ED3-EA5A-32142E2D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959" y="8753014"/>
            <a:ext cx="4831081" cy="5183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9273A8-E588-CED4-129B-648B7666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72759" y="87530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9AF0CF-1A78-3FB5-3C70-8AB4B6FF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959" y="9507624"/>
            <a:ext cx="2621281" cy="5978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5AD078-5D0B-137D-F347-B04FDBADA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63202" y="95309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AA9ACA-9EFD-76EB-C7B1-A4057D233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959" y="10263158"/>
            <a:ext cx="4129810" cy="5183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A47541-3700-50EE-9030-6F88ACAC1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44264" y="102479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169B7-4530-36AB-9CBC-7C7FC154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287A41-4CA2-6BF3-BAC4-409BB7D6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4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B3E8B-80CF-F0DC-B5A0-A22A2D891F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732" y="1744446"/>
            <a:ext cx="315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AD37B8-4F4C-0C47-5F03-BEAEBBA7FE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871408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dirty="0"/>
              <a:t>Select </a:t>
            </a:r>
            <a:r>
              <a:rPr lang="en-US" b="1" dirty="0"/>
              <a:t>Yes </a:t>
            </a:r>
            <a:r>
              <a:rPr lang="en-US" dirty="0"/>
              <a:t>to </a:t>
            </a:r>
            <a:r>
              <a:rPr lang="en-US" b="1" dirty="0"/>
              <a:t>Use Contract Template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Select </a:t>
            </a:r>
            <a:r>
              <a:rPr lang="en-US" b="1" dirty="0"/>
              <a:t>Contract Template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 dirty="0"/>
              <a:t>Select an </a:t>
            </a:r>
            <a:r>
              <a:rPr lang="en-US" b="1" dirty="0"/>
              <a:t>Entity*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 dirty="0"/>
              <a:t>Select the </a:t>
            </a:r>
            <a:r>
              <a:rPr lang="en-US" b="1" dirty="0"/>
              <a:t>Main Document Template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 dirty="0"/>
              <a:t>Click </a:t>
            </a:r>
            <a:r>
              <a:rPr lang="en-US" b="1" dirty="0"/>
              <a:t>Create Contract</a:t>
            </a:r>
            <a:r>
              <a:rPr lang="en-US" dirty="0"/>
              <a:t>. </a:t>
            </a:r>
          </a:p>
          <a:p>
            <a:pPr marL="742950">
              <a:tabLst>
                <a:tab pos="685800" algn="l"/>
              </a:tabLst>
            </a:pPr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For these fields select the </a:t>
            </a:r>
            <a:r>
              <a:rPr lang="en-US" sz="2800" i="1" dirty="0"/>
              <a:t>entity per your profile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  <a:endParaRPr lang="en-US" sz="2800" dirty="0"/>
          </a:p>
          <a:p>
            <a:pPr marL="741363"/>
            <a:r>
              <a:rPr lang="en-US" dirty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ABD7FE-557D-A0BE-C31B-33DA3F05B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88" y="7147786"/>
            <a:ext cx="10058400" cy="76975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CEE383-EB95-CF8A-DC0C-645DCB847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7239" y="10641919"/>
            <a:ext cx="2398083" cy="3603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7248D-0C31-06DE-AC41-0C4FE65EA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94075" y="105477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4EE0E-BFD4-D516-6AD7-CDA46480F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959" y="11333666"/>
            <a:ext cx="4123289" cy="6075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EA7EC8-7284-1080-6721-BA72EDE03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45588" y="113630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2D5DF5-665D-367D-E440-547E25A74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3127" y="14103710"/>
            <a:ext cx="2209693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2FE8D9-295B-54E9-AC33-8182E406C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74487" y="141037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02FC6-3007-DCEC-8C9B-DF0AE912D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959" y="12145247"/>
            <a:ext cx="4123288" cy="5352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55B1A9-5876-8026-A43B-64796B23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45588" y="121385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ED793-87C1-50D4-8F13-6A307CB3E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577" y="12917147"/>
            <a:ext cx="4115669" cy="5352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72F78D-6486-12FA-AA86-A07E69205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56246" y="129037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F279-9DBF-FCAF-9491-DEAD677D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3A34C-D5F0-787B-07C8-B86D47783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91AF3-4211-09A2-85E4-2438393F5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3699213C-06CC-A55F-6C80-041F9AB5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/>
          <a:p>
            <a:r>
              <a:rPr lang="en-US" dirty="0"/>
              <a:t>Create an Agency Contract (Part 5 of 37)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2AD91-B737-BFDC-A08F-9A1EDFDFF7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248" y="1745717"/>
            <a:ext cx="30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907E-B52F-2E86-F033-DCCC4DC1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 dirty="0"/>
              <a:t>Enter </a:t>
            </a:r>
            <a:r>
              <a:rPr lang="en-US" b="1" dirty="0"/>
              <a:t>Contract Header </a:t>
            </a:r>
            <a:r>
              <a:rPr lang="en-US" dirty="0"/>
              <a:t>information.</a:t>
            </a:r>
            <a:r>
              <a:rPr lang="en-US" b="1" dirty="0"/>
              <a:t> </a:t>
            </a:r>
            <a:r>
              <a:rPr lang="en-US" dirty="0"/>
              <a:t>Reference the table for guidance on each field.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FAC523-C425-3BCD-2688-6A771D015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3477318"/>
            <a:ext cx="9144000" cy="34004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7F6E19-4A83-BBB5-78EA-315235476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91877"/>
              </p:ext>
            </p:extLst>
          </p:nvPr>
        </p:nvGraphicFramePr>
        <p:xfrm>
          <a:off x="498764" y="6968123"/>
          <a:ext cx="11116486" cy="8595360"/>
        </p:xfrm>
        <a:graphic>
          <a:graphicData uri="http://schemas.openxmlformats.org/drawingml/2006/table">
            <a:tbl>
              <a:tblPr firstRow="1"/>
              <a:tblGrid>
                <a:gridCol w="4308186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6808300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Header Field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4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5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896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175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5383D7-99ED-80C3-EB76-28D75791D427}"/>
              </a:ext>
            </a:extLst>
          </p:cNvPr>
          <p:cNvSpPr txBox="1"/>
          <p:nvPr/>
        </p:nvSpPr>
        <p:spPr>
          <a:xfrm>
            <a:off x="498764" y="7674432"/>
            <a:ext cx="320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ontract Number*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E413C-095D-82EF-D534-3D03AE6C3F03}"/>
              </a:ext>
            </a:extLst>
          </p:cNvPr>
          <p:cNvSpPr txBox="1"/>
          <p:nvPr/>
        </p:nvSpPr>
        <p:spPr>
          <a:xfrm>
            <a:off x="4803824" y="7520544"/>
            <a:ext cx="550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Sequential number per system, however it can be overwritten by clicking on the “Pencil”.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CE324-DE98-5480-1D3A-3152EAECBFA7}"/>
              </a:ext>
            </a:extLst>
          </p:cNvPr>
          <p:cNvSpPr txBox="1"/>
          <p:nvPr/>
        </p:nvSpPr>
        <p:spPr>
          <a:xfrm>
            <a:off x="498764" y="8458203"/>
            <a:ext cx="403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Name*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8DCD1-2C3A-4954-EB0C-B7785DA1832A}"/>
              </a:ext>
            </a:extLst>
          </p:cNvPr>
          <p:cNvSpPr txBox="1"/>
          <p:nvPr/>
        </p:nvSpPr>
        <p:spPr>
          <a:xfrm>
            <a:off x="4803824" y="8236546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given to contract per previous step “Create Contract.”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778D2-8A1A-9875-F5CB-A0BB0065B86C}"/>
              </a:ext>
            </a:extLst>
          </p:cNvPr>
          <p:cNvSpPr txBox="1"/>
          <p:nvPr/>
        </p:nvSpPr>
        <p:spPr>
          <a:xfrm>
            <a:off x="498764" y="9219365"/>
            <a:ext cx="2289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Type*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33BEB-A96D-4003-C015-072AA1B148C0}"/>
              </a:ext>
            </a:extLst>
          </p:cNvPr>
          <p:cNvSpPr txBox="1"/>
          <p:nvPr/>
        </p:nvSpPr>
        <p:spPr>
          <a:xfrm>
            <a:off x="4803824" y="8952548"/>
            <a:ext cx="673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“Contract Type” per previous step “Create Contract,” however it can be overwritten by clicking on the “Magnifying Glass.”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0DB5C-4B76-7AC8-10B0-2F8988754BF1}"/>
              </a:ext>
            </a:extLst>
          </p:cNvPr>
          <p:cNvSpPr txBox="1"/>
          <p:nvPr/>
        </p:nvSpPr>
        <p:spPr>
          <a:xfrm>
            <a:off x="498764" y="1005743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Entity*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ADD54F-69C2-30CF-C662-2D9198D0089C}"/>
              </a:ext>
            </a:extLst>
          </p:cNvPr>
          <p:cNvSpPr txBox="1"/>
          <p:nvPr/>
        </p:nvSpPr>
        <p:spPr>
          <a:xfrm>
            <a:off x="4802317" y="9968211"/>
            <a:ext cx="670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​“Entity” per previous step “Create Contract,” however it can be overwritten by clicking on the “Magnifying Glass.”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53632-125B-BCD3-153E-35D5CB61B355}"/>
              </a:ext>
            </a:extLst>
          </p:cNvPr>
          <p:cNvSpPr txBox="1"/>
          <p:nvPr/>
        </p:nvSpPr>
        <p:spPr>
          <a:xfrm>
            <a:off x="498764" y="10741689"/>
            <a:ext cx="308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Class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39D80-8D5C-09A8-2D85-05D04A4B6ABC}"/>
              </a:ext>
            </a:extLst>
          </p:cNvPr>
          <p:cNvSpPr txBox="1"/>
          <p:nvPr/>
        </p:nvSpPr>
        <p:spPr>
          <a:xfrm>
            <a:off x="4802317" y="10629931"/>
            <a:ext cx="665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Read-only “Contract Class” per previous step “Create Contract.”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E59D5-2A74-C76B-3367-F77D0F98607D}"/>
              </a:ext>
            </a:extLst>
          </p:cNvPr>
          <p:cNvSpPr txBox="1"/>
          <p:nvPr/>
        </p:nvSpPr>
        <p:spPr>
          <a:xfrm>
            <a:off x="498764" y="11578249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Contract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4CE436-4F7D-A1B4-BC2A-B0AA0464B3A1}"/>
              </a:ext>
            </a:extLst>
          </p:cNvPr>
          <p:cNvSpPr txBox="1"/>
          <p:nvPr/>
        </p:nvSpPr>
        <p:spPr>
          <a:xfrm>
            <a:off x="4802317" y="11365007"/>
            <a:ext cx="665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link Contracts by typing or clicking on the “Magnifying Glass” to look for approved contracts. The selected contract will be visible in the “Contract Header.”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5C154-191C-CDF9-1426-4E55DDD4E6DF}"/>
              </a:ext>
            </a:extLst>
          </p:cNvPr>
          <p:cNvSpPr txBox="1"/>
          <p:nvPr/>
        </p:nvSpPr>
        <p:spPr>
          <a:xfrm>
            <a:off x="498764" y="12452740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Jurisdiction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B0E86-98CA-1F21-3C34-6EFCFE95CA12}"/>
              </a:ext>
            </a:extLst>
          </p:cNvPr>
          <p:cNvSpPr txBox="1"/>
          <p:nvPr/>
        </p:nvSpPr>
        <p:spPr>
          <a:xfrm>
            <a:off x="4802317" y="12310064"/>
            <a:ext cx="654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Location able to select by clicking on the “Magnifying Glass.”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BDA5E-DDF4-52C7-121C-81EAAEAA336D}"/>
              </a:ext>
            </a:extLst>
          </p:cNvPr>
          <p:cNvSpPr txBox="1"/>
          <p:nvPr/>
        </p:nvSpPr>
        <p:spPr>
          <a:xfrm>
            <a:off x="498764" y="13039826"/>
            <a:ext cx="430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eSignature for this contract?*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290DE-365C-6D28-A210-330577253945}"/>
              </a:ext>
            </a:extLst>
          </p:cNvPr>
          <p:cNvSpPr txBox="1"/>
          <p:nvPr/>
        </p:nvSpPr>
        <p:spPr>
          <a:xfrm>
            <a:off x="4851708" y="12986280"/>
            <a:ext cx="461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eSignature requirements.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8762C8-A4CC-E4C1-BC20-C1B717734B3C}"/>
              </a:ext>
            </a:extLst>
          </p:cNvPr>
          <p:cNvSpPr txBox="1"/>
          <p:nvPr/>
        </p:nvSpPr>
        <p:spPr>
          <a:xfrm>
            <a:off x="498764" y="13641104"/>
            <a:ext cx="353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 on Supplier Portal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0E372-1202-A509-C091-0A5BCFCD3A21}"/>
              </a:ext>
            </a:extLst>
          </p:cNvPr>
          <p:cNvSpPr txBox="1"/>
          <p:nvPr/>
        </p:nvSpPr>
        <p:spPr>
          <a:xfrm>
            <a:off x="4851708" y="13425031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 contract is configured to be shared with Second Parties.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20C271-9A6C-CF3D-2F3B-A27296B0A754}"/>
              </a:ext>
            </a:extLst>
          </p:cNvPr>
          <p:cNvSpPr txBox="1"/>
          <p:nvPr/>
        </p:nvSpPr>
        <p:spPr>
          <a:xfrm>
            <a:off x="548155" y="14124559"/>
            <a:ext cx="315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06714-E6A5-2369-B830-39E500A8C71E}"/>
              </a:ext>
            </a:extLst>
          </p:cNvPr>
          <p:cNvSpPr txBox="1"/>
          <p:nvPr/>
        </p:nvSpPr>
        <p:spPr>
          <a:xfrm>
            <a:off x="4840110" y="14170726"/>
            <a:ext cx="677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multi-year contracts, enter value of single contract term only.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281440-32BB-51E2-9487-A183FD8D51A7}"/>
              </a:ext>
            </a:extLst>
          </p:cNvPr>
          <p:cNvSpPr txBox="1"/>
          <p:nvPr/>
        </p:nvSpPr>
        <p:spPr>
          <a:xfrm>
            <a:off x="498764" y="14986752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Edit Summary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CC5DF-BF13-570E-5668-8F73CF5858A8}"/>
              </a:ext>
            </a:extLst>
          </p:cNvPr>
          <p:cNvSpPr txBox="1"/>
          <p:nvPr/>
        </p:nvSpPr>
        <p:spPr>
          <a:xfrm>
            <a:off x="4840110" y="14882787"/>
            <a:ext cx="670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“Edit Summary” to include summary information of contract, click “Done” once completed.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308B-32B8-99D2-1952-4FC3E8C3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FCDFC-3440-92C7-BFB4-3E29EAA21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20F7-98FE-CAE2-764E-4DCA7F9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97686-1B27-4818-A6CA-614F6E28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6 of 37)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449B2-6D2B-C2E0-6153-93B9C4FCBB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5305" y="1840967"/>
            <a:ext cx="305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D016C-1EF9-91A3-52BE-19659ACC30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 dirty="0"/>
              <a:t>Confirm that the </a:t>
            </a:r>
            <a:r>
              <a:rPr lang="en-US" b="1" dirty="0"/>
              <a:t>First Party Primary </a:t>
            </a:r>
            <a:r>
              <a:rPr lang="en-US" dirty="0"/>
              <a:t>defaults based on the </a:t>
            </a:r>
            <a:r>
              <a:rPr lang="en-US" b="1" dirty="0"/>
              <a:t>Entity</a:t>
            </a:r>
            <a:r>
              <a:rPr lang="en-US" dirty="0"/>
              <a:t> selected.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 dirty="0"/>
              <a:t>Click </a:t>
            </a:r>
            <a:r>
              <a:rPr lang="en-US" b="1" dirty="0"/>
              <a:t>Add Second Party</a:t>
            </a:r>
            <a:r>
              <a:rPr lang="en-US" dirty="0"/>
              <a:t>. 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7429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electing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</a:t>
            </a:r>
            <a:r>
              <a:rPr lang="en-US" sz="2800" i="1" dirty="0">
                <a:solidFill>
                  <a:prstClr val="black"/>
                </a:solidFill>
              </a:rPr>
              <a:t>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is not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Approved for Payment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GA@WORK will prevent the contract from being submitted for approval until the supplier is approved.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25DD86-AC1E-21F7-1452-ED99CB70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20"/>
          <a:stretch/>
        </p:blipFill>
        <p:spPr>
          <a:xfrm>
            <a:off x="1145215" y="6246894"/>
            <a:ext cx="10058400" cy="1519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B679BE-19D7-1A90-8D71-4724DF033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 dirty="0"/>
              <a:t>Define filters for the </a:t>
            </a:r>
            <a:r>
              <a:rPr lang="en-US" b="1" dirty="0"/>
              <a:t>Second</a:t>
            </a:r>
            <a:r>
              <a:rPr lang="en-US" dirty="0"/>
              <a:t> </a:t>
            </a:r>
            <a:r>
              <a:rPr lang="en-US" b="1" dirty="0"/>
              <a:t>Party</a:t>
            </a:r>
            <a:r>
              <a:rPr lang="en-US" dirty="0"/>
              <a:t>, then click </a:t>
            </a:r>
            <a:r>
              <a:rPr lang="en-US" b="1" dirty="0"/>
              <a:t>Search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 dirty="0"/>
              <a:t>Check the </a:t>
            </a:r>
            <a:r>
              <a:rPr lang="en-US" b="1" dirty="0"/>
              <a:t>Second</a:t>
            </a:r>
            <a:r>
              <a:rPr lang="en-US" dirty="0"/>
              <a:t> </a:t>
            </a:r>
            <a:r>
              <a:rPr lang="en-US" b="1" dirty="0"/>
              <a:t>Party</a:t>
            </a:r>
            <a:r>
              <a:rPr lang="en-US" dirty="0"/>
              <a:t> box.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 dirty="0"/>
              <a:t>Click </a:t>
            </a:r>
            <a:r>
              <a:rPr lang="en-US" b="1" dirty="0"/>
              <a:t>Select Contract Party</a:t>
            </a:r>
            <a:r>
              <a:rPr lang="en-US" dirty="0"/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06778CD-E69E-0CA6-F62E-7194280D2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07"/>
          <a:stretch/>
        </p:blipFill>
        <p:spPr>
          <a:xfrm>
            <a:off x="1779409" y="11612016"/>
            <a:ext cx="8686800" cy="37058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1D622C-1231-5814-C817-2E15F850F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7831" y="13187736"/>
            <a:ext cx="592556" cy="2267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A202A0-F292-011C-87C9-3BBEC8C42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215" y="7230333"/>
            <a:ext cx="4594550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31D60-F1B1-CF22-8D5D-E8A48DD18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68170" y="77512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988ED-F9C5-3CA2-C65F-3D4FDB09B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1191" y="6348538"/>
            <a:ext cx="1538286" cy="3712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D08214-1637-604A-CA47-0B1F425D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16014" y="58062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44B560-9932-8D64-AE65-889AF408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29789" y="126293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4DEDFF-7CF8-6E82-48B3-A48F3CD1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57033" y="15037584"/>
            <a:ext cx="1091991" cy="2267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3E4551-31C8-3B59-F009-BCD9CBF4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28708" y="144811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D8C5E7-0982-D9F1-9EDC-D1AFB35EC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9409" y="14081760"/>
            <a:ext cx="534529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751250-71D9-63D0-20E8-03AF74C7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37319" y="140912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32FDE-0E28-4E17-863D-6DD112B6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920AF-C37A-5E11-7C58-A4C3D02C6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B6CB-CA3D-8F3C-141E-87DAF0EFF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1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9280-8BF3-759D-37D7-3FF76817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4DBB2-9FD0-50DC-74AB-BC756915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7 of 37)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6EDCA-6F71-9AD2-F7F7-08C724F0ED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28091" y="1732110"/>
            <a:ext cx="300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EFBEDA-489C-44AF-F7A7-F1099E5C5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55330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Select an option under </a:t>
            </a:r>
            <a:r>
              <a:rPr lang="en-US" b="1" dirty="0"/>
              <a:t>Choose a Contact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C0FEC-F9E3-570A-E470-11FCE3F6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87"/>
          <a:stretch>
            <a:fillRect/>
          </a:stretch>
        </p:blipFill>
        <p:spPr>
          <a:xfrm>
            <a:off x="3352799" y="3483322"/>
            <a:ext cx="5486400" cy="5218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331F64-906E-20B9-C4F0-F96DAEC03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 dirty="0"/>
              <a:t>Select a </a:t>
            </a:r>
            <a:r>
              <a:rPr lang="en-US" b="1" dirty="0"/>
              <a:t>Choose An Address </a:t>
            </a:r>
            <a:r>
              <a:rPr lang="en-US" dirty="0"/>
              <a:t>option.</a:t>
            </a:r>
          </a:p>
          <a:p>
            <a:pPr marL="80010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optional fields.</a:t>
            </a:r>
            <a:endParaRPr lang="en-US" dirty="0"/>
          </a:p>
          <a:p>
            <a:pPr marL="742950" indent="-742950">
              <a:buFont typeface="+mj-lt"/>
              <a:buAutoNum type="arabicPeriod" startAt="24"/>
            </a:pPr>
            <a:r>
              <a:rPr lang="en-US" dirty="0"/>
              <a:t>Click </a:t>
            </a:r>
            <a:r>
              <a:rPr lang="en-US" b="1" dirty="0"/>
              <a:t>Done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F51FA-FE5F-9F93-A60D-B5C2E2079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57" y="11037062"/>
            <a:ext cx="8229600" cy="43621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E898B6-0FA9-6658-628D-AC4C02379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2582" y="14688981"/>
            <a:ext cx="935131" cy="4973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11E6E-4DA5-3A54-8B3B-10EA8D66D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1621" y="8309979"/>
            <a:ext cx="563268" cy="3284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649702-D15E-0CF5-6DF3-51424E21E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33942" y="77608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9AE88-670E-80D7-6822-28B75A91A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3000" y="5276538"/>
            <a:ext cx="2777559" cy="3240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09A5CA-D142-5E44-D05E-4DA78F349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90559" y="51642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50AB8F-8145-9067-F8B3-1EB116D2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24838" y="146633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0277C6-8893-50CA-ABB0-F1095CE3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8607" y="13681520"/>
            <a:ext cx="4277245" cy="4973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E1939B-6FD8-9AAB-B0EB-2CC360DE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07343" y="136558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3FC9D-0899-033F-E1C0-765B226E7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F3D36-A83B-1AB4-65B5-5F51C60F7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337D-C951-D74D-9423-4B453058B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1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6510-E534-BC0B-BB0D-B3AB4452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98016B-BD11-CF5C-3282-0CF15FA4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Agency Contract (Part 8 of 37)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B377-D7F4-5716-9CFA-8760B28EEC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26994" y="1840292"/>
            <a:ext cx="292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A0EAE-15C4-975B-E482-E961843DB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 dirty="0"/>
              <a:t>Select a </a:t>
            </a:r>
            <a:r>
              <a:rPr lang="en-US" b="1" dirty="0"/>
              <a:t>Time Zone*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 dirty="0"/>
              <a:t>Select the </a:t>
            </a:r>
            <a:r>
              <a:rPr lang="en-US" b="1" dirty="0"/>
              <a:t>Begin Date*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For </a:t>
            </a:r>
            <a:r>
              <a:rPr lang="en-US" sz="2800" i="1" dirty="0"/>
              <a:t>Expire</a:t>
            </a:r>
            <a:r>
              <a:rPr lang="en-US" sz="2800" b="1" dirty="0"/>
              <a:t> </a:t>
            </a:r>
            <a:r>
              <a:rPr lang="en-US" sz="2800" i="1" dirty="0"/>
              <a:t>Date</a:t>
            </a:r>
            <a:r>
              <a:rPr lang="en-US" sz="2800" b="1" dirty="0"/>
              <a:t>* </a:t>
            </a:r>
            <a:r>
              <a:rPr lang="en-US" sz="2800" dirty="0"/>
              <a:t>if </a:t>
            </a:r>
            <a:r>
              <a:rPr lang="en-US" sz="2800" i="1" dirty="0"/>
              <a:t>Expires</a:t>
            </a:r>
            <a:r>
              <a:rPr lang="en-US" sz="2800" b="1" dirty="0"/>
              <a:t> </a:t>
            </a:r>
            <a:r>
              <a:rPr lang="en-US" sz="2800" i="1" dirty="0"/>
              <a:t>On</a:t>
            </a:r>
            <a:r>
              <a:rPr lang="en-US" sz="2800" dirty="0"/>
              <a:t> is selected, continue to </a:t>
            </a:r>
            <a:r>
              <a:rPr lang="en-US" sz="2800" i="1" dirty="0"/>
              <a:t>Step 27</a:t>
            </a:r>
            <a:r>
              <a:rPr lang="en-US" sz="2800" dirty="0"/>
              <a:t>. If </a:t>
            </a:r>
            <a:r>
              <a:rPr lang="en-US" sz="2800" i="1" dirty="0"/>
              <a:t>Term</a:t>
            </a:r>
            <a:r>
              <a:rPr lang="en-US" sz="2800" dirty="0"/>
              <a:t> is selected, skip to </a:t>
            </a:r>
            <a:r>
              <a:rPr lang="en-US" sz="2800" i="1" dirty="0"/>
              <a:t>Step 28</a:t>
            </a:r>
            <a:r>
              <a:rPr lang="en-US" sz="2800" dirty="0"/>
              <a:t>. </a:t>
            </a:r>
            <a:endParaRPr lang="en-US" sz="2800" b="1" dirty="0"/>
          </a:p>
          <a:p>
            <a:pPr marL="742950" indent="-742950">
              <a:buFont typeface="+mj-lt"/>
              <a:buAutoNum type="arabicPeriod" startAt="27"/>
            </a:pPr>
            <a:r>
              <a:rPr lang="en-US" dirty="0"/>
              <a:t>Select </a:t>
            </a:r>
            <a:r>
              <a:rPr lang="en-US" b="1" dirty="0"/>
              <a:t>Expires On </a:t>
            </a:r>
            <a:r>
              <a:rPr lang="en-US" dirty="0"/>
              <a:t>and enter an </a:t>
            </a:r>
            <a:r>
              <a:rPr lang="en-US" b="1" dirty="0"/>
              <a:t>Expire Date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If Term</a:t>
            </a:r>
            <a:r>
              <a:rPr lang="en-US" sz="2800" b="1" dirty="0"/>
              <a:t> </a:t>
            </a:r>
            <a:r>
              <a:rPr lang="en-US" sz="2800" dirty="0"/>
              <a:t>for </a:t>
            </a:r>
            <a:r>
              <a:rPr lang="en-US" sz="2800" i="1" dirty="0"/>
              <a:t>Expire Date* </a:t>
            </a:r>
            <a:r>
              <a:rPr lang="en-US" sz="2800" dirty="0"/>
              <a:t>is selected, enter the </a:t>
            </a:r>
            <a:r>
              <a:rPr lang="en-US" sz="2800" i="1" dirty="0"/>
              <a:t>Term</a:t>
            </a:r>
            <a:r>
              <a:rPr lang="en-US" sz="2800" dirty="0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937230-47FB-11C5-59C3-45D7ABF3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09" y="6208706"/>
            <a:ext cx="9144000" cy="4534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F01241-2497-7CE7-056E-0CE48841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3490" y="6951814"/>
            <a:ext cx="5406390" cy="60627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A3C2B8-58FD-6267-FC74-08C57883A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80749" y="69806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1B60C8-EE4C-C7EA-1878-10F26BBE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3490" y="7785151"/>
            <a:ext cx="4085273" cy="60627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494005-A46E-4103-859C-155EBF7B6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53752" y="78139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E02442-5D49-2A14-1747-1BD0C466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7290" y="9090679"/>
            <a:ext cx="4294823" cy="15296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04FA31-878D-8E43-1B7E-BB143027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82113" y="95812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489D8-0CED-BCA4-4349-6A35CFC94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DF1D3-48E5-0DD8-3031-183B3FF8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33AE-093D-4CD9-4DF4-DAB5BA94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6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CFA51B-CDA0-4B32-AC2E-E6D734417DE4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purl.org/dc/terms/"/>
    <ds:schemaRef ds:uri="8d5ae7cb-5eaa-45bd-87a9-9ecdfd4d7a10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91b022cc-d96d-4c7a-a6ef-47af526da2c2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</TotalTime>
  <Words>2744</Words>
  <Application>Microsoft Office PowerPoint</Application>
  <PresentationFormat>Custom</PresentationFormat>
  <Paragraphs>521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Job Aid Template</vt:lpstr>
      <vt:lpstr>1_Administrative</vt:lpstr>
      <vt:lpstr>Create an Agency Contract</vt:lpstr>
      <vt:lpstr>Create an Agency Contract (Part 1 of 37)</vt:lpstr>
      <vt:lpstr>Create an Agency Contract (Part 2 of 37)</vt:lpstr>
      <vt:lpstr>Create an Agency Contract (Part 3 of 37)</vt:lpstr>
      <vt:lpstr>Create an Agency Contract (Part 4 of 37)</vt:lpstr>
      <vt:lpstr>Create an Agency Contract (Part 5 of 37)</vt:lpstr>
      <vt:lpstr>Create an Agency Contract (Part 6 of 37)</vt:lpstr>
      <vt:lpstr>Create an Agency Contract (Part 7 of 37)</vt:lpstr>
      <vt:lpstr>Create an Agency Contract (Part 8 of 37)</vt:lpstr>
      <vt:lpstr>Create an Agency Contract (Part 9 of 37)</vt:lpstr>
      <vt:lpstr>Create an Agency Contract (Part 10 of 37)</vt:lpstr>
      <vt:lpstr>Create an Agency Contract (Part 11 of 37)</vt:lpstr>
      <vt:lpstr>Create an Agency Contract (Part 12 of 37)</vt:lpstr>
      <vt:lpstr>Create an Agency Contract (Part 13 of 37)</vt:lpstr>
      <vt:lpstr>Create an Agency Contract (Part 14 of 37)</vt:lpstr>
      <vt:lpstr>Create an Agency Contract (Part 15 of 37)</vt:lpstr>
      <vt:lpstr>Create an Agency Contract (Part 16 of 37)</vt:lpstr>
      <vt:lpstr>Create an Agency Contract (Part 17 of 37)</vt:lpstr>
      <vt:lpstr>Create an Agency Contract (Part 18 of 37)</vt:lpstr>
      <vt:lpstr>Create an Agency Contract (Part 19 of 37)</vt:lpstr>
      <vt:lpstr>Create an Agency Contract (Part 20 of 37)</vt:lpstr>
      <vt:lpstr>Create an Agency Contract (Part 21 of 37)</vt:lpstr>
      <vt:lpstr>Create an Agency Contract (Part 22 of 37)</vt:lpstr>
      <vt:lpstr>Create an Agency Contract (Part 23 of 37)</vt:lpstr>
      <vt:lpstr>Create an Agency Contract (Part 24 of 37)</vt:lpstr>
      <vt:lpstr>Create an Agency Contract (Part 25 of 37)</vt:lpstr>
      <vt:lpstr>Create an Agency Contract (Part 26 of 37)</vt:lpstr>
      <vt:lpstr>Create an Agency Contract (Part 27 of 37)</vt:lpstr>
      <vt:lpstr>Create an Agency Contract (Part 28 of 37)</vt:lpstr>
      <vt:lpstr>Create an Agency Contract (Part 29 of 37)</vt:lpstr>
      <vt:lpstr>Create an Agency Contract (Part 30 of 37)</vt:lpstr>
      <vt:lpstr>Create an Agency Contract (Part 31 of 37)</vt:lpstr>
      <vt:lpstr>Create an Agency Contract (Part 32 of 37)</vt:lpstr>
      <vt:lpstr>Create an Agency Contract (Part 33 of 37)</vt:lpstr>
      <vt:lpstr>Create an Agency Contract (Part 34 of 37)</vt:lpstr>
      <vt:lpstr>Create an Agency Contract (Part 35 of 37)</vt:lpstr>
      <vt:lpstr>Create an Agency Contract (Part 36 of 37)</vt:lpstr>
      <vt:lpstr>Create an Agency Contract (Part 37 of 37)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21</cp:revision>
  <cp:lastPrinted>2024-05-14T19:49:44Z</cp:lastPrinted>
  <dcterms:created xsi:type="dcterms:W3CDTF">2024-01-04T16:25:20Z</dcterms:created>
  <dcterms:modified xsi:type="dcterms:W3CDTF">2026-04-02T12:29:11Z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