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4"/>
  </p:notesMasterIdLst>
  <p:sldIdLst>
    <p:sldId id="355" r:id="rId6"/>
    <p:sldId id="356" r:id="rId7"/>
    <p:sldId id="368" r:id="rId8"/>
    <p:sldId id="369" r:id="rId9"/>
    <p:sldId id="364" r:id="rId10"/>
    <p:sldId id="370" r:id="rId11"/>
    <p:sldId id="371" r:id="rId12"/>
    <p:sldId id="372" r:id="rId13"/>
  </p:sldIdLst>
  <p:sldSz cx="12192000" cy="16256000"/>
  <p:notesSz cx="7315200" cy="96012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0932C-58B8-903E-3C52-6D463B34B2BE}" name="Blackshear, Toni" initials="TB" userId="S::toni.blackshear@sao.ga.gov::728cc639-1579-4431-8c20-805d8be18b62" providerId="AD"/>
  <p188:author id="{3502C13A-F1B8-3757-CE8D-8037F6353F27}" name="Alexander, Becky" initials="AB" userId="S::becky.alexander@doas.ga.gov::f381ec09-abb2-4602-950f-0db0b2179f0d"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8CFD2265-FDCC-7931-09E1-3E8461D7520F}" name="Biador, Kim" initials="KB" userId="S::Kim.Biador@sao.ga.gov::fca14e35-9508-4b00-aeb1-b6a35bc0345e" providerId="AD"/>
  <p188:author id="{9787CA88-8990-7915-69DC-C917154F27AC}" name="Biador, Kim" initials="KB" userId="S::kbiador@deloitte.com::0aca51a9-456d-4254-bf9f-8c53f2de5f37" providerId="AD"/>
  <p188:author id="{BFFD038E-6017-C843-98BD-7DB9884C9DDE}" name="Sipe, Jamie" initials="SJ" userId="S::jasipe@deloitte.com::5bc06a04-23d5-42bd-853b-0cd5205b0fa0" providerId="AD"/>
  <p188:author id="{7FD813AB-63FB-AD23-24AA-0B6D0F8125E9}" name="Biador, Kim" initials="BK" userId="S::kim.biador@sao.ga.gov::fca14e35-9508-4b00-aeb1-b6a35bc0345e" providerId="AD"/>
  <p188:author id="{2A43C1D0-EC98-7D0A-7928-9806C2BF5745}" name="Harder, April" initials="HA" userId="S::april.harder@doas.ga.gov::57594db7-b972-42d4-8c77-65bd0785c8b0" providerId="AD"/>
  <p188:author id="{0CEE8AF1-C248-A972-666E-9A72101DA29C}" name="Chapman, Mary" initials="" userId="S::mary.chapman@doas.ga.gov::c232ab18-707a-4ee1-8cf2-b056bec2e1ec" providerId="AD"/>
  <p188:author id="{2AFD9AF1-72FD-DABD-77A2-2F9C0E103930}" name="Bennett, Sarah" initials="BS" userId="S::sarabennett@deloitte.com::e3a7b89e-ccd3-495f-9a2d-e395c84ccd09"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7FFCDB-084E-84ED-D01E-2A467A0A0391}" v="22" dt="2026-01-05T15:02:37.895"/>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1" d="100"/>
          <a:sy n="41" d="100"/>
        </p:scale>
        <p:origin x="2346" y="90"/>
      </p:cViewPr>
      <p:guideLst>
        <p:guide orient="horz" pos="5120"/>
        <p:guide pos="91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1/5/2026</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1/5/2026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716B957-9C62-0546-6A92-FDE1987FADA8}"/>
              </a:ext>
            </a:extLst>
          </p:cNvPr>
          <p:cNvSpPr txBox="1"/>
          <p:nvPr userDrawn="1"/>
        </p:nvSpPr>
        <p:spPr>
          <a:xfrm>
            <a:off x="4723345" y="3576893"/>
            <a:ext cx="2766928"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13" name="TextBox 12">
            <a:extLst>
              <a:ext uri="{FF2B5EF4-FFF2-40B4-BE49-F238E27FC236}">
                <a16:creationId xmlns:a16="http://schemas.microsoft.com/office/drawing/2014/main" id="{D3892AEE-85F0-E84B-76AC-34E8D80A1880}"/>
              </a:ext>
            </a:extLst>
          </p:cNvPr>
          <p:cNvSpPr txBox="1"/>
          <p:nvPr userDrawn="1"/>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4" name="TextBox 13">
            <a:extLst>
              <a:ext uri="{FF2B5EF4-FFF2-40B4-BE49-F238E27FC236}">
                <a16:creationId xmlns:a16="http://schemas.microsoft.com/office/drawing/2014/main" id="{D753F320-7585-C67B-5DE8-7BB326FD5525}"/>
              </a:ext>
            </a:extLst>
          </p:cNvPr>
          <p:cNvSpPr txBox="1"/>
          <p:nvPr userDrawn="1"/>
        </p:nvSpPr>
        <p:spPr>
          <a:xfrm>
            <a:off x="311727" y="14942127"/>
            <a:ext cx="11554691" cy="646331"/>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Disclaimer</a:t>
            </a:r>
            <a:r>
              <a:rPr lang="en-US">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1/5/2026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8FDC4C5-432F-B3DE-A77A-FDC165C645F7}"/>
              </a:ext>
            </a:extLst>
          </p:cNvPr>
          <p:cNvSpPr txBox="1"/>
          <p:nvPr userDrawn="1"/>
        </p:nvSpPr>
        <p:spPr>
          <a:xfrm>
            <a:off x="4723345" y="3576893"/>
            <a:ext cx="2766928"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13" name="TextBox 12">
            <a:extLst>
              <a:ext uri="{FF2B5EF4-FFF2-40B4-BE49-F238E27FC236}">
                <a16:creationId xmlns:a16="http://schemas.microsoft.com/office/drawing/2014/main" id="{9FBCC5AF-4320-5B74-B8A1-6CCA6B4E0B93}"/>
              </a:ext>
            </a:extLst>
          </p:cNvPr>
          <p:cNvSpPr txBox="1"/>
          <p:nvPr userDrawn="1"/>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52F89C5-BA9C-10B7-27AB-618C11A9DDF4}"/>
              </a:ext>
            </a:extLst>
          </p:cNvPr>
          <p:cNvSpPr txBox="1"/>
          <p:nvPr userDrawn="1"/>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9C7FDA3-E4B5-9645-B256-99EF55D552CE}"/>
              </a:ext>
            </a:extLst>
          </p:cNvPr>
          <p:cNvSpPr txBox="1"/>
          <p:nvPr userDrawn="1"/>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FD9B1FF-2E75-10F2-0345-2EBC4810EFB0}"/>
              </a:ext>
            </a:extLst>
          </p:cNvPr>
          <p:cNvSpPr txBox="1"/>
          <p:nvPr userDrawn="1"/>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A513C64-74F8-A087-BEE1-93117B5CE964}"/>
              </a:ext>
            </a:extLst>
          </p:cNvPr>
          <p:cNvSpPr txBox="1"/>
          <p:nvPr userDrawn="1"/>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31332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1/5/2026</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 id="2147483732" r:id="rId7"/>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 Id="rId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39C346-3206-559E-BD9A-D93CB9F429B3}"/>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1/5/2026</a:t>
            </a:fld>
            <a:endParaRPr lang="en-US"/>
          </a:p>
        </p:txBody>
      </p:sp>
      <p:sp>
        <p:nvSpPr>
          <p:cNvPr id="3" name="Footer Placeholder 2">
            <a:extLst>
              <a:ext uri="{FF2B5EF4-FFF2-40B4-BE49-F238E27FC236}">
                <a16:creationId xmlns:a16="http://schemas.microsoft.com/office/drawing/2014/main" id="{F5D9F3F8-9B10-2A7E-A124-EE6DEE67222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694794EC-4E3F-6B53-82AC-3E32E23E1F2B}"/>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
        <p:nvSpPr>
          <p:cNvPr id="5" name="Title 4">
            <a:extLst>
              <a:ext uri="{FF2B5EF4-FFF2-40B4-BE49-F238E27FC236}">
                <a16:creationId xmlns:a16="http://schemas.microsoft.com/office/drawing/2014/main" id="{B4BECF17-DFF5-706A-4BD9-83DBF4B2690D}"/>
              </a:ext>
            </a:extLst>
          </p:cNvPr>
          <p:cNvSpPr>
            <a:spLocks noGrp="1"/>
          </p:cNvSpPr>
          <p:nvPr>
            <p:ph type="title"/>
          </p:nvPr>
        </p:nvSpPr>
        <p:spPr/>
        <p:txBody>
          <a:bodyPr/>
          <a:lstStyle/>
          <a:p>
            <a:r>
              <a:rPr lang="en-US" sz="4400" dirty="0"/>
              <a:t>Cardholder Approval and Action Options on P-Card Requisitions &amp; Purchase Orders</a:t>
            </a:r>
          </a:p>
        </p:txBody>
      </p:sp>
      <p:sp>
        <p:nvSpPr>
          <p:cNvPr id="6" name="Text Placeholder 5">
            <a:extLst>
              <a:ext uri="{FF2B5EF4-FFF2-40B4-BE49-F238E27FC236}">
                <a16:creationId xmlns:a16="http://schemas.microsoft.com/office/drawing/2014/main" id="{C3BB6FEC-C60D-49BB-A4AE-8ED5D0583D88}"/>
              </a:ext>
            </a:extLst>
          </p:cNvPr>
          <p:cNvSpPr>
            <a:spLocks noGrp="1"/>
          </p:cNvSpPr>
          <p:nvPr>
            <p:ph type="body" sz="quarter" idx="13"/>
          </p:nvPr>
        </p:nvSpPr>
        <p:spPr>
          <a:xfrm>
            <a:off x="864923" y="4125733"/>
            <a:ext cx="10515600" cy="2976753"/>
          </a:xfrm>
        </p:spPr>
        <p:txBody>
          <a:bodyPr vert="horz" lIns="91440" tIns="45720" rIns="91440" bIns="45720" rtlCol="0" anchor="t">
            <a:normAutofit fontScale="85000" lnSpcReduction="20000"/>
          </a:bodyPr>
          <a:lstStyle/>
          <a:p>
            <a:r>
              <a:rPr lang="en-US" dirty="0">
                <a:latin typeface="Arial"/>
                <a:cs typeface="Arial"/>
              </a:rPr>
              <a:t>This guide will explain action options available to </a:t>
            </a:r>
            <a:r>
              <a:rPr lang="en-US" i="1" dirty="0">
                <a:latin typeface="Arial"/>
                <a:cs typeface="Arial"/>
              </a:rPr>
              <a:t>P-Card Cardholders </a:t>
            </a:r>
            <a:r>
              <a:rPr lang="en-US" dirty="0">
                <a:latin typeface="Arial"/>
                <a:cs typeface="Arial"/>
              </a:rPr>
              <a:t>acting as </a:t>
            </a:r>
            <a:r>
              <a:rPr lang="en-US" i="1" dirty="0">
                <a:latin typeface="Arial"/>
                <a:cs typeface="Arial"/>
              </a:rPr>
              <a:t>Requesters </a:t>
            </a:r>
            <a:r>
              <a:rPr lang="en-US" dirty="0">
                <a:latin typeface="Arial"/>
                <a:cs typeface="Arial"/>
              </a:rPr>
              <a:t>on </a:t>
            </a:r>
            <a:r>
              <a:rPr lang="en-US" i="1" dirty="0">
                <a:latin typeface="Arial"/>
                <a:cs typeface="Arial"/>
              </a:rPr>
              <a:t>Requisitions</a:t>
            </a:r>
            <a:r>
              <a:rPr lang="en-US" dirty="0">
                <a:latin typeface="Arial"/>
                <a:cs typeface="Arial"/>
              </a:rPr>
              <a:t>, or as </a:t>
            </a:r>
            <a:r>
              <a:rPr lang="en-US" i="1" dirty="0">
                <a:latin typeface="Arial"/>
                <a:cs typeface="Arial"/>
              </a:rPr>
              <a:t>Contact Buyers </a:t>
            </a:r>
            <a:r>
              <a:rPr lang="en-US" dirty="0">
                <a:latin typeface="Arial"/>
                <a:cs typeface="Arial"/>
              </a:rPr>
              <a:t>on </a:t>
            </a:r>
            <a:r>
              <a:rPr lang="en-US" i="1" dirty="0">
                <a:latin typeface="Arial"/>
                <a:cs typeface="Arial"/>
              </a:rPr>
              <a:t>Purchase Orders </a:t>
            </a:r>
            <a:r>
              <a:rPr lang="en-US" dirty="0">
                <a:latin typeface="Arial"/>
                <a:cs typeface="Arial"/>
              </a:rPr>
              <a:t>and </a:t>
            </a:r>
            <a:r>
              <a:rPr lang="en-US" i="1" dirty="0">
                <a:latin typeface="Arial"/>
                <a:cs typeface="Arial"/>
              </a:rPr>
              <a:t>Change Orders </a:t>
            </a:r>
            <a:r>
              <a:rPr lang="en-US" dirty="0">
                <a:latin typeface="Arial"/>
                <a:cs typeface="Arial"/>
              </a:rPr>
              <a:t>that are routed to them. </a:t>
            </a:r>
          </a:p>
          <a:p>
            <a:r>
              <a:rPr lang="en-US" sz="3000" b="1" dirty="0">
                <a:latin typeface="Arial"/>
                <a:cs typeface="Arial"/>
              </a:rPr>
              <a:t>Note</a:t>
            </a:r>
            <a:r>
              <a:rPr lang="en-US" sz="3000" dirty="0">
                <a:latin typeface="Arial"/>
                <a:cs typeface="Arial"/>
              </a:rPr>
              <a:t>: Transactions follow the designated business process and are routed to cardholders for review when the cardholder is </a:t>
            </a:r>
            <a:r>
              <a:rPr lang="en-US" sz="3000" b="1" dirty="0">
                <a:latin typeface="Arial"/>
                <a:cs typeface="Arial"/>
              </a:rPr>
              <a:t>not</a:t>
            </a:r>
            <a:r>
              <a:rPr lang="en-US" sz="3000" dirty="0">
                <a:latin typeface="Arial"/>
                <a:cs typeface="Arial"/>
              </a:rPr>
              <a:t> the initiator. Additionally, cardholders (and initiators) may receive requests for further review and action from approvers through the </a:t>
            </a:r>
            <a:r>
              <a:rPr lang="en-US" sz="3000" i="1" dirty="0">
                <a:latin typeface="Arial"/>
                <a:cs typeface="Arial"/>
              </a:rPr>
              <a:t>Send Back </a:t>
            </a:r>
            <a:r>
              <a:rPr lang="en-US" sz="3000" dirty="0">
                <a:latin typeface="Arial"/>
                <a:cs typeface="Arial"/>
              </a:rPr>
              <a:t>action option.</a:t>
            </a:r>
          </a:p>
        </p:txBody>
      </p:sp>
      <p:sp>
        <p:nvSpPr>
          <p:cNvPr id="19" name="TextBox 18">
            <a:extLst>
              <a:ext uri="{FF2B5EF4-FFF2-40B4-BE49-F238E27FC236}">
                <a16:creationId xmlns:a16="http://schemas.microsoft.com/office/drawing/2014/main" id="{D013A2FA-E2B3-6559-0977-2D83E8F54847}"/>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84D10075-D2D1-BEAF-E25D-673DCC1AF695}"/>
              </a:ext>
            </a:extLst>
          </p:cNvPr>
          <p:cNvSpPr>
            <a:spLocks noGrp="1"/>
          </p:cNvSpPr>
          <p:nvPr>
            <p:ph type="body" sz="quarter" idx="14"/>
          </p:nvPr>
        </p:nvSpPr>
        <p:spPr/>
        <p:txBody>
          <a:bodyPr vert="horz" lIns="91440" tIns="45720" rIns="91440" bIns="45720" rtlCol="0" anchor="t">
            <a:normAutofit/>
          </a:bodyPr>
          <a:lstStyle/>
          <a:p>
            <a:r>
              <a:rPr lang="en-US">
                <a:latin typeface="Arial"/>
                <a:cs typeface="Arial"/>
              </a:rPr>
              <a:t>Click </a:t>
            </a:r>
            <a:r>
              <a:rPr lang="en-US" b="1">
                <a:latin typeface="Arial"/>
                <a:cs typeface="Arial"/>
              </a:rPr>
              <a:t>My Tasks</a:t>
            </a:r>
            <a:r>
              <a:rPr lang="en-US">
                <a:latin typeface="Arial"/>
                <a:cs typeface="Arial"/>
              </a:rPr>
              <a:t>.</a:t>
            </a:r>
          </a:p>
          <a:p>
            <a:r>
              <a:rPr lang="en-US">
                <a:latin typeface="Arial"/>
                <a:cs typeface="Arial"/>
              </a:rPr>
              <a:t>Select the </a:t>
            </a:r>
            <a:r>
              <a:rPr lang="en-US" b="1">
                <a:latin typeface="Arial"/>
                <a:cs typeface="Arial"/>
              </a:rPr>
              <a:t>Requisition </a:t>
            </a:r>
            <a:r>
              <a:rPr lang="en-US">
                <a:latin typeface="Arial"/>
                <a:cs typeface="Arial"/>
              </a:rPr>
              <a:t>or</a:t>
            </a:r>
            <a:r>
              <a:rPr lang="en-US" b="1">
                <a:latin typeface="Arial"/>
                <a:cs typeface="Arial"/>
              </a:rPr>
              <a:t> Purchase Order Review</a:t>
            </a:r>
            <a:r>
              <a:rPr lang="en-US">
                <a:latin typeface="Arial"/>
                <a:cs typeface="Arial"/>
              </a:rPr>
              <a:t> task.</a:t>
            </a:r>
          </a:p>
          <a:p>
            <a:r>
              <a:rPr lang="en-US">
                <a:latin typeface="Arial"/>
                <a:cs typeface="Arial"/>
              </a:rPr>
              <a:t>Review </a:t>
            </a:r>
            <a:r>
              <a:rPr lang="en-US" b="1">
                <a:latin typeface="Arial"/>
                <a:cs typeface="Arial"/>
              </a:rPr>
              <a:t>Requisition </a:t>
            </a:r>
            <a:r>
              <a:rPr lang="en-US">
                <a:latin typeface="Arial"/>
                <a:cs typeface="Arial"/>
              </a:rPr>
              <a:t>or</a:t>
            </a:r>
            <a:r>
              <a:rPr lang="en-US" b="1">
                <a:latin typeface="Arial"/>
                <a:cs typeface="Arial"/>
              </a:rPr>
              <a:t> Purchase Order Detail </a:t>
            </a:r>
            <a:r>
              <a:rPr lang="en-US">
                <a:latin typeface="Arial"/>
                <a:cs typeface="Arial"/>
              </a:rPr>
              <a:t>and revise as needed.</a:t>
            </a:r>
          </a:p>
          <a:p>
            <a:r>
              <a:rPr lang="en-US">
                <a:latin typeface="Arial"/>
                <a:cs typeface="Arial"/>
              </a:rPr>
              <a:t>Click </a:t>
            </a:r>
            <a:r>
              <a:rPr lang="en-US" b="1">
                <a:latin typeface="Arial"/>
                <a:cs typeface="Arial"/>
              </a:rPr>
              <a:t>Approve</a:t>
            </a:r>
            <a:r>
              <a:rPr lang="en-US">
                <a:latin typeface="Arial"/>
                <a:cs typeface="Arial"/>
              </a:rPr>
              <a:t>, </a:t>
            </a:r>
            <a:r>
              <a:rPr lang="en-US" b="1">
                <a:latin typeface="Arial"/>
                <a:cs typeface="Arial"/>
              </a:rPr>
              <a:t>Send Back</a:t>
            </a:r>
            <a:r>
              <a:rPr lang="en-US">
                <a:latin typeface="Arial"/>
                <a:cs typeface="Arial"/>
              </a:rPr>
              <a:t>, </a:t>
            </a:r>
            <a:r>
              <a:rPr lang="en-US" b="1">
                <a:latin typeface="Arial"/>
                <a:cs typeface="Arial"/>
              </a:rPr>
              <a:t>Add Approvers</a:t>
            </a:r>
            <a:r>
              <a:rPr lang="en-US">
                <a:latin typeface="Arial"/>
                <a:cs typeface="Arial"/>
              </a:rPr>
              <a:t>, </a:t>
            </a:r>
            <a:r>
              <a:rPr lang="en-US" b="1">
                <a:latin typeface="Arial"/>
                <a:cs typeface="Arial"/>
              </a:rPr>
              <a:t>Save for Later</a:t>
            </a:r>
            <a:r>
              <a:rPr lang="en-US">
                <a:latin typeface="Arial"/>
                <a:cs typeface="Arial"/>
              </a:rPr>
              <a:t>, or </a:t>
            </a:r>
            <a:r>
              <a:rPr lang="en-US" b="1">
                <a:latin typeface="Arial"/>
                <a:cs typeface="Arial"/>
              </a:rPr>
              <a:t>Cancel</a:t>
            </a:r>
            <a:r>
              <a:rPr lang="en-US">
                <a:latin typeface="Arial"/>
                <a:cs typeface="Arial"/>
              </a:rPr>
              <a:t>.</a:t>
            </a:r>
          </a:p>
          <a:p>
            <a:r>
              <a:rPr lang="en-US">
                <a:latin typeface="Arial"/>
                <a:cs typeface="Arial"/>
              </a:rPr>
              <a:t>Click </a:t>
            </a:r>
            <a:r>
              <a:rPr lang="en-US" b="1">
                <a:latin typeface="Arial"/>
                <a:cs typeface="Arial"/>
              </a:rPr>
              <a:t>Submit</a:t>
            </a:r>
            <a:r>
              <a:rPr lang="en-US">
                <a:latin typeface="Arial"/>
                <a:cs typeface="Arial"/>
              </a:rPr>
              <a:t>.</a:t>
            </a:r>
          </a:p>
        </p:txBody>
      </p:sp>
      <p:sp>
        <p:nvSpPr>
          <p:cNvPr id="20" name="TextBox 19">
            <a:extLst>
              <a:ext uri="{FF2B5EF4-FFF2-40B4-BE49-F238E27FC236}">
                <a16:creationId xmlns:a16="http://schemas.microsoft.com/office/drawing/2014/main" id="{F2082E7B-8386-7355-0FE9-4DE750566166}"/>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7F3C6C7C-8C40-D8D9-1BA6-A13B1DFFB518}"/>
              </a:ext>
            </a:extLst>
          </p:cNvPr>
          <p:cNvSpPr>
            <a:spLocks noGrp="1"/>
          </p:cNvSpPr>
          <p:nvPr>
            <p:ph type="body" sz="quarter" idx="16"/>
          </p:nvPr>
        </p:nvSpPr>
        <p:spPr/>
        <p:txBody>
          <a:bodyPr/>
          <a:lstStyle/>
          <a:p>
            <a:r>
              <a:rPr lang="en-US"/>
              <a:t>My Tasks</a:t>
            </a:r>
          </a:p>
        </p:txBody>
      </p:sp>
      <p:sp>
        <p:nvSpPr>
          <p:cNvPr id="9" name="Text Placeholder 8">
            <a:extLst>
              <a:ext uri="{FF2B5EF4-FFF2-40B4-BE49-F238E27FC236}">
                <a16:creationId xmlns:a16="http://schemas.microsoft.com/office/drawing/2014/main" id="{60B7C34F-CAEE-3B6F-DE0B-7F01229DC43D}"/>
              </a:ext>
            </a:extLst>
          </p:cNvPr>
          <p:cNvSpPr>
            <a:spLocks noGrp="1"/>
          </p:cNvSpPr>
          <p:nvPr>
            <p:ph type="body" sz="quarter" idx="17"/>
          </p:nvPr>
        </p:nvSpPr>
        <p:spPr/>
        <p:txBody>
          <a:bodyPr/>
          <a:lstStyle/>
          <a:p>
            <a:r>
              <a:rPr lang="en-US"/>
              <a:t>Select Requisition/Purchase Order Task</a:t>
            </a:r>
          </a:p>
        </p:txBody>
      </p:sp>
      <p:sp>
        <p:nvSpPr>
          <p:cNvPr id="10" name="Text Placeholder 9">
            <a:extLst>
              <a:ext uri="{FF2B5EF4-FFF2-40B4-BE49-F238E27FC236}">
                <a16:creationId xmlns:a16="http://schemas.microsoft.com/office/drawing/2014/main" id="{9C297BA9-7850-2144-FADD-2BD3C6BEB5E9}"/>
              </a:ext>
            </a:extLst>
          </p:cNvPr>
          <p:cNvSpPr>
            <a:spLocks noGrp="1"/>
          </p:cNvSpPr>
          <p:nvPr>
            <p:ph type="body" sz="quarter" idx="18"/>
          </p:nvPr>
        </p:nvSpPr>
        <p:spPr/>
        <p:txBody>
          <a:bodyPr/>
          <a:lstStyle/>
          <a:p>
            <a:r>
              <a:rPr lang="en-US">
                <a:latin typeface="Arial"/>
                <a:cs typeface="Arial"/>
              </a:rPr>
              <a:t>Approve or Select Other Action Options</a:t>
            </a:r>
            <a:endParaRPr lang="en-US"/>
          </a:p>
        </p:txBody>
      </p:sp>
      <p:sp>
        <p:nvSpPr>
          <p:cNvPr id="11" name="Text Placeholder 10">
            <a:extLst>
              <a:ext uri="{FF2B5EF4-FFF2-40B4-BE49-F238E27FC236}">
                <a16:creationId xmlns:a16="http://schemas.microsoft.com/office/drawing/2014/main" id="{21A24BAD-6929-53A5-9DED-14D151B75A03}"/>
              </a:ext>
            </a:extLst>
          </p:cNvPr>
          <p:cNvSpPr>
            <a:spLocks noGrp="1"/>
          </p:cNvSpPr>
          <p:nvPr>
            <p:ph type="body" sz="quarter" idx="19"/>
          </p:nvPr>
        </p:nvSpPr>
        <p:spPr/>
        <p:txBody>
          <a:bodyPr/>
          <a:lstStyle/>
          <a:p>
            <a:r>
              <a:rPr lang="en-US"/>
              <a:t>Submit</a:t>
            </a:r>
          </a:p>
        </p:txBody>
      </p:sp>
    </p:spTree>
    <p:extLst>
      <p:ext uri="{BB962C8B-B14F-4D97-AF65-F5344CB8AC3E}">
        <p14:creationId xmlns:p14="http://schemas.microsoft.com/office/powerpoint/2010/main" val="1339528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AD9FE-AACD-E717-9335-70B520799269}"/>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549974E4-FED9-E34D-3397-72BFB3F936A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C826F22A-9DC2-0131-3DE0-806446DD8C7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sp>
        <p:nvSpPr>
          <p:cNvPr id="5" name="Title 4">
            <a:extLst>
              <a:ext uri="{FF2B5EF4-FFF2-40B4-BE49-F238E27FC236}">
                <a16:creationId xmlns:a16="http://schemas.microsoft.com/office/drawing/2014/main" id="{AA72F123-7042-8D81-34FB-091C1DD175DE}"/>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1 of 7)</a:t>
            </a:r>
          </a:p>
        </p:txBody>
      </p:sp>
      <p:sp>
        <p:nvSpPr>
          <p:cNvPr id="13" name="Text Placeholder 12">
            <a:extLst>
              <a:ext uri="{FF2B5EF4-FFF2-40B4-BE49-F238E27FC236}">
                <a16:creationId xmlns:a16="http://schemas.microsoft.com/office/drawing/2014/main" id="{A39BFE7D-1216-2727-34CD-0984617B99D7}"/>
              </a:ext>
            </a:extLst>
          </p:cNvPr>
          <p:cNvSpPr>
            <a:spLocks noGrp="1"/>
          </p:cNvSpPr>
          <p:nvPr>
            <p:ph type="body" sz="quarter" idx="13"/>
          </p:nvPr>
        </p:nvSpPr>
        <p:spPr/>
        <p:txBody>
          <a:bodyPr/>
          <a:lstStyle/>
          <a:p>
            <a:pPr marL="742950" indent="-742950">
              <a:buFont typeface="+mj-lt"/>
              <a:buAutoNum type="arabicPeriod"/>
            </a:pPr>
            <a:r>
              <a:rPr lang="en-US"/>
              <a:t>Click </a:t>
            </a:r>
            <a:r>
              <a:rPr lang="en-US" b="1"/>
              <a:t>My Tasks</a:t>
            </a:r>
            <a:r>
              <a:rPr lang="en-US"/>
              <a:t>.</a:t>
            </a:r>
          </a:p>
          <a:p>
            <a:pPr marL="742950" indent="-742950">
              <a:buFont typeface="+mj-lt"/>
              <a:buAutoNum type="arabicPeriod"/>
            </a:pPr>
            <a:endParaRPr lang="en-US"/>
          </a:p>
          <a:p>
            <a:endParaRPr lang="en-US"/>
          </a:p>
        </p:txBody>
      </p:sp>
      <p:sp>
        <p:nvSpPr>
          <p:cNvPr id="14" name="Text Placeholder 13">
            <a:extLst>
              <a:ext uri="{FF2B5EF4-FFF2-40B4-BE49-F238E27FC236}">
                <a16:creationId xmlns:a16="http://schemas.microsoft.com/office/drawing/2014/main" id="{57CB43C0-E684-8DC4-DD39-1D50E2B1512B}"/>
              </a:ext>
            </a:extLst>
          </p:cNvPr>
          <p:cNvSpPr>
            <a:spLocks noGrp="1"/>
          </p:cNvSpPr>
          <p:nvPr>
            <p:ph type="body" sz="quarter" idx="14"/>
          </p:nvPr>
        </p:nvSpPr>
        <p:spPr/>
        <p:txBody>
          <a:bodyPr vert="horz" lIns="91440" tIns="45720" rIns="91440" bIns="45720" rtlCol="0" anchor="t">
            <a:normAutofit/>
          </a:bodyPr>
          <a:lstStyle/>
          <a:p>
            <a:pPr marL="742950" indent="-742950">
              <a:buFont typeface="+mj-lt"/>
              <a:buAutoNum type="arabicPeriod" startAt="2"/>
            </a:pPr>
            <a:r>
              <a:rPr lang="en-US">
                <a:latin typeface="Arial"/>
                <a:cs typeface="Arial"/>
              </a:rPr>
              <a:t>Select the </a:t>
            </a:r>
            <a:r>
              <a:rPr lang="en-US" b="1">
                <a:latin typeface="Arial"/>
                <a:cs typeface="Arial"/>
              </a:rPr>
              <a:t>Requisition </a:t>
            </a:r>
            <a:r>
              <a:rPr lang="en-US">
                <a:latin typeface="Arial"/>
                <a:cs typeface="Arial"/>
              </a:rPr>
              <a:t>task.</a:t>
            </a:r>
          </a:p>
          <a:p>
            <a:pPr marL="736600" lvl="1" indent="0">
              <a:buNone/>
            </a:pPr>
            <a:r>
              <a:rPr lang="en-US" sz="2800" b="1"/>
              <a:t>Note</a:t>
            </a:r>
            <a:r>
              <a:rPr lang="en-US" sz="2800"/>
              <a:t>: For this guide, a </a:t>
            </a:r>
            <a:r>
              <a:rPr lang="en-US" sz="2800" i="1"/>
              <a:t>Requisition</a:t>
            </a:r>
            <a:r>
              <a:rPr lang="en-US" sz="2800"/>
              <a:t> task was selected.</a:t>
            </a:r>
          </a:p>
        </p:txBody>
      </p:sp>
      <p:pic>
        <p:nvPicPr>
          <p:cNvPr id="8" name="Picture 7">
            <a:extLst>
              <a:ext uri="{FF2B5EF4-FFF2-40B4-BE49-F238E27FC236}">
                <a16:creationId xmlns:a16="http://schemas.microsoft.com/office/drawing/2014/main" id="{812F9682-DC97-0920-5201-402A80F10DB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465209" y="3195624"/>
            <a:ext cx="7315200" cy="5090473"/>
          </a:xfrm>
          <a:prstGeom prst="rect">
            <a:avLst/>
          </a:prstGeom>
          <a:ln w="12700">
            <a:solidFill>
              <a:schemeClr val="tx1"/>
            </a:solidFill>
          </a:ln>
        </p:spPr>
      </p:pic>
      <p:sp>
        <p:nvSpPr>
          <p:cNvPr id="9" name="Rectangle 8">
            <a:extLst>
              <a:ext uri="{FF2B5EF4-FFF2-40B4-BE49-F238E27FC236}">
                <a16:creationId xmlns:a16="http://schemas.microsoft.com/office/drawing/2014/main" id="{EB750CF4-1F4D-EB7B-8AFE-900908E50B6E}"/>
              </a:ext>
              <a:ext uri="{C183D7F6-B498-43B3-948B-1728B52AA6E4}">
                <adec:decorative xmlns:adec="http://schemas.microsoft.com/office/drawing/2017/decorative" val="1"/>
              </a:ext>
            </a:extLst>
          </p:cNvPr>
          <p:cNvSpPr/>
          <p:nvPr/>
        </p:nvSpPr>
        <p:spPr>
          <a:xfrm>
            <a:off x="5317958" y="3392904"/>
            <a:ext cx="1900989" cy="1612233"/>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F8FA120-E35F-A591-BDD2-E0F163EFF6D1}"/>
              </a:ext>
              <a:ext uri="{C183D7F6-B498-43B3-948B-1728B52AA6E4}">
                <adec:decorative xmlns:adec="http://schemas.microsoft.com/office/drawing/2017/decorative" val="1"/>
              </a:ext>
            </a:extLst>
          </p:cNvPr>
          <p:cNvPicPr>
            <a:picLocks noChangeAspect="1"/>
          </p:cNvPicPr>
          <p:nvPr/>
        </p:nvPicPr>
        <p:blipFill>
          <a:blip r:embed="rId3"/>
          <a:srcRect t="8479"/>
          <a:stretch>
            <a:fillRect/>
          </a:stretch>
        </p:blipFill>
        <p:spPr>
          <a:xfrm>
            <a:off x="2470556" y="10370631"/>
            <a:ext cx="7315200" cy="4700695"/>
          </a:xfrm>
          <a:prstGeom prst="rect">
            <a:avLst/>
          </a:prstGeom>
          <a:ln w="12700">
            <a:solidFill>
              <a:schemeClr val="tx1"/>
            </a:solidFill>
          </a:ln>
        </p:spPr>
      </p:pic>
      <p:sp>
        <p:nvSpPr>
          <p:cNvPr id="12" name="Rectangle 11">
            <a:extLst>
              <a:ext uri="{FF2B5EF4-FFF2-40B4-BE49-F238E27FC236}">
                <a16:creationId xmlns:a16="http://schemas.microsoft.com/office/drawing/2014/main" id="{72C094EE-DC6D-898F-732C-D91884CED359}"/>
              </a:ext>
              <a:ext uri="{C183D7F6-B498-43B3-948B-1728B52AA6E4}">
                <adec:decorative xmlns:adec="http://schemas.microsoft.com/office/drawing/2017/decorative" val="1"/>
              </a:ext>
            </a:extLst>
          </p:cNvPr>
          <p:cNvSpPr/>
          <p:nvPr/>
        </p:nvSpPr>
        <p:spPr>
          <a:xfrm>
            <a:off x="2470557" y="13167979"/>
            <a:ext cx="7315200" cy="1903347"/>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836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9E523-ECA1-19BB-8C72-BFCA56A9C994}"/>
            </a:ext>
          </a:extLst>
        </p:cNvPr>
        <p:cNvGrpSpPr/>
        <p:nvPr/>
      </p:nvGrpSpPr>
      <p:grpSpPr>
        <a:xfrm>
          <a:off x="0" y="0"/>
          <a:ext cx="0" cy="0"/>
          <a:chOff x="0" y="0"/>
          <a:chExt cx="0" cy="0"/>
        </a:xfrm>
      </p:grpSpPr>
      <p:pic>
        <p:nvPicPr>
          <p:cNvPr id="16" name="Picture 15">
            <a:extLst>
              <a:ext uri="{FF2B5EF4-FFF2-40B4-BE49-F238E27FC236}">
                <a16:creationId xmlns:a16="http://schemas.microsoft.com/office/drawing/2014/main" id="{972E9419-242D-E1E2-DFBA-EE8A8F3DFD7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93609" y="10869804"/>
            <a:ext cx="10058400" cy="1104387"/>
          </a:xfrm>
          <a:prstGeom prst="rect">
            <a:avLst/>
          </a:prstGeom>
          <a:ln w="12700">
            <a:solidFill>
              <a:schemeClr val="tx1"/>
            </a:solidFill>
          </a:ln>
        </p:spPr>
      </p:pic>
      <p:sp>
        <p:nvSpPr>
          <p:cNvPr id="2" name="Date Placeholder 1">
            <a:extLst>
              <a:ext uri="{FF2B5EF4-FFF2-40B4-BE49-F238E27FC236}">
                <a16:creationId xmlns:a16="http://schemas.microsoft.com/office/drawing/2014/main" id="{EE5789D9-1477-6F8A-2B04-F6ACC1A947F1}"/>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2A7A082A-5694-36AE-B2F0-61539D8C70F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9AA03C4-F847-21E8-C441-8F5C09142EA4}"/>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sp>
        <p:nvSpPr>
          <p:cNvPr id="5" name="Title 4">
            <a:extLst>
              <a:ext uri="{FF2B5EF4-FFF2-40B4-BE49-F238E27FC236}">
                <a16:creationId xmlns:a16="http://schemas.microsoft.com/office/drawing/2014/main" id="{E25E33BD-C8DA-51A2-5E11-F31641B03908}"/>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2 of 7)</a:t>
            </a:r>
          </a:p>
        </p:txBody>
      </p:sp>
      <p:sp>
        <p:nvSpPr>
          <p:cNvPr id="13" name="Text Placeholder 12">
            <a:extLst>
              <a:ext uri="{FF2B5EF4-FFF2-40B4-BE49-F238E27FC236}">
                <a16:creationId xmlns:a16="http://schemas.microsoft.com/office/drawing/2014/main" id="{B5C6ADC5-5AB4-35A8-660C-64834D970ED4}"/>
              </a:ext>
            </a:extLst>
          </p:cNvPr>
          <p:cNvSpPr>
            <a:spLocks noGrp="1"/>
          </p:cNvSpPr>
          <p:nvPr>
            <p:ph type="body" sz="quarter" idx="13"/>
          </p:nvPr>
        </p:nvSpPr>
        <p:spPr/>
        <p:txBody>
          <a:bodyPr/>
          <a:lstStyle/>
          <a:p>
            <a:pPr marL="742950" indent="-742950">
              <a:buFont typeface="+mj-lt"/>
              <a:buAutoNum type="arabicPeriod" startAt="3"/>
            </a:pPr>
            <a:r>
              <a:rPr lang="en-US"/>
              <a:t>Review </a:t>
            </a:r>
            <a:r>
              <a:rPr lang="en-US" b="1"/>
              <a:t>Requisition Information</a:t>
            </a:r>
            <a:r>
              <a:rPr lang="en-US"/>
              <a:t> fields and modify as needed.</a:t>
            </a:r>
          </a:p>
          <a:p>
            <a:pPr marL="742950" indent="-742950">
              <a:buFont typeface="+mj-lt"/>
              <a:buAutoNum type="arabicPeriod" startAt="3"/>
            </a:pPr>
            <a:endParaRPr lang="en-US"/>
          </a:p>
          <a:p>
            <a:endParaRPr lang="en-US"/>
          </a:p>
        </p:txBody>
      </p:sp>
      <p:sp>
        <p:nvSpPr>
          <p:cNvPr id="14" name="Text Placeholder 13">
            <a:extLst>
              <a:ext uri="{FF2B5EF4-FFF2-40B4-BE49-F238E27FC236}">
                <a16:creationId xmlns:a16="http://schemas.microsoft.com/office/drawing/2014/main" id="{97963262-6BB6-0422-6FE8-AA588E4B2A0B}"/>
              </a:ext>
            </a:extLst>
          </p:cNvPr>
          <p:cNvSpPr>
            <a:spLocks noGrp="1"/>
          </p:cNvSpPr>
          <p:nvPr>
            <p:ph type="body" sz="quarter" idx="14"/>
          </p:nvPr>
        </p:nvSpPr>
        <p:spPr/>
        <p:txBody>
          <a:bodyPr/>
          <a:lstStyle/>
          <a:p>
            <a:pPr marL="742950" indent="-742950">
              <a:buFont typeface="+mj-lt"/>
              <a:buAutoNum type="arabicPeriod" startAt="4"/>
            </a:pPr>
            <a:r>
              <a:rPr lang="en-US"/>
              <a:t>To approve the task, click </a:t>
            </a:r>
            <a:r>
              <a:rPr lang="en-US" b="1"/>
              <a:t>Approve</a:t>
            </a:r>
            <a:r>
              <a:rPr lang="en-US"/>
              <a:t>.</a:t>
            </a:r>
          </a:p>
          <a:p>
            <a:pPr marL="747713"/>
            <a:r>
              <a:rPr lang="en-US" sz="2800" b="1"/>
              <a:t>Note</a:t>
            </a:r>
            <a:r>
              <a:rPr lang="en-US" sz="2800"/>
              <a:t>: To </a:t>
            </a:r>
            <a:r>
              <a:rPr lang="en-US" sz="2800" i="1"/>
              <a:t>Send Back</a:t>
            </a:r>
            <a:r>
              <a:rPr lang="en-US" sz="2800"/>
              <a:t>, skip to </a:t>
            </a:r>
            <a:r>
              <a:rPr lang="en-US" sz="2800" i="1"/>
              <a:t>Step 6</a:t>
            </a:r>
            <a:r>
              <a:rPr lang="en-US" sz="2800"/>
              <a:t>. To </a:t>
            </a:r>
            <a:r>
              <a:rPr lang="en-US" sz="2800" i="1"/>
              <a:t>Add Approvers</a:t>
            </a:r>
            <a:r>
              <a:rPr lang="en-US" sz="2800"/>
              <a:t>, skip to </a:t>
            </a:r>
            <a:r>
              <a:rPr lang="en-US" sz="2800" i="1"/>
              <a:t>Step 11</a:t>
            </a:r>
            <a:r>
              <a:rPr lang="en-US" sz="2800"/>
              <a:t>. To </a:t>
            </a:r>
            <a:r>
              <a:rPr lang="en-US" sz="2800" i="1"/>
              <a:t>Save for Later</a:t>
            </a:r>
            <a:r>
              <a:rPr lang="en-US" sz="2800"/>
              <a:t>, skip to </a:t>
            </a:r>
            <a:r>
              <a:rPr lang="en-US" sz="2800" i="1"/>
              <a:t>Step 16</a:t>
            </a:r>
            <a:r>
              <a:rPr lang="en-US" sz="2800"/>
              <a:t>. </a:t>
            </a:r>
          </a:p>
          <a:p>
            <a:pPr marL="747713"/>
            <a:endParaRPr lang="en-US" sz="2800"/>
          </a:p>
        </p:txBody>
      </p:sp>
      <p:sp>
        <p:nvSpPr>
          <p:cNvPr id="12" name="Rectangle 11">
            <a:extLst>
              <a:ext uri="{FF2B5EF4-FFF2-40B4-BE49-F238E27FC236}">
                <a16:creationId xmlns:a16="http://schemas.microsoft.com/office/drawing/2014/main" id="{3B333F62-4AAF-3178-AEA3-A7519BAA474D}"/>
              </a:ext>
              <a:ext uri="{C183D7F6-B498-43B3-948B-1728B52AA6E4}">
                <adec:decorative xmlns:adec="http://schemas.microsoft.com/office/drawing/2017/decorative" val="1"/>
              </a:ext>
            </a:extLst>
          </p:cNvPr>
          <p:cNvSpPr/>
          <p:nvPr/>
        </p:nvSpPr>
        <p:spPr>
          <a:xfrm>
            <a:off x="1781175" y="11190490"/>
            <a:ext cx="1981200" cy="57721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24C2D27-B832-7CDF-C8DC-F4B58DFB8DA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438399" y="3689952"/>
            <a:ext cx="7315200" cy="4721745"/>
          </a:xfrm>
          <a:prstGeom prst="rect">
            <a:avLst/>
          </a:prstGeom>
          <a:ln w="12700">
            <a:solidFill>
              <a:schemeClr val="tx1"/>
            </a:solidFill>
          </a:ln>
        </p:spPr>
      </p:pic>
    </p:spTree>
    <p:extLst>
      <p:ext uri="{BB962C8B-B14F-4D97-AF65-F5344CB8AC3E}">
        <p14:creationId xmlns:p14="http://schemas.microsoft.com/office/powerpoint/2010/main" val="1630389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D7834-3E98-C7CC-C510-A35B08235E42}"/>
            </a:ext>
          </a:extLst>
        </p:cNvPr>
        <p:cNvGrpSpPr/>
        <p:nvPr/>
      </p:nvGrpSpPr>
      <p:grpSpPr>
        <a:xfrm>
          <a:off x="0" y="0"/>
          <a:ext cx="0" cy="0"/>
          <a:chOff x="0" y="0"/>
          <a:chExt cx="0" cy="0"/>
        </a:xfrm>
      </p:grpSpPr>
      <p:pic>
        <p:nvPicPr>
          <p:cNvPr id="15" name="Picture 14">
            <a:extLst>
              <a:ext uri="{FF2B5EF4-FFF2-40B4-BE49-F238E27FC236}">
                <a16:creationId xmlns:a16="http://schemas.microsoft.com/office/drawing/2014/main" id="{12229BA9-04D9-6D3F-4855-337F6A6C052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66800" y="12000590"/>
            <a:ext cx="10058400" cy="1104387"/>
          </a:xfrm>
          <a:prstGeom prst="rect">
            <a:avLst/>
          </a:prstGeom>
          <a:ln w="12700">
            <a:solidFill>
              <a:schemeClr val="tx1"/>
            </a:solidFill>
          </a:ln>
        </p:spPr>
      </p:pic>
      <p:sp>
        <p:nvSpPr>
          <p:cNvPr id="2" name="Date Placeholder 1">
            <a:extLst>
              <a:ext uri="{FF2B5EF4-FFF2-40B4-BE49-F238E27FC236}">
                <a16:creationId xmlns:a16="http://schemas.microsoft.com/office/drawing/2014/main" id="{A3EDD452-169C-E80C-C73E-D0287873225D}"/>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FA36882A-C128-F0CA-D9AA-9EDA1957B22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D11FF07B-F1C4-9360-6AA3-F51CED36B9D9}"/>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4</a:t>
            </a:fld>
            <a:endParaRPr lang="en-US"/>
          </a:p>
        </p:txBody>
      </p:sp>
      <p:sp>
        <p:nvSpPr>
          <p:cNvPr id="5" name="Title 4">
            <a:extLst>
              <a:ext uri="{FF2B5EF4-FFF2-40B4-BE49-F238E27FC236}">
                <a16:creationId xmlns:a16="http://schemas.microsoft.com/office/drawing/2014/main" id="{6BE666E5-1F8D-9E29-CC3D-76511DB653E0}"/>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3 of 7)</a:t>
            </a:r>
          </a:p>
        </p:txBody>
      </p:sp>
      <p:sp>
        <p:nvSpPr>
          <p:cNvPr id="13" name="Text Placeholder 12">
            <a:extLst>
              <a:ext uri="{FF2B5EF4-FFF2-40B4-BE49-F238E27FC236}">
                <a16:creationId xmlns:a16="http://schemas.microsoft.com/office/drawing/2014/main" id="{C7A3E7B6-BC77-B134-C3A9-F1F601F6C3D6}"/>
              </a:ext>
            </a:extLst>
          </p:cNvPr>
          <p:cNvSpPr>
            <a:spLocks noGrp="1"/>
          </p:cNvSpPr>
          <p:nvPr>
            <p:ph type="body" sz="quarter" idx="13"/>
          </p:nvPr>
        </p:nvSpPr>
        <p:spPr/>
        <p:txBody>
          <a:bodyPr vert="horz" lIns="91440" tIns="45720" rIns="91440" bIns="45720" rtlCol="0" anchor="t">
            <a:normAutofit/>
          </a:bodyPr>
          <a:lstStyle/>
          <a:p>
            <a:pPr marL="742950" indent="-742950">
              <a:buFont typeface="+mj-lt"/>
              <a:buAutoNum type="arabicPeriod" startAt="5"/>
            </a:pPr>
            <a:r>
              <a:rPr lang="en-US">
                <a:latin typeface="Arial"/>
                <a:cs typeface="Arial"/>
              </a:rPr>
              <a:t>View the confirmation of </a:t>
            </a:r>
            <a:r>
              <a:rPr lang="en-US" b="1">
                <a:latin typeface="Arial"/>
                <a:cs typeface="Arial"/>
              </a:rPr>
              <a:t>Approval </a:t>
            </a:r>
            <a:r>
              <a:rPr lang="en-US">
                <a:latin typeface="Arial"/>
                <a:cs typeface="Arial"/>
              </a:rPr>
              <a:t>and which workflow step is</a:t>
            </a:r>
            <a:r>
              <a:rPr lang="en-US" b="1">
                <a:latin typeface="Arial"/>
                <a:cs typeface="Arial"/>
              </a:rPr>
              <a:t> Up Next </a:t>
            </a:r>
            <a:r>
              <a:rPr lang="en-US">
                <a:latin typeface="Arial"/>
                <a:cs typeface="Arial"/>
              </a:rPr>
              <a:t>for the Requisition or Purchase Order.</a:t>
            </a:r>
          </a:p>
          <a:p>
            <a:pPr marL="742950" lvl="1" indent="0">
              <a:buNone/>
            </a:pPr>
            <a:r>
              <a:rPr lang="en-US" sz="2800" b="1">
                <a:latin typeface="Arial"/>
                <a:cs typeface="Arial"/>
              </a:rPr>
              <a:t>Note</a:t>
            </a:r>
            <a:r>
              <a:rPr lang="en-US" sz="2800">
                <a:latin typeface="Arial"/>
                <a:cs typeface="Arial"/>
              </a:rPr>
              <a:t>: Click </a:t>
            </a:r>
            <a:r>
              <a:rPr lang="en-US" sz="2800" i="1">
                <a:latin typeface="Arial"/>
                <a:cs typeface="Arial"/>
              </a:rPr>
              <a:t>View Details </a:t>
            </a:r>
            <a:r>
              <a:rPr lang="en-US" sz="2800">
                <a:latin typeface="Arial"/>
                <a:cs typeface="Arial"/>
              </a:rPr>
              <a:t>to view transaction details and workflow routing (based on user security) for the transaction.</a:t>
            </a:r>
          </a:p>
          <a:p>
            <a:pPr marL="742950" indent="-742950">
              <a:buFont typeface="+mj-lt"/>
              <a:buAutoNum type="arabicPeriod" startAt="5"/>
            </a:pPr>
            <a:endParaRPr lang="en-US"/>
          </a:p>
          <a:p>
            <a:endParaRPr lang="en-US"/>
          </a:p>
        </p:txBody>
      </p:sp>
      <p:sp>
        <p:nvSpPr>
          <p:cNvPr id="14" name="Text Placeholder 13">
            <a:extLst>
              <a:ext uri="{FF2B5EF4-FFF2-40B4-BE49-F238E27FC236}">
                <a16:creationId xmlns:a16="http://schemas.microsoft.com/office/drawing/2014/main" id="{E4DAB788-9749-C61C-6E86-C891FDCBB6AF}"/>
              </a:ext>
            </a:extLst>
          </p:cNvPr>
          <p:cNvSpPr>
            <a:spLocks noGrp="1"/>
          </p:cNvSpPr>
          <p:nvPr>
            <p:ph type="body" sz="quarter" idx="14"/>
          </p:nvPr>
        </p:nvSpPr>
        <p:spPr/>
        <p:txBody>
          <a:bodyPr/>
          <a:lstStyle/>
          <a:p>
            <a:pPr marL="742950" indent="-742950">
              <a:buFont typeface="+mj-lt"/>
              <a:buAutoNum type="arabicPeriod" startAt="6"/>
            </a:pPr>
            <a:r>
              <a:rPr lang="en-US"/>
              <a:t>To send back the task, click </a:t>
            </a:r>
            <a:r>
              <a:rPr lang="en-US" b="1"/>
              <a:t>Send Back</a:t>
            </a:r>
            <a:r>
              <a:rPr lang="en-US"/>
              <a:t>.</a:t>
            </a:r>
          </a:p>
          <a:p>
            <a:pPr marL="747713"/>
            <a:r>
              <a:rPr lang="en-US" sz="2800" b="1"/>
              <a:t>Note</a:t>
            </a:r>
            <a:r>
              <a:rPr lang="en-US" sz="2800"/>
              <a:t>: The </a:t>
            </a:r>
            <a:r>
              <a:rPr lang="en-US" sz="2800" i="1"/>
              <a:t>Send Back </a:t>
            </a:r>
            <a:r>
              <a:rPr lang="en-US" sz="2800"/>
              <a:t>action taken by the cardholder will return the transaction to the initiator for revisions the cardholder is unable to make or to request the initiator to  cancel the transaction. To </a:t>
            </a:r>
            <a:r>
              <a:rPr lang="en-US" sz="2800" i="1"/>
              <a:t>Add Approvers</a:t>
            </a:r>
            <a:r>
              <a:rPr lang="en-US" sz="2800"/>
              <a:t>, skip to </a:t>
            </a:r>
            <a:r>
              <a:rPr lang="en-US" sz="2800" i="1"/>
              <a:t>Step 11</a:t>
            </a:r>
            <a:r>
              <a:rPr lang="en-US" sz="2800"/>
              <a:t>. To </a:t>
            </a:r>
            <a:r>
              <a:rPr lang="en-US" sz="2800" i="1"/>
              <a:t>Save for Later</a:t>
            </a:r>
            <a:r>
              <a:rPr lang="en-US" sz="2800"/>
              <a:t>, skip to </a:t>
            </a:r>
            <a:r>
              <a:rPr lang="en-US" sz="2800" i="1"/>
              <a:t>Step 16</a:t>
            </a:r>
            <a:r>
              <a:rPr lang="en-US" sz="2800"/>
              <a:t>. </a:t>
            </a:r>
          </a:p>
          <a:p>
            <a:pPr marL="747713"/>
            <a:endParaRPr lang="en-US" sz="2800"/>
          </a:p>
          <a:p>
            <a:endParaRPr lang="en-US"/>
          </a:p>
        </p:txBody>
      </p:sp>
      <p:sp>
        <p:nvSpPr>
          <p:cNvPr id="12" name="Rectangle 11">
            <a:extLst>
              <a:ext uri="{FF2B5EF4-FFF2-40B4-BE49-F238E27FC236}">
                <a16:creationId xmlns:a16="http://schemas.microsoft.com/office/drawing/2014/main" id="{89E13C7C-367B-6673-1A0C-7B72C16D0AC8}"/>
              </a:ext>
              <a:ext uri="{C183D7F6-B498-43B3-948B-1728B52AA6E4}">
                <adec:decorative xmlns:adec="http://schemas.microsoft.com/office/drawing/2017/decorative" val="1"/>
              </a:ext>
            </a:extLst>
          </p:cNvPr>
          <p:cNvSpPr/>
          <p:nvPr/>
        </p:nvSpPr>
        <p:spPr>
          <a:xfrm>
            <a:off x="4011790" y="12320641"/>
            <a:ext cx="2202713" cy="587153"/>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1AD813F1-0233-DCDE-1BFC-CE67ECA7682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23999" y="5373009"/>
            <a:ext cx="9144000" cy="2340730"/>
          </a:xfrm>
          <a:prstGeom prst="rect">
            <a:avLst/>
          </a:prstGeom>
          <a:ln w="12700">
            <a:solidFill>
              <a:schemeClr val="tx1"/>
            </a:solidFill>
          </a:ln>
        </p:spPr>
      </p:pic>
    </p:spTree>
    <p:extLst>
      <p:ext uri="{BB962C8B-B14F-4D97-AF65-F5344CB8AC3E}">
        <p14:creationId xmlns:p14="http://schemas.microsoft.com/office/powerpoint/2010/main" val="1754435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4FC1C-F77F-0BEC-C5FC-AB5048064EF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4FAA567B-A385-94A9-7732-7C8DB2BA2FE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0A81400-E04C-ACC6-A5EB-613038822F4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5</a:t>
            </a:fld>
            <a:endParaRPr lang="en-US"/>
          </a:p>
        </p:txBody>
      </p:sp>
      <p:sp>
        <p:nvSpPr>
          <p:cNvPr id="15" name="Title 14">
            <a:extLst>
              <a:ext uri="{FF2B5EF4-FFF2-40B4-BE49-F238E27FC236}">
                <a16:creationId xmlns:a16="http://schemas.microsoft.com/office/drawing/2014/main" id="{CB60EAC0-D079-D7F5-F3F1-E39F36F89733}"/>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4 of 7)</a:t>
            </a:r>
          </a:p>
        </p:txBody>
      </p:sp>
      <p:sp>
        <p:nvSpPr>
          <p:cNvPr id="16" name="Text Placeholder 15">
            <a:extLst>
              <a:ext uri="{FF2B5EF4-FFF2-40B4-BE49-F238E27FC236}">
                <a16:creationId xmlns:a16="http://schemas.microsoft.com/office/drawing/2014/main" id="{77618A5B-AC2E-EDDF-5D1D-E9824F16D473}"/>
              </a:ext>
            </a:extLst>
          </p:cNvPr>
          <p:cNvSpPr>
            <a:spLocks noGrp="1"/>
          </p:cNvSpPr>
          <p:nvPr>
            <p:ph type="body" sz="quarter" idx="13"/>
          </p:nvPr>
        </p:nvSpPr>
        <p:spPr/>
        <p:txBody>
          <a:bodyPr/>
          <a:lstStyle/>
          <a:p>
            <a:pPr marL="742950" indent="-742950">
              <a:buFont typeface="+mj-lt"/>
              <a:buAutoNum type="arabicPeriod" startAt="7"/>
            </a:pPr>
            <a:r>
              <a:rPr lang="en-US"/>
              <a:t>Select the </a:t>
            </a:r>
            <a:r>
              <a:rPr lang="en-US" b="1"/>
              <a:t>Initiator</a:t>
            </a:r>
            <a:r>
              <a:rPr lang="en-US"/>
              <a:t> in the </a:t>
            </a:r>
            <a:r>
              <a:rPr lang="en-US" b="1"/>
              <a:t>To</a:t>
            </a:r>
            <a:r>
              <a:rPr lang="en-US">
                <a:solidFill>
                  <a:srgbClr val="FF0000"/>
                </a:solidFill>
              </a:rPr>
              <a:t>*</a:t>
            </a:r>
            <a:r>
              <a:rPr lang="en-US"/>
              <a:t> field.</a:t>
            </a:r>
          </a:p>
          <a:p>
            <a:pPr marL="746125" lvl="1" indent="0">
              <a:buNone/>
            </a:pPr>
            <a:r>
              <a:rPr lang="en-US" sz="2800" b="1"/>
              <a:t>Note</a:t>
            </a:r>
            <a:r>
              <a:rPr lang="en-US" sz="2800"/>
              <a:t>: Requisition approvers can use </a:t>
            </a:r>
            <a:r>
              <a:rPr lang="en-US" sz="2800" i="1"/>
              <a:t>Send Back </a:t>
            </a:r>
            <a:r>
              <a:rPr lang="en-US" sz="2800"/>
              <a:t>to select either the cardholder or initiator to make revisions. However, for POs and PO Change Orders, approvers can </a:t>
            </a:r>
            <a:r>
              <a:rPr lang="en-US" sz="2800" i="1"/>
              <a:t>Send Back </a:t>
            </a:r>
            <a:r>
              <a:rPr lang="en-US" sz="2800"/>
              <a:t>only to the initiator. If the initiator revises and resubmits a PO or Change Order, the approval workflow restarts and routes again to the cardholder listed as the Contact Buyer for review and approval.</a:t>
            </a:r>
          </a:p>
          <a:p>
            <a:pPr marL="742950" indent="-742950">
              <a:buFont typeface="+mj-lt"/>
              <a:buAutoNum type="arabicPeriod" startAt="8"/>
            </a:pPr>
            <a:r>
              <a:rPr lang="en-US"/>
              <a:t>Enter a </a:t>
            </a:r>
            <a:r>
              <a:rPr lang="en-US" b="1"/>
              <a:t>Reason</a:t>
            </a:r>
            <a:r>
              <a:rPr lang="en-US">
                <a:solidFill>
                  <a:srgbClr val="FF0000"/>
                </a:solidFill>
              </a:rPr>
              <a:t>*</a:t>
            </a:r>
            <a:r>
              <a:rPr lang="en-US"/>
              <a:t>.</a:t>
            </a:r>
          </a:p>
          <a:p>
            <a:pPr marL="742950" indent="-742950">
              <a:buFont typeface="+mj-lt"/>
              <a:buAutoNum type="arabicPeriod" startAt="8"/>
            </a:pPr>
            <a:r>
              <a:rPr lang="en-US"/>
              <a:t>Click </a:t>
            </a:r>
            <a:r>
              <a:rPr lang="en-US" b="1"/>
              <a:t>Submit</a:t>
            </a:r>
            <a:r>
              <a:rPr lang="en-US"/>
              <a:t>.</a:t>
            </a:r>
          </a:p>
          <a:p>
            <a:pPr marL="742950" indent="-742950">
              <a:buFont typeface="+mj-lt"/>
              <a:buAutoNum type="arabicPeriod" startAt="7"/>
            </a:pPr>
            <a:endParaRPr lang="en-US"/>
          </a:p>
        </p:txBody>
      </p:sp>
      <p:pic>
        <p:nvPicPr>
          <p:cNvPr id="5" name="Picture 4">
            <a:extLst>
              <a:ext uri="{FF2B5EF4-FFF2-40B4-BE49-F238E27FC236}">
                <a16:creationId xmlns:a16="http://schemas.microsoft.com/office/drawing/2014/main" id="{EF410B7D-9848-B5F7-DA3B-26AF2AAAB54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24000" y="7491067"/>
            <a:ext cx="9144000" cy="6000058"/>
          </a:xfrm>
          <a:prstGeom prst="rect">
            <a:avLst/>
          </a:prstGeom>
          <a:ln w="12700">
            <a:solidFill>
              <a:schemeClr val="tx1"/>
            </a:solidFill>
          </a:ln>
        </p:spPr>
      </p:pic>
      <p:sp>
        <p:nvSpPr>
          <p:cNvPr id="6" name="Rectangle 5">
            <a:extLst>
              <a:ext uri="{FF2B5EF4-FFF2-40B4-BE49-F238E27FC236}">
                <a16:creationId xmlns:a16="http://schemas.microsoft.com/office/drawing/2014/main" id="{F0B9991A-D50B-659F-54DA-CC7270A049FA}"/>
              </a:ext>
              <a:ext uri="{C183D7F6-B498-43B3-948B-1728B52AA6E4}">
                <adec:decorative xmlns:adec="http://schemas.microsoft.com/office/drawing/2017/decorative" val="1"/>
              </a:ext>
            </a:extLst>
          </p:cNvPr>
          <p:cNvSpPr/>
          <p:nvPr/>
        </p:nvSpPr>
        <p:spPr>
          <a:xfrm>
            <a:off x="3715012" y="9135291"/>
            <a:ext cx="6232358" cy="90145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225209E-02DA-74D1-5E5A-4183007AF386}"/>
              </a:ext>
              <a:ext uri="{C183D7F6-B498-43B3-948B-1728B52AA6E4}">
                <adec:decorative xmlns:adec="http://schemas.microsoft.com/office/drawing/2017/decorative" val="1"/>
              </a:ext>
            </a:extLst>
          </p:cNvPr>
          <p:cNvSpPr/>
          <p:nvPr/>
        </p:nvSpPr>
        <p:spPr>
          <a:xfrm>
            <a:off x="3731051" y="10211783"/>
            <a:ext cx="6216320" cy="140109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D8AC925-D4DE-014A-7B94-E2301F416F26}"/>
              </a:ext>
              <a:ext uri="{C183D7F6-B498-43B3-948B-1728B52AA6E4}">
                <adec:decorative xmlns:adec="http://schemas.microsoft.com/office/drawing/2017/decorative" val="1"/>
              </a:ext>
            </a:extLst>
          </p:cNvPr>
          <p:cNvSpPr/>
          <p:nvPr/>
        </p:nvSpPr>
        <p:spPr>
          <a:xfrm>
            <a:off x="2681457" y="12106951"/>
            <a:ext cx="2512663" cy="771147"/>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D371A385-B2F1-F22F-27C8-BBA093C96826}"/>
              </a:ext>
              <a:ext uri="{C183D7F6-B498-43B3-948B-1728B52AA6E4}">
                <adec:decorative xmlns:adec="http://schemas.microsoft.com/office/drawing/2017/decorative" val="1"/>
              </a:ext>
            </a:extLst>
          </p:cNvPr>
          <p:cNvSpPr>
            <a:spLocks noChangeAspect="1"/>
          </p:cNvSpPr>
          <p:nvPr/>
        </p:nvSpPr>
        <p:spPr>
          <a:xfrm>
            <a:off x="9947370" y="9234657"/>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7</a:t>
            </a:r>
          </a:p>
        </p:txBody>
      </p:sp>
      <p:sp>
        <p:nvSpPr>
          <p:cNvPr id="11" name="Oval 10">
            <a:extLst>
              <a:ext uri="{FF2B5EF4-FFF2-40B4-BE49-F238E27FC236}">
                <a16:creationId xmlns:a16="http://schemas.microsoft.com/office/drawing/2014/main" id="{A77120A2-EEB7-8476-F693-5D6A3C86936E}"/>
              </a:ext>
              <a:ext uri="{C183D7F6-B498-43B3-948B-1728B52AA6E4}">
                <adec:decorative xmlns:adec="http://schemas.microsoft.com/office/drawing/2017/decorative" val="1"/>
              </a:ext>
            </a:extLst>
          </p:cNvPr>
          <p:cNvSpPr>
            <a:spLocks noChangeAspect="1"/>
          </p:cNvSpPr>
          <p:nvPr/>
        </p:nvSpPr>
        <p:spPr>
          <a:xfrm>
            <a:off x="9947370" y="1063801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8</a:t>
            </a:r>
          </a:p>
        </p:txBody>
      </p:sp>
      <p:sp>
        <p:nvSpPr>
          <p:cNvPr id="12" name="Oval 11">
            <a:extLst>
              <a:ext uri="{FF2B5EF4-FFF2-40B4-BE49-F238E27FC236}">
                <a16:creationId xmlns:a16="http://schemas.microsoft.com/office/drawing/2014/main" id="{82657C07-F13F-91E8-6476-E9936B7F82EA}"/>
              </a:ext>
              <a:ext uri="{C183D7F6-B498-43B3-948B-1728B52AA6E4}">
                <adec:decorative xmlns:adec="http://schemas.microsoft.com/office/drawing/2017/decorative" val="1"/>
              </a:ext>
            </a:extLst>
          </p:cNvPr>
          <p:cNvSpPr>
            <a:spLocks noChangeAspect="1"/>
          </p:cNvSpPr>
          <p:nvPr/>
        </p:nvSpPr>
        <p:spPr>
          <a:xfrm>
            <a:off x="2132817" y="12218204"/>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9</a:t>
            </a:r>
          </a:p>
        </p:txBody>
      </p:sp>
    </p:spTree>
    <p:extLst>
      <p:ext uri="{BB962C8B-B14F-4D97-AF65-F5344CB8AC3E}">
        <p14:creationId xmlns:p14="http://schemas.microsoft.com/office/powerpoint/2010/main" val="2594437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357EB-6227-0E63-AC87-C6FBB2D05EE5}"/>
            </a:ext>
          </a:extLst>
        </p:cNvPr>
        <p:cNvGrpSpPr/>
        <p:nvPr/>
      </p:nvGrpSpPr>
      <p:grpSpPr>
        <a:xfrm>
          <a:off x="0" y="0"/>
          <a:ext cx="0" cy="0"/>
          <a:chOff x="0" y="0"/>
          <a:chExt cx="0" cy="0"/>
        </a:xfrm>
      </p:grpSpPr>
      <p:pic>
        <p:nvPicPr>
          <p:cNvPr id="16" name="Picture 15">
            <a:extLst>
              <a:ext uri="{FF2B5EF4-FFF2-40B4-BE49-F238E27FC236}">
                <a16:creationId xmlns:a16="http://schemas.microsoft.com/office/drawing/2014/main" id="{2DD5D1E8-162D-45AF-0693-A5032B798D9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66800" y="12381008"/>
            <a:ext cx="10058400" cy="1104387"/>
          </a:xfrm>
          <a:prstGeom prst="rect">
            <a:avLst/>
          </a:prstGeom>
          <a:ln w="12700">
            <a:solidFill>
              <a:schemeClr val="tx1"/>
            </a:solidFill>
          </a:ln>
        </p:spPr>
      </p:pic>
      <p:sp>
        <p:nvSpPr>
          <p:cNvPr id="2" name="Date Placeholder 1">
            <a:extLst>
              <a:ext uri="{FF2B5EF4-FFF2-40B4-BE49-F238E27FC236}">
                <a16:creationId xmlns:a16="http://schemas.microsoft.com/office/drawing/2014/main" id="{FC1F18D5-97B4-599B-59E9-745C6E81B67A}"/>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0A33C02F-1322-2B32-55F2-0464C1654EB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D9F0ADC2-4817-BA8D-32E8-A32CAD306F99}"/>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6</a:t>
            </a:fld>
            <a:endParaRPr lang="en-US"/>
          </a:p>
        </p:txBody>
      </p:sp>
      <p:sp>
        <p:nvSpPr>
          <p:cNvPr id="5" name="Title 4">
            <a:extLst>
              <a:ext uri="{FF2B5EF4-FFF2-40B4-BE49-F238E27FC236}">
                <a16:creationId xmlns:a16="http://schemas.microsoft.com/office/drawing/2014/main" id="{6D5A50C3-D32C-8A26-86BF-CF73A419B2F2}"/>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5 of 7)</a:t>
            </a:r>
          </a:p>
        </p:txBody>
      </p:sp>
      <p:sp>
        <p:nvSpPr>
          <p:cNvPr id="13" name="Text Placeholder 12">
            <a:extLst>
              <a:ext uri="{FF2B5EF4-FFF2-40B4-BE49-F238E27FC236}">
                <a16:creationId xmlns:a16="http://schemas.microsoft.com/office/drawing/2014/main" id="{2AA355C9-CE06-84E7-89D5-B12448E848E0}"/>
              </a:ext>
            </a:extLst>
          </p:cNvPr>
          <p:cNvSpPr>
            <a:spLocks noGrp="1"/>
          </p:cNvSpPr>
          <p:nvPr>
            <p:ph type="body" sz="quarter" idx="13"/>
          </p:nvPr>
        </p:nvSpPr>
        <p:spPr/>
        <p:txBody>
          <a:bodyPr/>
          <a:lstStyle/>
          <a:p>
            <a:pPr marL="742950" indent="-742950">
              <a:buFont typeface="+mj-lt"/>
              <a:buAutoNum type="arabicPeriod" startAt="10"/>
            </a:pPr>
            <a:r>
              <a:rPr lang="en-US"/>
              <a:t>View the confirmation of </a:t>
            </a:r>
            <a:r>
              <a:rPr lang="en-US" b="1"/>
              <a:t>Event Sent Back</a:t>
            </a:r>
            <a:r>
              <a:rPr lang="en-US"/>
              <a:t>.</a:t>
            </a:r>
          </a:p>
          <a:p>
            <a:pPr lvl="1" indent="0">
              <a:buNone/>
            </a:pPr>
            <a:endParaRPr lang="en-US"/>
          </a:p>
        </p:txBody>
      </p:sp>
      <p:sp>
        <p:nvSpPr>
          <p:cNvPr id="14" name="Text Placeholder 13">
            <a:extLst>
              <a:ext uri="{FF2B5EF4-FFF2-40B4-BE49-F238E27FC236}">
                <a16:creationId xmlns:a16="http://schemas.microsoft.com/office/drawing/2014/main" id="{6B0A4A50-A306-55D7-036F-EEA9153EAEFA}"/>
              </a:ext>
            </a:extLst>
          </p:cNvPr>
          <p:cNvSpPr>
            <a:spLocks noGrp="1"/>
          </p:cNvSpPr>
          <p:nvPr>
            <p:ph type="body" sz="quarter" idx="14"/>
          </p:nvPr>
        </p:nvSpPr>
        <p:spPr/>
        <p:txBody>
          <a:bodyPr/>
          <a:lstStyle/>
          <a:p>
            <a:pPr marL="742950" indent="-742950">
              <a:buFont typeface="+mj-lt"/>
              <a:buAutoNum type="arabicPeriod" startAt="11"/>
            </a:pPr>
            <a:r>
              <a:rPr lang="en-US"/>
              <a:t>To add approvers, click </a:t>
            </a:r>
            <a:r>
              <a:rPr lang="en-US" b="1"/>
              <a:t>Add Approvers</a:t>
            </a:r>
            <a:r>
              <a:rPr lang="en-US"/>
              <a:t>.</a:t>
            </a:r>
          </a:p>
          <a:p>
            <a:pPr marL="747713"/>
            <a:r>
              <a:rPr lang="en-US" sz="2800" b="1"/>
              <a:t>Note</a:t>
            </a:r>
            <a:r>
              <a:rPr lang="en-US" sz="2800"/>
              <a:t>: You can add either a single approver or multiple approvers. When multiple approvers are added, the routing occurs simultaneously for all. Therefore, while approval action will be required by each added approver, they are not separate routings or dependent on one occurring before another. To </a:t>
            </a:r>
            <a:r>
              <a:rPr lang="en-US" sz="2800" i="1"/>
              <a:t>Save for Later</a:t>
            </a:r>
            <a:r>
              <a:rPr lang="en-US" sz="2800"/>
              <a:t>, skip to </a:t>
            </a:r>
            <a:r>
              <a:rPr lang="en-US" sz="2800" i="1"/>
              <a:t>Step 16</a:t>
            </a:r>
            <a:r>
              <a:rPr lang="en-US" sz="2800"/>
              <a:t>. </a:t>
            </a:r>
          </a:p>
          <a:p>
            <a:r>
              <a:rPr lang="en-US"/>
              <a:t> </a:t>
            </a:r>
          </a:p>
        </p:txBody>
      </p:sp>
      <p:sp>
        <p:nvSpPr>
          <p:cNvPr id="12" name="Rectangle 11">
            <a:extLst>
              <a:ext uri="{FF2B5EF4-FFF2-40B4-BE49-F238E27FC236}">
                <a16:creationId xmlns:a16="http://schemas.microsoft.com/office/drawing/2014/main" id="{84062484-425C-AEDD-1B54-119662FB75FF}"/>
              </a:ext>
              <a:ext uri="{C183D7F6-B498-43B3-948B-1728B52AA6E4}">
                <adec:decorative xmlns:adec="http://schemas.microsoft.com/office/drawing/2017/decorative" val="1"/>
              </a:ext>
            </a:extLst>
          </p:cNvPr>
          <p:cNvSpPr/>
          <p:nvPr/>
        </p:nvSpPr>
        <p:spPr>
          <a:xfrm>
            <a:off x="6431140" y="12688359"/>
            <a:ext cx="2686051" cy="60007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97806F71-823F-662A-C012-2708BE458BE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23999" y="3322798"/>
            <a:ext cx="9144000" cy="2244436"/>
          </a:xfrm>
          <a:prstGeom prst="rect">
            <a:avLst/>
          </a:prstGeom>
          <a:ln w="12700">
            <a:solidFill>
              <a:schemeClr val="tx1"/>
            </a:solidFill>
          </a:ln>
        </p:spPr>
      </p:pic>
    </p:spTree>
    <p:extLst>
      <p:ext uri="{BB962C8B-B14F-4D97-AF65-F5344CB8AC3E}">
        <p14:creationId xmlns:p14="http://schemas.microsoft.com/office/powerpoint/2010/main" val="231221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DDB08-F090-F24B-3629-BF7ADC16B522}"/>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377460FC-30AD-F6BD-21E3-85DEBB14E8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438399" y="4392188"/>
            <a:ext cx="7315200" cy="3985523"/>
          </a:xfrm>
          <a:prstGeom prst="rect">
            <a:avLst/>
          </a:prstGeom>
          <a:ln w="12700">
            <a:solidFill>
              <a:schemeClr val="tx1"/>
            </a:solidFill>
          </a:ln>
        </p:spPr>
      </p:pic>
      <p:sp>
        <p:nvSpPr>
          <p:cNvPr id="2" name="Date Placeholder 1">
            <a:extLst>
              <a:ext uri="{FF2B5EF4-FFF2-40B4-BE49-F238E27FC236}">
                <a16:creationId xmlns:a16="http://schemas.microsoft.com/office/drawing/2014/main" id="{AFF2A647-FE77-573E-2D4C-6F86D7829B4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B9893EA8-9EC8-85CB-6CAF-E9291677B6D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C2512103-C738-B253-FDE6-07852A2D3B76}"/>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7</a:t>
            </a:fld>
            <a:endParaRPr lang="en-US"/>
          </a:p>
        </p:txBody>
      </p:sp>
      <p:sp>
        <p:nvSpPr>
          <p:cNvPr id="5" name="Title 4">
            <a:extLst>
              <a:ext uri="{FF2B5EF4-FFF2-40B4-BE49-F238E27FC236}">
                <a16:creationId xmlns:a16="http://schemas.microsoft.com/office/drawing/2014/main" id="{35B6509B-84E6-A5AD-4370-EB04ACFEC816}"/>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6 of 7)</a:t>
            </a:r>
          </a:p>
        </p:txBody>
      </p:sp>
      <p:sp>
        <p:nvSpPr>
          <p:cNvPr id="13" name="Text Placeholder 12">
            <a:extLst>
              <a:ext uri="{FF2B5EF4-FFF2-40B4-BE49-F238E27FC236}">
                <a16:creationId xmlns:a16="http://schemas.microsoft.com/office/drawing/2014/main" id="{368D3177-60B5-B230-D002-4F5CDD312DDD}"/>
              </a:ext>
            </a:extLst>
          </p:cNvPr>
          <p:cNvSpPr>
            <a:spLocks noGrp="1"/>
          </p:cNvSpPr>
          <p:nvPr>
            <p:ph type="body" sz="quarter" idx="13"/>
          </p:nvPr>
        </p:nvSpPr>
        <p:spPr/>
        <p:txBody>
          <a:bodyPr/>
          <a:lstStyle/>
          <a:p>
            <a:pPr marL="742950" indent="-742950">
              <a:buFont typeface="+mj-lt"/>
              <a:buAutoNum type="arabicPeriod" startAt="12"/>
            </a:pPr>
            <a:r>
              <a:rPr lang="en-US"/>
              <a:t>Select </a:t>
            </a:r>
            <a:r>
              <a:rPr lang="en-US" b="1"/>
              <a:t>Additional Approvers</a:t>
            </a:r>
            <a:r>
              <a:rPr lang="en-US">
                <a:solidFill>
                  <a:srgbClr val="FF0000"/>
                </a:solidFill>
              </a:rPr>
              <a:t>*</a:t>
            </a:r>
            <a:r>
              <a:rPr lang="en-US"/>
              <a:t>.</a:t>
            </a:r>
          </a:p>
          <a:p>
            <a:pPr marL="742950" indent="-742950">
              <a:buFont typeface="+mj-lt"/>
              <a:buAutoNum type="arabicPeriod" startAt="12"/>
            </a:pPr>
            <a:r>
              <a:rPr lang="en-US"/>
              <a:t>Enter </a:t>
            </a:r>
            <a:r>
              <a:rPr lang="en-US" b="1"/>
              <a:t>Comment</a:t>
            </a:r>
            <a:r>
              <a:rPr lang="en-US"/>
              <a:t>, if applicable.</a:t>
            </a:r>
          </a:p>
          <a:p>
            <a:pPr marL="742950" indent="-742950">
              <a:buFont typeface="+mj-lt"/>
              <a:buAutoNum type="arabicPeriod" startAt="12"/>
            </a:pPr>
            <a:r>
              <a:rPr lang="en-US"/>
              <a:t>Click </a:t>
            </a:r>
            <a:r>
              <a:rPr lang="en-US" b="1"/>
              <a:t>Approve and Send to Approvers</a:t>
            </a:r>
            <a:r>
              <a:rPr lang="en-US"/>
              <a:t>.</a:t>
            </a:r>
          </a:p>
          <a:p>
            <a:pPr marL="1885950" lvl="1" indent="-514350">
              <a:buFont typeface="+mj-lt"/>
              <a:buAutoNum type="arabicPeriod" startAt="12"/>
            </a:pPr>
            <a:endParaRPr lang="en-US"/>
          </a:p>
        </p:txBody>
      </p:sp>
      <p:sp>
        <p:nvSpPr>
          <p:cNvPr id="14" name="Text Placeholder 13">
            <a:extLst>
              <a:ext uri="{FF2B5EF4-FFF2-40B4-BE49-F238E27FC236}">
                <a16:creationId xmlns:a16="http://schemas.microsoft.com/office/drawing/2014/main" id="{5E39BB38-0040-CC69-4B4C-AA84476E450B}"/>
              </a:ext>
            </a:extLst>
          </p:cNvPr>
          <p:cNvSpPr>
            <a:spLocks noGrp="1"/>
          </p:cNvSpPr>
          <p:nvPr>
            <p:ph type="body" sz="quarter" idx="14"/>
          </p:nvPr>
        </p:nvSpPr>
        <p:spPr/>
        <p:txBody>
          <a:bodyPr/>
          <a:lstStyle/>
          <a:p>
            <a:pPr marL="742950" indent="-742950">
              <a:buFont typeface="+mj-lt"/>
              <a:buAutoNum type="arabicPeriod" startAt="15"/>
            </a:pPr>
            <a:r>
              <a:rPr lang="en-US"/>
              <a:t>View the confirmation of </a:t>
            </a:r>
            <a:r>
              <a:rPr lang="en-US" b="1"/>
              <a:t>Event Approval</a:t>
            </a:r>
            <a:r>
              <a:rPr lang="en-US"/>
              <a:t>.</a:t>
            </a:r>
          </a:p>
          <a:p>
            <a:pPr marL="746125" lvl="1" indent="0">
              <a:buNone/>
            </a:pPr>
            <a:r>
              <a:rPr lang="en-US" sz="2800" b="1"/>
              <a:t>Note</a:t>
            </a:r>
            <a:r>
              <a:rPr lang="en-US" sz="2800"/>
              <a:t>: Click </a:t>
            </a:r>
            <a:r>
              <a:rPr lang="en-US" sz="2800" i="1"/>
              <a:t>View Details </a:t>
            </a:r>
            <a:r>
              <a:rPr lang="en-US" sz="2800"/>
              <a:t>for more information regarding the event approval.</a:t>
            </a:r>
          </a:p>
        </p:txBody>
      </p:sp>
      <p:sp>
        <p:nvSpPr>
          <p:cNvPr id="12" name="Rectangle 11">
            <a:extLst>
              <a:ext uri="{FF2B5EF4-FFF2-40B4-BE49-F238E27FC236}">
                <a16:creationId xmlns:a16="http://schemas.microsoft.com/office/drawing/2014/main" id="{1BD4850F-505E-FAB8-B503-CAC8207E1FC9}"/>
              </a:ext>
              <a:ext uri="{C183D7F6-B498-43B3-948B-1728B52AA6E4}">
                <adec:decorative xmlns:adec="http://schemas.microsoft.com/office/drawing/2017/decorative" val="1"/>
              </a:ext>
            </a:extLst>
          </p:cNvPr>
          <p:cNvSpPr/>
          <p:nvPr/>
        </p:nvSpPr>
        <p:spPr>
          <a:xfrm>
            <a:off x="4752973" y="5886008"/>
            <a:ext cx="3519157" cy="50416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E6DB70-A400-4C95-C0B5-E4F791B7DEA2}"/>
              </a:ext>
              <a:ext uri="{C183D7F6-B498-43B3-948B-1728B52AA6E4}">
                <adec:decorative xmlns:adec="http://schemas.microsoft.com/office/drawing/2017/decorative" val="1"/>
              </a:ext>
            </a:extLst>
          </p:cNvPr>
          <p:cNvSpPr/>
          <p:nvPr/>
        </p:nvSpPr>
        <p:spPr>
          <a:xfrm>
            <a:off x="4752972" y="6491969"/>
            <a:ext cx="4561149" cy="80196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3EB095-4CE5-A378-9A58-078D3DC86208}"/>
              </a:ext>
              <a:ext uri="{C183D7F6-B498-43B3-948B-1728B52AA6E4}">
                <adec:decorative xmlns:adec="http://schemas.microsoft.com/office/drawing/2017/decorative" val="1"/>
              </a:ext>
            </a:extLst>
          </p:cNvPr>
          <p:cNvSpPr/>
          <p:nvPr/>
        </p:nvSpPr>
        <p:spPr>
          <a:xfrm>
            <a:off x="3077569" y="7581330"/>
            <a:ext cx="3316407" cy="409433"/>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AF2255A0-C6D3-8CC6-74A3-AD0286BFA957}"/>
              </a:ext>
              <a:ext uri="{C183D7F6-B498-43B3-948B-1728B52AA6E4}">
                <adec:decorative xmlns:adec="http://schemas.microsoft.com/office/drawing/2017/decorative" val="1"/>
              </a:ext>
            </a:extLst>
          </p:cNvPr>
          <p:cNvSpPr>
            <a:spLocks noChangeAspect="1"/>
          </p:cNvSpPr>
          <p:nvPr/>
        </p:nvSpPr>
        <p:spPr>
          <a:xfrm>
            <a:off x="8276080" y="586376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12</a:t>
            </a:r>
          </a:p>
        </p:txBody>
      </p:sp>
      <p:sp>
        <p:nvSpPr>
          <p:cNvPr id="18" name="Oval 17">
            <a:extLst>
              <a:ext uri="{FF2B5EF4-FFF2-40B4-BE49-F238E27FC236}">
                <a16:creationId xmlns:a16="http://schemas.microsoft.com/office/drawing/2014/main" id="{CD06C5F4-76D7-A91B-7481-CC26B768A0A5}"/>
              </a:ext>
              <a:ext uri="{C183D7F6-B498-43B3-948B-1728B52AA6E4}">
                <adec:decorative xmlns:adec="http://schemas.microsoft.com/office/drawing/2017/decorative" val="1"/>
              </a:ext>
            </a:extLst>
          </p:cNvPr>
          <p:cNvSpPr>
            <a:spLocks noChangeAspect="1"/>
          </p:cNvSpPr>
          <p:nvPr/>
        </p:nvSpPr>
        <p:spPr>
          <a:xfrm>
            <a:off x="9314121" y="6614672"/>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13</a:t>
            </a:r>
          </a:p>
        </p:txBody>
      </p:sp>
      <p:sp>
        <p:nvSpPr>
          <p:cNvPr id="19" name="Oval 18">
            <a:extLst>
              <a:ext uri="{FF2B5EF4-FFF2-40B4-BE49-F238E27FC236}">
                <a16:creationId xmlns:a16="http://schemas.microsoft.com/office/drawing/2014/main" id="{DCAA255E-DFB2-D647-0860-8F648512C5BE}"/>
              </a:ext>
              <a:ext uri="{C183D7F6-B498-43B3-948B-1728B52AA6E4}">
                <adec:decorative xmlns:adec="http://schemas.microsoft.com/office/drawing/2017/decorative" val="1"/>
              </a:ext>
            </a:extLst>
          </p:cNvPr>
          <p:cNvSpPr>
            <a:spLocks noChangeAspect="1"/>
          </p:cNvSpPr>
          <p:nvPr/>
        </p:nvSpPr>
        <p:spPr>
          <a:xfrm>
            <a:off x="2528929" y="7511726"/>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14</a:t>
            </a:r>
          </a:p>
        </p:txBody>
      </p:sp>
      <p:pic>
        <p:nvPicPr>
          <p:cNvPr id="21" name="Picture 20">
            <a:extLst>
              <a:ext uri="{FF2B5EF4-FFF2-40B4-BE49-F238E27FC236}">
                <a16:creationId xmlns:a16="http://schemas.microsoft.com/office/drawing/2014/main" id="{A12AA2F0-6906-020A-F33D-648B0C41669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23999" y="10907715"/>
            <a:ext cx="9144000" cy="2273554"/>
          </a:xfrm>
          <a:prstGeom prst="rect">
            <a:avLst/>
          </a:prstGeom>
          <a:ln w="12700">
            <a:solidFill>
              <a:schemeClr val="tx1"/>
            </a:solidFill>
          </a:ln>
        </p:spPr>
      </p:pic>
    </p:spTree>
    <p:extLst>
      <p:ext uri="{BB962C8B-B14F-4D97-AF65-F5344CB8AC3E}">
        <p14:creationId xmlns:p14="http://schemas.microsoft.com/office/powerpoint/2010/main" val="4281773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50BDA-B141-A03E-C16D-518E25D491E7}"/>
            </a:ext>
          </a:extLst>
        </p:cNvPr>
        <p:cNvGrpSpPr/>
        <p:nvPr/>
      </p:nvGrpSpPr>
      <p:grpSpPr>
        <a:xfrm>
          <a:off x="0" y="0"/>
          <a:ext cx="0" cy="0"/>
          <a:chOff x="0" y="0"/>
          <a:chExt cx="0" cy="0"/>
        </a:xfrm>
      </p:grpSpPr>
      <p:pic>
        <p:nvPicPr>
          <p:cNvPr id="14" name="Picture 13">
            <a:extLst>
              <a:ext uri="{FF2B5EF4-FFF2-40B4-BE49-F238E27FC236}">
                <a16:creationId xmlns:a16="http://schemas.microsoft.com/office/drawing/2014/main" id="{6A4C9363-001A-3C17-F27B-91EDD916B49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24000" y="7661186"/>
            <a:ext cx="9144000" cy="4087905"/>
          </a:xfrm>
          <a:prstGeom prst="rect">
            <a:avLst/>
          </a:prstGeom>
          <a:ln w="12700">
            <a:solidFill>
              <a:schemeClr val="tx1"/>
            </a:solidFill>
          </a:ln>
        </p:spPr>
      </p:pic>
      <p:sp>
        <p:nvSpPr>
          <p:cNvPr id="2" name="Date Placeholder 1">
            <a:extLst>
              <a:ext uri="{FF2B5EF4-FFF2-40B4-BE49-F238E27FC236}">
                <a16:creationId xmlns:a16="http://schemas.microsoft.com/office/drawing/2014/main" id="{D8A198F9-483D-3EA5-5023-D8DA6FBEFD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1/5/2026</a:t>
            </a:fld>
            <a:endParaRPr lang="en-US"/>
          </a:p>
        </p:txBody>
      </p:sp>
      <p:sp>
        <p:nvSpPr>
          <p:cNvPr id="3" name="Footer Placeholder 2">
            <a:extLst>
              <a:ext uri="{FF2B5EF4-FFF2-40B4-BE49-F238E27FC236}">
                <a16:creationId xmlns:a16="http://schemas.microsoft.com/office/drawing/2014/main" id="{EAEE0852-B825-8929-8B6B-84DBC198E29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EFA907E1-3AB9-5BB5-A09C-962CC7762529}"/>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8</a:t>
            </a:fld>
            <a:endParaRPr lang="en-US"/>
          </a:p>
        </p:txBody>
      </p:sp>
      <p:sp>
        <p:nvSpPr>
          <p:cNvPr id="15" name="Title 14">
            <a:extLst>
              <a:ext uri="{FF2B5EF4-FFF2-40B4-BE49-F238E27FC236}">
                <a16:creationId xmlns:a16="http://schemas.microsoft.com/office/drawing/2014/main" id="{6C8E9D88-77F0-732E-7EC7-08A5F353A33C}"/>
              </a:ext>
            </a:extLst>
          </p:cNvPr>
          <p:cNvSpPr>
            <a:spLocks noGrp="1"/>
          </p:cNvSpPr>
          <p:nvPr>
            <p:ph type="title"/>
          </p:nvPr>
        </p:nvSpPr>
        <p:spPr/>
        <p:txBody>
          <a:bodyPr>
            <a:noAutofit/>
          </a:bodyPr>
          <a:lstStyle/>
          <a:p>
            <a:r>
              <a:rPr lang="en-US"/>
              <a:t>Cardholder Approval and Action Options on P-Card </a:t>
            </a:r>
            <a:r>
              <a:rPr lang="en-US" err="1"/>
              <a:t>Reqs</a:t>
            </a:r>
            <a:r>
              <a:rPr lang="en-US"/>
              <a:t> &amp; POs (Part 7 of 7)</a:t>
            </a:r>
          </a:p>
        </p:txBody>
      </p:sp>
      <p:sp>
        <p:nvSpPr>
          <p:cNvPr id="16" name="Text Placeholder 15">
            <a:extLst>
              <a:ext uri="{FF2B5EF4-FFF2-40B4-BE49-F238E27FC236}">
                <a16:creationId xmlns:a16="http://schemas.microsoft.com/office/drawing/2014/main" id="{B97D926F-34C2-3555-8F40-259D961CCDC2}"/>
              </a:ext>
            </a:extLst>
          </p:cNvPr>
          <p:cNvSpPr>
            <a:spLocks noGrp="1"/>
          </p:cNvSpPr>
          <p:nvPr>
            <p:ph type="body" sz="quarter" idx="13"/>
          </p:nvPr>
        </p:nvSpPr>
        <p:spPr>
          <a:xfrm>
            <a:off x="838199" y="2358030"/>
            <a:ext cx="10928685" cy="6053667"/>
          </a:xfrm>
        </p:spPr>
        <p:txBody>
          <a:bodyPr/>
          <a:lstStyle/>
          <a:p>
            <a:pPr marL="742950" indent="-742950">
              <a:buFont typeface="+mj-lt"/>
              <a:buAutoNum type="arabicPeriod" startAt="16"/>
            </a:pPr>
            <a:r>
              <a:rPr lang="en-US"/>
              <a:t>Click </a:t>
            </a:r>
            <a:r>
              <a:rPr lang="en-US" b="1"/>
              <a:t>Save for Later </a:t>
            </a:r>
            <a:r>
              <a:rPr lang="en-US"/>
              <a:t>if you wish to save any changes made (e.g., comments) and take action later. Click </a:t>
            </a:r>
            <a:r>
              <a:rPr lang="en-US" b="1"/>
              <a:t>Cancel</a:t>
            </a:r>
            <a:r>
              <a:rPr lang="en-US"/>
              <a:t> if you do not wish to save changes or take action. Regardless of which action you take, the transaction will remain in your </a:t>
            </a:r>
            <a:r>
              <a:rPr lang="en-US" b="1"/>
              <a:t>My Tasks </a:t>
            </a:r>
            <a:r>
              <a:rPr lang="en-US"/>
              <a:t>until further action is completed.</a:t>
            </a:r>
          </a:p>
          <a:p>
            <a:pPr marL="746125" lvl="1" indent="0">
              <a:buNone/>
            </a:pPr>
            <a:r>
              <a:rPr lang="en-US" sz="2800" b="1"/>
              <a:t>Note</a:t>
            </a:r>
            <a:r>
              <a:rPr lang="en-US" sz="2800"/>
              <a:t>: Clicking </a:t>
            </a:r>
            <a:r>
              <a:rPr lang="en-US" sz="2800" i="1"/>
              <a:t>Cancel</a:t>
            </a:r>
            <a:r>
              <a:rPr lang="en-US" sz="2800"/>
              <a:t> will not cancel the requisition or purchase order.</a:t>
            </a:r>
          </a:p>
          <a:p>
            <a:pPr marL="742950" indent="-742950">
              <a:buFont typeface="+mj-lt"/>
              <a:buAutoNum type="arabicPeriod" startAt="16"/>
            </a:pPr>
            <a:endParaRPr lang="en-US"/>
          </a:p>
        </p:txBody>
      </p:sp>
      <p:sp>
        <p:nvSpPr>
          <p:cNvPr id="6" name="Rectangle 5">
            <a:extLst>
              <a:ext uri="{FF2B5EF4-FFF2-40B4-BE49-F238E27FC236}">
                <a16:creationId xmlns:a16="http://schemas.microsoft.com/office/drawing/2014/main" id="{C1356091-03B8-9E47-6E45-78492F51B58A}"/>
              </a:ext>
              <a:ext uri="{C183D7F6-B498-43B3-948B-1728B52AA6E4}">
                <adec:decorative xmlns:adec="http://schemas.microsoft.com/office/drawing/2017/decorative" val="1"/>
              </a:ext>
            </a:extLst>
          </p:cNvPr>
          <p:cNvSpPr/>
          <p:nvPr/>
        </p:nvSpPr>
        <p:spPr>
          <a:xfrm>
            <a:off x="8980572" y="9964395"/>
            <a:ext cx="1475394" cy="98624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14EE0C75-D462-12D5-2E70-AAEB2F64FEF7}"/>
              </a:ext>
              <a:ext uri="{C183D7F6-B498-43B3-948B-1728B52AA6E4}">
                <adec:decorative xmlns:adec="http://schemas.microsoft.com/office/drawing/2017/decorative" val="1"/>
              </a:ext>
            </a:extLst>
          </p:cNvPr>
          <p:cNvGrpSpPr/>
          <p:nvPr/>
        </p:nvGrpSpPr>
        <p:grpSpPr>
          <a:xfrm>
            <a:off x="619200" y="14472037"/>
            <a:ext cx="10953599" cy="991815"/>
            <a:chOff x="328693" y="2700632"/>
            <a:chExt cx="6062976" cy="502647"/>
          </a:xfrm>
          <a:solidFill>
            <a:schemeClr val="accent5"/>
          </a:solidFill>
        </p:grpSpPr>
        <p:sp>
          <p:nvSpPr>
            <p:cNvPr id="18" name="Freeform 101">
              <a:extLst>
                <a:ext uri="{FF2B5EF4-FFF2-40B4-BE49-F238E27FC236}">
                  <a16:creationId xmlns:a16="http://schemas.microsoft.com/office/drawing/2014/main" id="{A11652AA-24E9-1965-F0F5-A53CF3881D27}"/>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9" name="Graphic 18" descr="Checkmark with solid fill">
              <a:extLst>
                <a:ext uri="{FF2B5EF4-FFF2-40B4-BE49-F238E27FC236}">
                  <a16:creationId xmlns:a16="http://schemas.microsoft.com/office/drawing/2014/main" id="{EADBD776-0B1C-4714-55AA-17B935EB3F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5905" y="2765624"/>
              <a:ext cx="463807" cy="380601"/>
            </a:xfrm>
            <a:prstGeom prst="rect">
              <a:avLst/>
            </a:prstGeom>
          </p:spPr>
        </p:pic>
      </p:grpSp>
      <p:sp>
        <p:nvSpPr>
          <p:cNvPr id="20" name="TextBox 19">
            <a:extLst>
              <a:ext uri="{FF2B5EF4-FFF2-40B4-BE49-F238E27FC236}">
                <a16:creationId xmlns:a16="http://schemas.microsoft.com/office/drawing/2014/main" id="{AE6A54C4-6841-8F7B-4B94-A64ACE05B3BE}"/>
              </a:ext>
            </a:extLst>
          </p:cNvPr>
          <p:cNvSpPr txBox="1"/>
          <p:nvPr/>
        </p:nvSpPr>
        <p:spPr>
          <a:xfrm>
            <a:off x="1666371" y="14552445"/>
            <a:ext cx="9836681" cy="830997"/>
          </a:xfrm>
          <a:prstGeom prst="rect">
            <a:avLst/>
          </a:prstGeom>
          <a:noFill/>
        </p:spPr>
        <p:txBody>
          <a:bodyPr wrap="square" rtlCol="0" anchor="ctr">
            <a:spAutoFit/>
          </a:bodyPr>
          <a:lstStyle/>
          <a:p>
            <a:r>
              <a:rPr lang="en-US" sz="2400" b="1">
                <a:latin typeface="Arial" panose="020B0604020202020204" pitchFamily="34" charset="0"/>
                <a:cs typeface="Arial" panose="020B0604020202020204" pitchFamily="34" charset="0"/>
              </a:rPr>
              <a:t>You have successfully completed Cardholder Approvals and other Action Options on P-Card Requisitions and Purchase Orders. </a:t>
            </a:r>
          </a:p>
        </p:txBody>
      </p:sp>
    </p:spTree>
    <p:extLst>
      <p:ext uri="{BB962C8B-B14F-4D97-AF65-F5344CB8AC3E}">
        <p14:creationId xmlns:p14="http://schemas.microsoft.com/office/powerpoint/2010/main" val="30107389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DAE3E9-5058-41E6-9EBE-DA70689E716E}"/>
</file>

<file path=customXml/itemProps2.xml><?xml version="1.0" encoding="utf-8"?>
<ds:datastoreItem xmlns:ds="http://schemas.openxmlformats.org/officeDocument/2006/customXml" ds:itemID="{155037ED-0B11-4449-BF81-C0D1539FFB91}">
  <ds:schemaRefs>
    <ds:schemaRef ds:uri="http://purl.org/dc/terms/"/>
    <ds:schemaRef ds:uri="91b022cc-d96d-4c7a-a6ef-47af526da2c2"/>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infopath/2007/PartnerControls"/>
    <ds:schemaRef ds:uri="http://www.w3.org/XML/1998/namespace"/>
    <ds:schemaRef ds:uri="8d5ae7cb-5eaa-45bd-87a9-9ecdfd4d7a10"/>
    <ds:schemaRef ds:uri="http://schemas.microsoft.com/office/2006/metadata/properties"/>
  </ds:schemaRefs>
</ds:datastoreItem>
</file>

<file path=customXml/itemProps3.xml><?xml version="1.0" encoding="utf-8"?>
<ds:datastoreItem xmlns:ds="http://schemas.openxmlformats.org/officeDocument/2006/customXml" ds:itemID="{D17FB6B5-495C-4BE2-9DC0-3AE005212118}">
  <ds:schemaRefs>
    <ds:schemaRef ds:uri="http://schemas.microsoft.com/sharepoint/v3/contenttype/forms"/>
  </ds:schemaRefs>
</ds:datastoreItem>
</file>

<file path=docMetadata/LabelInfo.xml><?xml version="1.0" encoding="utf-8"?>
<clbl:labelList xmlns:clbl="http://schemas.microsoft.com/office/2020/mipLabelMetadata">
  <clbl:label id="{512da10d-071b-4b94-8abc-9ec4044d1516}" enabled="0" method="" siteId="{512da10d-071b-4b94-8abc-9ec4044d1516}"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234</TotalTime>
  <Words>773</Words>
  <Application>Microsoft Office PowerPoint</Application>
  <PresentationFormat>Custom</PresentationFormat>
  <Paragraphs>77</Paragraphs>
  <Slides>8</Slides>
  <Notes>0</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Job Aid Template</vt:lpstr>
      <vt:lpstr>1_Administrative</vt:lpstr>
      <vt:lpstr>Cardholder Approval and Action Options on P-Card Requisitions &amp; Purchase Orders</vt:lpstr>
      <vt:lpstr>Cardholder Approval and Action Options on P-Card Reqs &amp; POs (Part 1 of 7)</vt:lpstr>
      <vt:lpstr>Cardholder Approval and Action Options on P-Card Reqs &amp; POs (Part 2 of 7)</vt:lpstr>
      <vt:lpstr>Cardholder Approval and Action Options on P-Card Reqs &amp; POs (Part 3 of 7)</vt:lpstr>
      <vt:lpstr>Cardholder Approval and Action Options on P-Card Reqs &amp; POs (Part 4 of 7)</vt:lpstr>
      <vt:lpstr>Cardholder Approval and Action Options on P-Card Reqs &amp; POs (Part 5 of 7)</vt:lpstr>
      <vt:lpstr>Cardholder Approval and Action Options on P-Card Reqs &amp; POs (Part 6 of 7)</vt:lpstr>
      <vt:lpstr>Cardholder Approval and Action Options on P-Card Reqs &amp; POs (Part 7 of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Chapman, Mary</cp:lastModifiedBy>
  <cp:revision>11</cp:revision>
  <cp:lastPrinted>2024-05-14T19:49:44Z</cp:lastPrinted>
  <dcterms:created xsi:type="dcterms:W3CDTF">2024-01-04T16:25:20Z</dcterms:created>
  <dcterms:modified xsi:type="dcterms:W3CDTF">2026-01-05T15:02:39Z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ies>
</file>