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56" r:id="rId7"/>
    <p:sldId id="368" r:id="rId8"/>
    <p:sldId id="364" r:id="rId9"/>
    <p:sldId id="372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54E0E35E-ED4D-035F-24FA-B2E37DFA9F81}" name="Lochridge, Nicole" initials="LN" userId="S::nicole.lochridge@sao.ga.gov::5639537f-4cac-4ea2-adee-336558c214b0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7FD813AB-63FB-AD23-24AA-0B6D0F8125E9}" name="Biador, Kim" initials="BK" userId="S::kim.biador@sao.ga.gov::fca14e35-9508-4b00-aeb1-b6a35bc0345e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5FD1E-C3E0-0ED3-16FB-92199E8AAAEB}" v="1" dt="2026-01-08T13:04:45.48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dor, Kim" userId="S::kim.biador@sao.ga.gov::fca14e35-9508-4b00-aeb1-b6a35bc0345e" providerId="AD" clId="Web-{11DBE73D-C816-B101-2323-3AB00469D28F}"/>
    <pc:docChg chg="mod modSld">
      <pc:chgData name="Biador, Kim" userId="S::kim.biador@sao.ga.gov::fca14e35-9508-4b00-aeb1-b6a35bc0345e" providerId="AD" clId="Web-{11DBE73D-C816-B101-2323-3AB00469D28F}" dt="2025-12-22T20:14:25.346" v="38" actId="20577"/>
      <pc:docMkLst>
        <pc:docMk/>
      </pc:docMkLst>
      <pc:sldChg chg="modSp modCm">
        <pc:chgData name="Biador, Kim" userId="S::kim.biador@sao.ga.gov::fca14e35-9508-4b00-aeb1-b6a35bc0345e" providerId="AD" clId="Web-{11DBE73D-C816-B101-2323-3AB00469D28F}" dt="2025-12-22T20:14:25.346" v="38" actId="20577"/>
        <pc:sldMkLst>
          <pc:docMk/>
          <pc:sldMk cId="2529097494" sldId="365"/>
        </pc:sldMkLst>
        <pc:spChg chg="mod">
          <ac:chgData name="Biador, Kim" userId="S::kim.biador@sao.ga.gov::fca14e35-9508-4b00-aeb1-b6a35bc0345e" providerId="AD" clId="Web-{11DBE73D-C816-B101-2323-3AB00469D28F}" dt="2025-12-22T20:14:25.346" v="38" actId="20577"/>
          <ac:spMkLst>
            <pc:docMk/>
            <pc:sldMk cId="2529097494" sldId="365"/>
            <ac:spMk id="5" creationId="{D6E0B337-8DA2-78BA-F4A2-712586723766}"/>
          </ac:spMkLst>
        </pc:spChg>
        <pc:spChg chg="mod">
          <ac:chgData name="Biador, Kim" userId="S::kim.biador@sao.ga.gov::fca14e35-9508-4b00-aeb1-b6a35bc0345e" providerId="AD" clId="Web-{11DBE73D-C816-B101-2323-3AB00469D28F}" dt="2025-12-22T20:14:15.097" v="37" actId="20577"/>
          <ac:spMkLst>
            <pc:docMk/>
            <pc:sldMk cId="2529097494" sldId="365"/>
            <ac:spMk id="6" creationId="{11A325F9-DCFC-2886-9462-28EC4767A2A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S::kim.biador@sao.ga.gov::fca14e35-9508-4b00-aeb1-b6a35bc0345e" providerId="AD" clId="Web-{11DBE73D-C816-B101-2323-3AB00469D28F}" dt="2025-12-22T20:13:58.112" v="35" actId="20577"/>
              <pc2:cmMkLst xmlns:pc2="http://schemas.microsoft.com/office/powerpoint/2019/9/main/command">
                <pc:docMk/>
                <pc:sldMk cId="2529097494" sldId="365"/>
                <pc2:cmMk id="{9BFD86E4-6829-4327-A563-5FCE2938BF1D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0D9DC8FD-E0AF-473B-B9A5-FF79C94A254B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Find P-Card Requisition Lines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with Credit Card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P-Card Holders</a:t>
            </a:r>
            <a:r>
              <a:rPr lang="en-US" dirty="0">
                <a:latin typeface="Arial"/>
                <a:cs typeface="Arial"/>
              </a:rPr>
              <a:t> how to locate, run and analyze results of the </a:t>
            </a:r>
            <a:r>
              <a:rPr lang="en-US" i="1" dirty="0">
                <a:latin typeface="Arial"/>
                <a:cs typeface="Arial"/>
              </a:rPr>
              <a:t>CRPROC – PCARD – Find Requisition Lines with Credit Card</a:t>
            </a:r>
            <a:r>
              <a:rPr lang="en-US" dirty="0">
                <a:latin typeface="Arial"/>
                <a:cs typeface="Arial"/>
              </a:rPr>
              <a:t> report.</a:t>
            </a:r>
            <a:endParaRPr lang="en-US" dirty="0"/>
          </a:p>
          <a:p>
            <a:endParaRPr lang="en-US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121020"/>
            <a:ext cx="10568200" cy="39372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CRPROC – PCARD -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b="1">
                <a:latin typeface="Arial"/>
                <a:cs typeface="Arial"/>
              </a:rPr>
              <a:t>Find Requisition Lines with Credit Card </a:t>
            </a:r>
            <a:r>
              <a:rPr lang="en-US">
                <a:latin typeface="Arial"/>
                <a:cs typeface="Arial"/>
              </a:rPr>
              <a:t>in </a:t>
            </a:r>
            <a:r>
              <a:rPr lang="en-US" b="1">
                <a:latin typeface="Arial"/>
                <a:cs typeface="Arial"/>
              </a:rPr>
              <a:t>Search</a:t>
            </a:r>
            <a:r>
              <a:rPr lang="en-US">
                <a:latin typeface="Arial"/>
                <a:cs typeface="Arial"/>
              </a:rPr>
              <a:t> field.</a:t>
            </a:r>
          </a:p>
          <a:p>
            <a:r>
              <a:rPr lang="en-US">
                <a:latin typeface="Arial"/>
                <a:cs typeface="Arial"/>
              </a:rPr>
              <a:t>Click the </a:t>
            </a:r>
            <a:r>
              <a:rPr lang="en-US" b="1">
                <a:latin typeface="Arial"/>
                <a:cs typeface="Arial"/>
              </a:rPr>
              <a:t>CRPROC – PCARD – Find Requisition Lines with Credit Card </a:t>
            </a:r>
            <a:r>
              <a:rPr lang="en-US">
                <a:latin typeface="Arial"/>
                <a:cs typeface="Arial"/>
              </a:rPr>
              <a:t>search result.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Search Parameters</a:t>
            </a:r>
            <a:r>
              <a:rPr lang="en-US">
                <a:latin typeface="Arial"/>
                <a:cs typeface="Arial"/>
              </a:rPr>
              <a:t>.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Review the report results.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Export to </a:t>
            </a:r>
            <a:r>
              <a:rPr lang="en-US" b="1">
                <a:latin typeface="Arial"/>
                <a:cs typeface="Arial"/>
              </a:rPr>
              <a:t>Excel</a:t>
            </a:r>
            <a:r>
              <a:rPr lang="en-US">
                <a:latin typeface="Arial"/>
                <a:cs typeface="Arial"/>
              </a:rPr>
              <a:t> or </a:t>
            </a:r>
            <a:r>
              <a:rPr lang="en-US" b="1">
                <a:latin typeface="Arial"/>
                <a:cs typeface="Arial"/>
              </a:rPr>
              <a:t>PDF</a:t>
            </a:r>
            <a:r>
              <a:rPr lang="en-US">
                <a:latin typeface="Arial"/>
                <a:cs typeface="Arial"/>
              </a:rPr>
              <a:t>, if applicable.</a:t>
            </a:r>
            <a:endParaRPr lang="en-US"/>
          </a:p>
          <a:p>
            <a:endParaRPr lang="en-US">
              <a:latin typeface="Arial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0619" y="13697149"/>
            <a:ext cx="1891795" cy="771525"/>
          </a:xfrm>
        </p:spPr>
        <p:txBody>
          <a:bodyPr/>
          <a:lstStyle/>
          <a:p>
            <a:r>
              <a:rPr lang="en-US"/>
              <a:t>Locate P-Card Requisitions Report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Enter Search Parameters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63926" y="13746196"/>
            <a:ext cx="1831341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Review P-Card Requisitions Report Results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ea typeface="Arial"/>
                <a:cs typeface="Arial"/>
              </a:rPr>
              <a:t>Find P-Card</a:t>
            </a:r>
            <a:r>
              <a:rPr lang="en-US" b="1">
                <a:latin typeface="Arial"/>
                <a:ea typeface="Arial"/>
                <a:cs typeface="Arial"/>
              </a:rPr>
              <a:t> Requisition Lines with Credit Card (Part 1 of </a:t>
            </a:r>
            <a:r>
              <a:rPr lang="en-US">
                <a:latin typeface="Arial"/>
                <a:ea typeface="Arial"/>
                <a:cs typeface="Arial"/>
              </a:rPr>
              <a:t>4</a:t>
            </a:r>
            <a:r>
              <a:rPr lang="en-US" b="1">
                <a:latin typeface="Arial"/>
                <a:ea typeface="Arial"/>
                <a:cs typeface="Arial"/>
              </a:rPr>
              <a:t>)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CRPROC – PCARD - Find Requisition Lines with Credit Card</a:t>
            </a:r>
            <a:r>
              <a:rPr lang="en-US">
                <a:latin typeface="Arial"/>
                <a:cs typeface="Arial"/>
              </a:rPr>
              <a:t> in </a:t>
            </a:r>
            <a:r>
              <a:rPr lang="en-US" b="1">
                <a:latin typeface="Arial"/>
                <a:cs typeface="Arial"/>
              </a:rPr>
              <a:t>Search </a:t>
            </a:r>
            <a:r>
              <a:rPr lang="en-US">
                <a:latin typeface="Arial"/>
                <a:cs typeface="Arial"/>
              </a:rPr>
              <a:t>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CRPROC – PCARD – Find Requisition Lines with Credit Card </a:t>
            </a:r>
            <a:r>
              <a:rPr lang="en-US">
                <a:latin typeface="Arial"/>
                <a:cs typeface="Arial"/>
              </a:rPr>
              <a:t>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Enter your </a:t>
            </a:r>
            <a:r>
              <a:rPr lang="en-US" b="1">
                <a:latin typeface="Arial"/>
                <a:cs typeface="Arial"/>
              </a:rPr>
              <a:t>Company</a:t>
            </a:r>
            <a:r>
              <a:rPr lang="en-US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AutoNum type="arabicPeriod" startAt="3"/>
            </a:pPr>
            <a:r>
              <a:rPr lang="en-US">
                <a:latin typeface="Arial"/>
                <a:cs typeface="Arial"/>
              </a:rPr>
              <a:t>Enter additional </a:t>
            </a:r>
            <a:r>
              <a:rPr lang="en-US" b="1">
                <a:latin typeface="Arial"/>
                <a:cs typeface="Arial"/>
              </a:rPr>
              <a:t>Search Criteria</a:t>
            </a:r>
            <a:r>
              <a:rPr lang="en-US">
                <a:latin typeface="Arial"/>
                <a:cs typeface="Arial"/>
              </a:rPr>
              <a:t>, if applicable.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Click</a:t>
            </a:r>
            <a:r>
              <a:rPr lang="en-US" b="1">
                <a:latin typeface="Arial"/>
                <a:cs typeface="Arial"/>
              </a:rPr>
              <a:t> OK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0E5D2C-0E52-F50B-D40B-857258E7C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5109718"/>
            <a:ext cx="10058400" cy="24688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168CA5F-47EB-BC4D-778C-1A9C29AB6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5406" y="6377214"/>
            <a:ext cx="6010144" cy="120138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79F89D-5919-9267-F1C6-D8622973D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5406" y="5215096"/>
            <a:ext cx="6724519" cy="86094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EBFC58B-DEA0-FD63-40A4-8EC0768DB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56766" y="537124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53E3D14-8375-8854-1E46-74AEC7FDD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56766" y="66770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89CA5F2-4311-3625-CD05-C95B0175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345" y="11017366"/>
            <a:ext cx="7315200" cy="43985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4F7889D-98D6-619F-F413-44E77BA97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92700" y="11880292"/>
            <a:ext cx="3289300" cy="64144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4440537-4BB2-5492-49F6-35F72C306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0" y="119266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FC17DC-9D64-0541-9441-CEA7F5492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39751" y="14780251"/>
            <a:ext cx="1304500" cy="4980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E524962-68CF-0D11-D33B-972390D53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517681" y="142316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FCE2124-93B5-7E72-2BC8-A38AE7BFE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Find P-Card Requisition Lines with Credit Card (Part 2 of 4)</a:t>
            </a:r>
            <a:endParaRPr lang="en-US" b="0">
              <a:latin typeface="Arial"/>
              <a:cs typeface="Arial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Review report results and use report options to assist with data analysis, including:</a:t>
            </a:r>
          </a:p>
          <a:p>
            <a:pPr marL="1493838" lvl="1" indent="-579438"/>
            <a:r>
              <a:rPr lang="en-US" sz="3600" b="1">
                <a:latin typeface="Arial"/>
                <a:cs typeface="Arial"/>
              </a:rPr>
              <a:t>Related Actions </a:t>
            </a:r>
            <a:r>
              <a:rPr lang="en-US" sz="3600">
                <a:latin typeface="Arial"/>
                <a:cs typeface="Arial"/>
              </a:rPr>
              <a:t>(</a:t>
            </a:r>
            <a:r>
              <a:rPr lang="en-US" sz="3600" b="1">
                <a:latin typeface="Arial"/>
                <a:cs typeface="Arial"/>
              </a:rPr>
              <a:t>…</a:t>
            </a:r>
            <a:r>
              <a:rPr lang="en-US" sz="3600">
                <a:latin typeface="Arial"/>
                <a:cs typeface="Arial"/>
              </a:rPr>
              <a:t>)</a:t>
            </a:r>
            <a:r>
              <a:rPr lang="en-US" sz="3600" b="1">
                <a:latin typeface="Arial"/>
                <a:cs typeface="Arial"/>
              </a:rPr>
              <a:t> </a:t>
            </a:r>
            <a:r>
              <a:rPr lang="en-US" sz="3600">
                <a:latin typeface="Arial"/>
                <a:cs typeface="Arial"/>
              </a:rPr>
              <a:t>to preview limited line details for a specific </a:t>
            </a:r>
            <a:r>
              <a:rPr lang="en-US" sz="3600" b="1">
                <a:latin typeface="Arial"/>
                <a:cs typeface="Arial"/>
              </a:rPr>
              <a:t>Requisition</a:t>
            </a:r>
            <a:r>
              <a:rPr lang="en-US" sz="3600">
                <a:latin typeface="Arial"/>
                <a:cs typeface="Arial"/>
              </a:rPr>
              <a:t>. Also, other report options available based on security (example: Favorite&gt;Add/Remove). </a:t>
            </a:r>
          </a:p>
          <a:p>
            <a:pPr marL="1538288" lvl="1" indent="0">
              <a:buNone/>
            </a:pP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Note</a:t>
            </a:r>
            <a:r>
              <a:rPr lang="en-US" sz="2800">
                <a:solidFill>
                  <a:srgbClr val="000000"/>
                </a:solidFill>
                <a:latin typeface="Arial"/>
                <a:cs typeface="Arial"/>
              </a:rPr>
              <a:t>: The </a:t>
            </a:r>
            <a:r>
              <a:rPr lang="en-US" sz="2800" i="1">
                <a:solidFill>
                  <a:srgbClr val="000000"/>
                </a:solidFill>
                <a:latin typeface="Arial"/>
                <a:cs typeface="Arial"/>
              </a:rPr>
              <a:t>Procurement&gt;Add to Cart </a:t>
            </a:r>
            <a:r>
              <a:rPr lang="en-US" sz="2800">
                <a:solidFill>
                  <a:srgbClr val="000000"/>
                </a:solidFill>
                <a:latin typeface="Arial"/>
                <a:cs typeface="Arial"/>
              </a:rPr>
              <a:t>option is not recommended to avoid error.</a:t>
            </a:r>
          </a:p>
          <a:p>
            <a:pPr marL="1493838" lvl="1" indent="-579438"/>
            <a:r>
              <a:rPr lang="en-US" sz="3600" b="1">
                <a:latin typeface="Arial"/>
                <a:cs typeface="Arial"/>
              </a:rPr>
              <a:t>Change Selection </a:t>
            </a:r>
            <a:r>
              <a:rPr lang="en-US" sz="3600">
                <a:latin typeface="Arial"/>
                <a:cs typeface="Arial"/>
              </a:rPr>
              <a:t>to revise report criteria and re-run.</a:t>
            </a:r>
          </a:p>
          <a:p>
            <a:pPr marL="2114550" lvl="1" indent="-742950"/>
            <a:endParaRPr lang="en-US" sz="3600"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B71137-9869-DA85-BE4E-13550F785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07" y="7796261"/>
            <a:ext cx="10058400" cy="39924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D0EF13-079E-76D8-B774-CAF54CD8D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66460" y="7863839"/>
            <a:ext cx="1181099" cy="5478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87F28CB-9F6F-0791-95E7-2A99C2AEF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Find P-Card Requisition Lines with Credit Card (Part 3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The following report options (from left to right) are available to help with data analysis:</a:t>
            </a:r>
          </a:p>
          <a:p>
            <a:pPr marL="1497013" lvl="1" indent="-582613"/>
            <a:r>
              <a:rPr lang="en-US" sz="3600"/>
              <a:t>Export results to an </a:t>
            </a:r>
            <a:r>
              <a:rPr lang="en-US" sz="3600" b="1"/>
              <a:t>Excel</a:t>
            </a:r>
            <a:r>
              <a:rPr lang="en-US" sz="3600"/>
              <a:t> file</a:t>
            </a:r>
          </a:p>
          <a:p>
            <a:pPr marL="1497013" lvl="1" indent="-582613"/>
            <a:r>
              <a:rPr lang="en-US" sz="3600"/>
              <a:t>Export results to a </a:t>
            </a:r>
            <a:r>
              <a:rPr lang="en-US" sz="3600" b="1"/>
              <a:t>Worksheets</a:t>
            </a:r>
            <a:r>
              <a:rPr lang="en-US" sz="3600"/>
              <a:t> file</a:t>
            </a:r>
          </a:p>
          <a:p>
            <a:pPr marL="1497013" lvl="1" indent="-582613"/>
            <a:r>
              <a:rPr lang="en-US" sz="3600"/>
              <a:t>Filter column results</a:t>
            </a:r>
          </a:p>
          <a:p>
            <a:pPr marL="1497013" lvl="1" indent="-582613"/>
            <a:r>
              <a:rPr lang="en-US" sz="3600"/>
              <a:t>Modify view of data by expanding rows and charts</a:t>
            </a:r>
          </a:p>
          <a:p>
            <a:pPr marL="1497013" lvl="1" indent="-582613"/>
            <a:r>
              <a:rPr lang="en-US" sz="3600"/>
              <a:t>Expand or collapse view of results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560156-02CA-70CE-57C4-59A1F593E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7606285"/>
            <a:ext cx="10058400" cy="41081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DDBADD8-6A0A-AC05-7C61-DDACE02CD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18358" y="8826822"/>
            <a:ext cx="2176305" cy="3669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Find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 P-Card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Requisition Lines with Credit Card (Part 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4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of 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4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)</a:t>
            </a:r>
            <a:endParaRPr lang="en-US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Click the </a:t>
            </a:r>
            <a:r>
              <a:rPr lang="en-US" b="1"/>
              <a:t>Excel or PDF</a:t>
            </a:r>
            <a:r>
              <a:rPr lang="en-US"/>
              <a:t> to export results, if applicable.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787CA5-9E3A-604A-82EC-E0D04F57B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007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8" name="Freeform 101">
              <a:extLst>
                <a:ext uri="{FF2B5EF4-FFF2-40B4-BE49-F238E27FC236}">
                  <a16:creationId xmlns:a16="http://schemas.microsoft.com/office/drawing/2014/main" id="{B6E0CCDA-EEEF-9AA3-7984-39422AED036F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0" name="Graphic 9" descr="Checkmark with solid fill">
              <a:extLst>
                <a:ext uri="{FF2B5EF4-FFF2-40B4-BE49-F238E27FC236}">
                  <a16:creationId xmlns:a16="http://schemas.microsoft.com/office/drawing/2014/main" id="{646BCB00-B073-D144-304B-3397081DD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2061651-E0BE-1A7B-25AC-A63FB467B82D}"/>
              </a:ext>
            </a:extLst>
          </p:cNvPr>
          <p:cNvSpPr txBox="1"/>
          <p:nvPr/>
        </p:nvSpPr>
        <p:spPr>
          <a:xfrm>
            <a:off x="1666371" y="14538415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located, run, and reviewed Requisition Lines with Credit Card details.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9C97AA-C0BE-A616-F8EC-F8798E2A3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4037015"/>
            <a:ext cx="10058400" cy="39924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3E8263A-ED5E-22DB-39A7-14F3525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1647" y="4132178"/>
            <a:ext cx="1182319" cy="5483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351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916DBDC0-5261-4840-A6C8-1595A583541D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Job Aid Template</vt:lpstr>
      <vt:lpstr>1_Administrative</vt:lpstr>
      <vt:lpstr>Find P-Card Requisition Lines  with Credit Card </vt:lpstr>
      <vt:lpstr>Find P-Card Requisition Lines with Credit Card (Part 1 of 4)</vt:lpstr>
      <vt:lpstr>Find P-Card Requisition Lines with Credit Card (Part 2 of 4)</vt:lpstr>
      <vt:lpstr>Find P-Card Requisition Lines with Credit Card (Part 3 of 4)</vt:lpstr>
      <vt:lpstr>Find P-Card Requisition Lines with Credit Card 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12</cp:revision>
  <cp:lastPrinted>2024-05-14T19:49:44Z</cp:lastPrinted>
  <dcterms:created xsi:type="dcterms:W3CDTF">2024-01-04T16:25:20Z</dcterms:created>
  <dcterms:modified xsi:type="dcterms:W3CDTF">2026-01-08T13:04:45Z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