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3"/>
  </p:notesMasterIdLst>
  <p:sldIdLst>
    <p:sldId id="365" r:id="rId6"/>
    <p:sldId id="356" r:id="rId7"/>
    <p:sldId id="364" r:id="rId8"/>
    <p:sldId id="373" r:id="rId9"/>
    <p:sldId id="372" r:id="rId10"/>
    <p:sldId id="368" r:id="rId11"/>
    <p:sldId id="374" r:id="rId12"/>
  </p:sldIdLst>
  <p:sldSz cx="12192000" cy="16256000"/>
  <p:notesSz cx="7315200" cy="96012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54E0E35E-ED4D-035F-24FA-B2E37DFA9F81}" name="Lochridge, Nicole" initials="LN" userId="S::nicole.lochridge@sao.ga.gov::5639537f-4cac-4ea2-adee-336558c214b0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CFAEF7-C533-3CC2-795B-D074A570A579}" v="1" dt="2025-10-31T17:51:10.067"/>
    <p1510:client id="{FA7A662C-7C7C-845C-A535-9F5E02650A13}" v="36" dt="2025-10-31T17:58:22.696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1c015fc4-41a8-4efb-8017-be6f6fc86c37" providerId="ADAL" clId="{C84FB38B-5B97-4A21-A29C-6DD69B2026E9}"/>
    <pc:docChg chg="modSld">
      <pc:chgData name="Swartout, Darcy" userId="1c015fc4-41a8-4efb-8017-be6f6fc86c37" providerId="ADAL" clId="{C84FB38B-5B97-4A21-A29C-6DD69B2026E9}" dt="2025-10-31T17:45:45.790" v="21" actId="20577"/>
      <pc:docMkLst>
        <pc:docMk/>
      </pc:docMkLst>
      <pc:sldChg chg="modSp mod">
        <pc:chgData name="Swartout, Darcy" userId="1c015fc4-41a8-4efb-8017-be6f6fc86c37" providerId="ADAL" clId="{C84FB38B-5B97-4A21-A29C-6DD69B2026E9}" dt="2025-10-31T17:43:37.342" v="0" actId="11"/>
        <pc:sldMkLst>
          <pc:docMk/>
          <pc:sldMk cId="2594437778" sldId="364"/>
        </pc:sldMkLst>
        <pc:spChg chg="mod">
          <ac:chgData name="Swartout, Darcy" userId="1c015fc4-41a8-4efb-8017-be6f6fc86c37" providerId="ADAL" clId="{C84FB38B-5B97-4A21-A29C-6DD69B2026E9}" dt="2025-10-31T17:43:37.342" v="0" actId="11"/>
          <ac:spMkLst>
            <pc:docMk/>
            <pc:sldMk cId="2594437778" sldId="364"/>
            <ac:spMk id="16" creationId="{77618A5B-AC2E-EDDF-5D1D-E9824F16D473}"/>
          </ac:spMkLst>
        </pc:spChg>
      </pc:sldChg>
      <pc:sldChg chg="modSp mod">
        <pc:chgData name="Swartout, Darcy" userId="1c015fc4-41a8-4efb-8017-be6f6fc86c37" providerId="ADAL" clId="{C84FB38B-5B97-4A21-A29C-6DD69B2026E9}" dt="2025-10-31T17:44:50.399" v="18" actId="11"/>
        <pc:sldMkLst>
          <pc:docMk/>
          <pc:sldMk cId="1982866991" sldId="368"/>
        </pc:sldMkLst>
        <pc:spChg chg="mod">
          <ac:chgData name="Swartout, Darcy" userId="1c015fc4-41a8-4efb-8017-be6f6fc86c37" providerId="ADAL" clId="{C84FB38B-5B97-4A21-A29C-6DD69B2026E9}" dt="2025-10-31T17:44:35.870" v="15" actId="11"/>
          <ac:spMkLst>
            <pc:docMk/>
            <pc:sldMk cId="1982866991" sldId="368"/>
            <ac:spMk id="16" creationId="{77618A5B-AC2E-EDDF-5D1D-E9824F16D473}"/>
          </ac:spMkLst>
        </pc:spChg>
        <pc:spChg chg="mod">
          <ac:chgData name="Swartout, Darcy" userId="1c015fc4-41a8-4efb-8017-be6f6fc86c37" providerId="ADAL" clId="{C84FB38B-5B97-4A21-A29C-6DD69B2026E9}" dt="2025-10-31T17:44:39.752" v="16" actId="20577"/>
          <ac:spMkLst>
            <pc:docMk/>
            <pc:sldMk cId="1982866991" sldId="368"/>
            <ac:spMk id="17" creationId="{898FC522-3205-4665-06A4-59FBD86B7997}"/>
          </ac:spMkLst>
        </pc:spChg>
        <pc:spChg chg="mod">
          <ac:chgData name="Swartout, Darcy" userId="1c015fc4-41a8-4efb-8017-be6f6fc86c37" providerId="ADAL" clId="{C84FB38B-5B97-4A21-A29C-6DD69B2026E9}" dt="2025-10-31T17:44:43.081" v="17" actId="20577"/>
          <ac:spMkLst>
            <pc:docMk/>
            <pc:sldMk cId="1982866991" sldId="368"/>
            <ac:spMk id="18" creationId="{6C286484-FB6F-C4B4-1CF3-52005F16A223}"/>
          </ac:spMkLst>
        </pc:spChg>
        <pc:spChg chg="mod">
          <ac:chgData name="Swartout, Darcy" userId="1c015fc4-41a8-4efb-8017-be6f6fc86c37" providerId="ADAL" clId="{C84FB38B-5B97-4A21-A29C-6DD69B2026E9}" dt="2025-10-31T17:44:50.399" v="18" actId="11"/>
          <ac:spMkLst>
            <pc:docMk/>
            <pc:sldMk cId="1982866991" sldId="368"/>
            <ac:spMk id="19" creationId="{A03B153E-6486-5349-F683-A0CB2191160E}"/>
          </ac:spMkLst>
        </pc:spChg>
      </pc:sldChg>
      <pc:sldChg chg="modSp mod">
        <pc:chgData name="Swartout, Darcy" userId="1c015fc4-41a8-4efb-8017-be6f6fc86c37" providerId="ADAL" clId="{C84FB38B-5B97-4A21-A29C-6DD69B2026E9}" dt="2025-10-31T17:44:25.883" v="14" actId="11"/>
        <pc:sldMkLst>
          <pc:docMk/>
          <pc:sldMk cId="4252267907" sldId="372"/>
        </pc:sldMkLst>
        <pc:spChg chg="mod">
          <ac:chgData name="Swartout, Darcy" userId="1c015fc4-41a8-4efb-8017-be6f6fc86c37" providerId="ADAL" clId="{C84FB38B-5B97-4A21-A29C-6DD69B2026E9}" dt="2025-10-31T17:44:25.883" v="14" actId="11"/>
          <ac:spMkLst>
            <pc:docMk/>
            <pc:sldMk cId="4252267907" sldId="372"/>
            <ac:spMk id="16" creationId="{77618A5B-AC2E-EDDF-5D1D-E9824F16D473}"/>
          </ac:spMkLst>
        </pc:spChg>
      </pc:sldChg>
      <pc:sldChg chg="modSp mod modCm">
        <pc:chgData name="Swartout, Darcy" userId="1c015fc4-41a8-4efb-8017-be6f6fc86c37" providerId="ADAL" clId="{C84FB38B-5B97-4A21-A29C-6DD69B2026E9}" dt="2025-10-31T17:45:45.790" v="21" actId="20577"/>
        <pc:sldMkLst>
          <pc:docMk/>
          <pc:sldMk cId="799038530" sldId="373"/>
        </pc:sldMkLst>
        <pc:spChg chg="mod">
          <ac:chgData name="Swartout, Darcy" userId="1c015fc4-41a8-4efb-8017-be6f6fc86c37" providerId="ADAL" clId="{C84FB38B-5B97-4A21-A29C-6DD69B2026E9}" dt="2025-10-31T17:44:05.578" v="6" actId="20577"/>
          <ac:spMkLst>
            <pc:docMk/>
            <pc:sldMk cId="799038530" sldId="373"/>
            <ac:spMk id="11" creationId="{A9B34019-AB33-6998-3726-5011230EB0B3}"/>
          </ac:spMkLst>
        </pc:spChg>
        <pc:spChg chg="mod">
          <ac:chgData name="Swartout, Darcy" userId="1c015fc4-41a8-4efb-8017-be6f6fc86c37" providerId="ADAL" clId="{C84FB38B-5B97-4A21-A29C-6DD69B2026E9}" dt="2025-10-31T17:44:09.105" v="8" actId="20577"/>
          <ac:spMkLst>
            <pc:docMk/>
            <pc:sldMk cId="799038530" sldId="373"/>
            <ac:spMk id="12" creationId="{C85227C6-66B0-4D17-8DBC-7F9159FDE774}"/>
          </ac:spMkLst>
        </pc:spChg>
        <pc:spChg chg="mod">
          <ac:chgData name="Swartout, Darcy" userId="1c015fc4-41a8-4efb-8017-be6f6fc86c37" providerId="ADAL" clId="{C84FB38B-5B97-4A21-A29C-6DD69B2026E9}" dt="2025-10-31T17:44:01.040" v="4" actId="11"/>
          <ac:spMkLst>
            <pc:docMk/>
            <pc:sldMk cId="799038530" sldId="373"/>
            <ac:spMk id="13" creationId="{46639DD8-E50D-6729-FF95-8CDB116635EF}"/>
          </ac:spMkLst>
        </pc:spChg>
        <pc:spChg chg="mod">
          <ac:chgData name="Swartout, Darcy" userId="1c015fc4-41a8-4efb-8017-be6f6fc86c37" providerId="ADAL" clId="{C84FB38B-5B97-4A21-A29C-6DD69B2026E9}" dt="2025-10-31T17:45:45.790" v="21" actId="20577"/>
          <ac:spMkLst>
            <pc:docMk/>
            <pc:sldMk cId="799038530" sldId="373"/>
            <ac:spMk id="16" creationId="{60D4565D-E108-F399-B5F3-8F67051C4B07}"/>
          </ac:spMkLst>
        </pc:spChg>
        <pc:spChg chg="mod">
          <ac:chgData name="Swartout, Darcy" userId="1c015fc4-41a8-4efb-8017-be6f6fc86c37" providerId="ADAL" clId="{C84FB38B-5B97-4A21-A29C-6DD69B2026E9}" dt="2025-10-31T17:44:12.361" v="10" actId="20577"/>
          <ac:spMkLst>
            <pc:docMk/>
            <pc:sldMk cId="799038530" sldId="373"/>
            <ac:spMk id="18" creationId="{6833A619-5BBD-5582-7A29-55E4C9AFC721}"/>
          </ac:spMkLst>
        </pc:spChg>
        <pc:spChg chg="mod">
          <ac:chgData name="Swartout, Darcy" userId="1c015fc4-41a8-4efb-8017-be6f6fc86c37" providerId="ADAL" clId="{C84FB38B-5B97-4A21-A29C-6DD69B2026E9}" dt="2025-10-31T17:44:15.378" v="13" actId="20577"/>
          <ac:spMkLst>
            <pc:docMk/>
            <pc:sldMk cId="799038530" sldId="373"/>
            <ac:spMk id="20" creationId="{5DC9A51A-3360-9FAB-0777-A8E9A7404AE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C84FB38B-5B97-4A21-A29C-6DD69B2026E9}" dt="2025-10-31T17:45:45.790" v="21" actId="20577"/>
              <pc2:cmMkLst xmlns:pc2="http://schemas.microsoft.com/office/powerpoint/2019/9/main/command">
                <pc:docMk/>
                <pc:sldMk cId="799038530" sldId="373"/>
                <pc2:cmMk id="{5CD44977-F7C7-4B6B-BEF8-DF31BB559689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C84FB38B-5B97-4A21-A29C-6DD69B2026E9}" dt="2025-10-31T17:45:45.790" v="21" actId="20577"/>
              <pc2:cmMkLst xmlns:pc2="http://schemas.microsoft.com/office/powerpoint/2019/9/main/command">
                <pc:docMk/>
                <pc:sldMk cId="799038530" sldId="373"/>
                <pc2:cmMk id="{BE2BB0E9-8EB6-4926-8F82-83BBA49EA5E4}"/>
              </pc2:cmMkLst>
            </pc226:cmChg>
          </p:ext>
        </pc:extLst>
      </pc:sldChg>
      <pc:sldChg chg="modSp mod">
        <pc:chgData name="Swartout, Darcy" userId="1c015fc4-41a8-4efb-8017-be6f6fc86c37" providerId="ADAL" clId="{C84FB38B-5B97-4A21-A29C-6DD69B2026E9}" dt="2025-10-31T17:44:59.194" v="19" actId="11"/>
        <pc:sldMkLst>
          <pc:docMk/>
          <pc:sldMk cId="1529954590" sldId="374"/>
        </pc:sldMkLst>
        <pc:spChg chg="mod">
          <ac:chgData name="Swartout, Darcy" userId="1c015fc4-41a8-4efb-8017-be6f6fc86c37" providerId="ADAL" clId="{C84FB38B-5B97-4A21-A29C-6DD69B2026E9}" dt="2025-10-31T17:44:59.194" v="19" actId="11"/>
          <ac:spMkLst>
            <pc:docMk/>
            <pc:sldMk cId="1529954590" sldId="374"/>
            <ac:spMk id="16" creationId="{EA0C574A-8939-6311-8EE0-8CA9120CFB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10/31/2025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3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BF6D9C33-60E5-F49F-85DD-16C261C6EF9F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10/31/2025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P-Card Purchase Orders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88196" y="3576893"/>
            <a:ext cx="2767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3" y="4181004"/>
            <a:ext cx="10515600" cy="294912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sz="5100" dirty="0"/>
              <a:t>This guide will show </a:t>
            </a:r>
            <a:r>
              <a:rPr lang="en-US" sz="5100" i="1" dirty="0"/>
              <a:t>P-Card Holders, Buyers </a:t>
            </a:r>
            <a:r>
              <a:rPr lang="en-US" sz="5100" dirty="0"/>
              <a:t>and </a:t>
            </a:r>
            <a:r>
              <a:rPr lang="en-US" sz="5100" i="1" dirty="0"/>
              <a:t>Agency P-Card Administrators </a:t>
            </a:r>
            <a:r>
              <a:rPr lang="en-US" sz="5100" dirty="0"/>
              <a:t>how to locate, run, and review results of the reports, designed to return details of </a:t>
            </a:r>
            <a:r>
              <a:rPr lang="en-US" sz="5100" i="1" dirty="0"/>
              <a:t>Purchase Orders </a:t>
            </a:r>
            <a:r>
              <a:rPr lang="en-US" sz="5100" dirty="0"/>
              <a:t>having a </a:t>
            </a:r>
            <a:r>
              <a:rPr lang="en-US" sz="5100" i="1" dirty="0"/>
              <a:t>Payment Type of Credit Card</a:t>
            </a:r>
            <a:r>
              <a:rPr lang="en-US" sz="5100" dirty="0"/>
              <a:t>.</a:t>
            </a:r>
            <a:endParaRPr lang="en-US" sz="5100" dirty="0">
              <a:latin typeface="Arial"/>
              <a:cs typeface="Arial"/>
            </a:endParaRPr>
          </a:p>
          <a:p>
            <a:r>
              <a:rPr lang="en-US" b="1" dirty="0">
                <a:latin typeface="Arial"/>
                <a:cs typeface="Arial"/>
              </a:rPr>
              <a:t>Note</a:t>
            </a:r>
            <a:r>
              <a:rPr lang="en-US" dirty="0">
                <a:latin typeface="Arial"/>
                <a:cs typeface="Arial"/>
              </a:rPr>
              <a:t>: Cardholders who do not have a </a:t>
            </a:r>
            <a:r>
              <a:rPr lang="en-US" i="1" dirty="0">
                <a:latin typeface="Arial"/>
                <a:cs typeface="Arial"/>
              </a:rPr>
              <a:t>Buyer</a:t>
            </a:r>
            <a:r>
              <a:rPr lang="en-US" dirty="0">
                <a:latin typeface="Arial"/>
                <a:cs typeface="Arial"/>
              </a:rPr>
              <a:t> role will only have access to </a:t>
            </a:r>
            <a:r>
              <a:rPr lang="en-US" i="1" dirty="0">
                <a:latin typeface="Arial"/>
                <a:cs typeface="Arial"/>
              </a:rPr>
              <a:t>Related Actions </a:t>
            </a:r>
            <a:r>
              <a:rPr lang="en-US" dirty="0">
                <a:latin typeface="Arial"/>
                <a:cs typeface="Arial"/>
              </a:rPr>
              <a:t>(…) for POs that have their credit card linked.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7976458"/>
            <a:ext cx="10542315" cy="45579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Select the </a:t>
            </a:r>
            <a:r>
              <a:rPr lang="en-US" b="1" dirty="0">
                <a:latin typeface="Arial"/>
                <a:cs typeface="Arial"/>
              </a:rPr>
              <a:t>CRPROC – PCARD – Find Purchase Order </a:t>
            </a:r>
            <a:r>
              <a:rPr lang="en-US" dirty="0">
                <a:latin typeface="Arial"/>
                <a:cs typeface="Arial"/>
              </a:rPr>
              <a:t>report you want to run. </a:t>
            </a:r>
          </a:p>
          <a:p>
            <a:pPr marL="714375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CRPROC-PCARD-Find Purchase Orders with Credit Card–Summary</a:t>
            </a:r>
          </a:p>
          <a:p>
            <a:pPr marL="714375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CRPROC-PCARD-Find Purchase Order Lines with Credit Card–Detail</a:t>
            </a:r>
          </a:p>
          <a:p>
            <a:pPr marL="714375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CRPROC-PCARD-Find Purchase Order Lines with Obligation Remaining</a:t>
            </a: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Enter required/optional </a:t>
            </a:r>
            <a:r>
              <a:rPr lang="en-US" b="1" dirty="0">
                <a:latin typeface="Arial"/>
                <a:cs typeface="Arial"/>
              </a:rPr>
              <a:t>Search Parameters</a:t>
            </a:r>
            <a:r>
              <a:rPr lang="en-US" dirty="0">
                <a:latin typeface="Arial"/>
                <a:cs typeface="Arial"/>
              </a:rPr>
              <a:t>, as needed.</a:t>
            </a:r>
            <a:endParaRPr lang="en-US" b="1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OK </a:t>
            </a:r>
            <a:r>
              <a:rPr lang="en-US" dirty="0">
                <a:latin typeface="Arial"/>
                <a:cs typeface="Arial"/>
              </a:rPr>
              <a:t>and review and filter results, as appropriate.</a:t>
            </a:r>
          </a:p>
          <a:p>
            <a:r>
              <a:rPr lang="en-US" dirty="0">
                <a:latin typeface="Arial"/>
                <a:cs typeface="Arial"/>
              </a:rPr>
              <a:t>Export results using </a:t>
            </a:r>
            <a:r>
              <a:rPr lang="en-US" b="1" dirty="0">
                <a:latin typeface="Arial"/>
                <a:cs typeface="Arial"/>
              </a:rPr>
              <a:t>Excel</a:t>
            </a:r>
            <a:r>
              <a:rPr lang="en-US" dirty="0">
                <a:latin typeface="Arial"/>
                <a:cs typeface="Arial"/>
              </a:rPr>
              <a:t> or </a:t>
            </a:r>
            <a:r>
              <a:rPr lang="en-US" b="1" dirty="0">
                <a:latin typeface="Arial"/>
                <a:cs typeface="Arial"/>
              </a:rPr>
              <a:t>PDF </a:t>
            </a:r>
            <a:r>
              <a:rPr lang="en-US" dirty="0">
                <a:latin typeface="Arial"/>
                <a:cs typeface="Arial"/>
              </a:rPr>
              <a:t>options for analysis, if needed.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2889" y="13697149"/>
            <a:ext cx="1794368" cy="771525"/>
          </a:xfrm>
        </p:spPr>
        <p:txBody>
          <a:bodyPr/>
          <a:lstStyle/>
          <a:p>
            <a:r>
              <a:rPr lang="en-US" dirty="0"/>
              <a:t>Locate P-Card Purchase Order Reports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Select Report and Enter Search Parameters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63624" y="13701592"/>
            <a:ext cx="1794368" cy="771525"/>
          </a:xfrm>
        </p:spPr>
        <p:txBody>
          <a:bodyPr/>
          <a:lstStyle/>
          <a:p>
            <a:r>
              <a:rPr lang="en-US" dirty="0"/>
              <a:t>Review P-Card Purchase Orders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Find P-Card Purchase Orders (Part 1 of 6)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CRPROC - PCARD-Find Purchase Orders </a:t>
            </a:r>
            <a:r>
              <a:rPr lang="en-US" dirty="0">
                <a:latin typeface="Arial"/>
                <a:cs typeface="Arial"/>
              </a:rPr>
              <a:t>in the </a:t>
            </a:r>
            <a:r>
              <a:rPr lang="en-US" b="1" dirty="0">
                <a:latin typeface="Arial"/>
                <a:cs typeface="Arial"/>
              </a:rPr>
              <a:t>Search </a:t>
            </a:r>
            <a:r>
              <a:rPr lang="en-US" dirty="0">
                <a:latin typeface="Arial"/>
                <a:cs typeface="Arial"/>
              </a:rPr>
              <a:t>field.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Click the </a:t>
            </a:r>
            <a:r>
              <a:rPr lang="en-US" b="1" dirty="0">
                <a:latin typeface="Arial"/>
                <a:cs typeface="Arial"/>
              </a:rPr>
              <a:t>CRPROC - PCARD -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>
                <a:latin typeface="Arial"/>
                <a:cs typeface="Arial"/>
              </a:rPr>
              <a:t>Find Purchase Orders with Credit Card-Summary </a:t>
            </a:r>
            <a:r>
              <a:rPr lang="en-US" dirty="0">
                <a:latin typeface="Arial"/>
                <a:cs typeface="Arial"/>
              </a:rPr>
              <a:t>report.</a:t>
            </a:r>
          </a:p>
          <a:p>
            <a:pPr marL="73660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Skip to </a:t>
            </a:r>
            <a:r>
              <a:rPr lang="en-US" sz="2800" i="1" dirty="0">
                <a:latin typeface="Arial"/>
                <a:cs typeface="Arial"/>
              </a:rPr>
              <a:t>Step 7 </a:t>
            </a:r>
            <a:r>
              <a:rPr lang="en-US" sz="2800" dirty="0">
                <a:latin typeface="Arial"/>
                <a:cs typeface="Arial"/>
              </a:rPr>
              <a:t>for the </a:t>
            </a:r>
            <a:r>
              <a:rPr lang="en-US" sz="2800" i="1" dirty="0">
                <a:latin typeface="Arial"/>
                <a:cs typeface="Arial"/>
              </a:rPr>
              <a:t>CRPROC-PCARD-Find Purchase Orders Lines with Credit Card Details</a:t>
            </a:r>
            <a:r>
              <a:rPr lang="en-US" sz="2800" dirty="0">
                <a:latin typeface="Arial"/>
                <a:cs typeface="Arial"/>
              </a:rPr>
              <a:t> report. Skip to </a:t>
            </a:r>
            <a:r>
              <a:rPr lang="en-US" sz="2800" i="1" dirty="0">
                <a:latin typeface="Arial"/>
                <a:cs typeface="Arial"/>
              </a:rPr>
              <a:t>Step 12 </a:t>
            </a:r>
            <a:r>
              <a:rPr lang="en-US" sz="2800" dirty="0">
                <a:latin typeface="Arial"/>
                <a:cs typeface="Arial"/>
              </a:rPr>
              <a:t>for the </a:t>
            </a:r>
            <a:r>
              <a:rPr lang="en-US" sz="2800" i="1" dirty="0">
                <a:latin typeface="Arial"/>
                <a:cs typeface="Arial"/>
              </a:rPr>
              <a:t>CRPROC-PCARD-Find Purchase Orders Lines with Obligation Remaining </a:t>
            </a:r>
            <a:r>
              <a:rPr lang="en-US" sz="2800" dirty="0">
                <a:latin typeface="Arial"/>
                <a:cs typeface="Arial"/>
              </a:rPr>
              <a:t>report.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Select a </a:t>
            </a:r>
            <a:r>
              <a:rPr lang="en-US" b="1" dirty="0"/>
              <a:t>Company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 startAt="3"/>
            </a:pPr>
            <a:r>
              <a:rPr lang="en-US" dirty="0"/>
              <a:t>Enter additional search criteria, as needed and click </a:t>
            </a:r>
            <a:r>
              <a:rPr lang="en-US" b="1" dirty="0"/>
              <a:t>OK</a:t>
            </a:r>
            <a:r>
              <a:rPr lang="en-US" dirty="0"/>
              <a:t>.</a:t>
            </a:r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53394" y="1826781"/>
            <a:ext cx="307050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AD51AE2-D4DB-0D8A-7B53-4EB322F81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170" y="10444789"/>
            <a:ext cx="5029200" cy="50190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98DBCF-260D-8008-187E-4AB8D3EC0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009" y="6275372"/>
            <a:ext cx="5943600" cy="24736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FF2F40C-A2F4-D1AB-C17E-E8AAB5880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6896" y="6292105"/>
            <a:ext cx="4409153" cy="4163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39BFFB-5BA4-262A-1635-017607720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6896" y="6756737"/>
            <a:ext cx="3774154" cy="7089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70FA329-0ECC-98D7-4FA7-06BB4614D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078256" y="622125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725296F-089A-412E-5EC0-ABB2BD5E1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401050" y="683687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9381B79-174F-17EB-DE0C-C9ABE81F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0399" y="11658599"/>
            <a:ext cx="2133601" cy="3175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627CC39-E139-E3AD-63E1-B61D331F9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79079" y="1154302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40DFF28-B324-BCE0-A9AE-93DE62125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13319" y="14950087"/>
            <a:ext cx="887732" cy="3175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A69F5C4-1B20-B054-A2E0-2FA24DE4E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682865" y="1440144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P-Card Purchase Orders (Part 2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4577" y="2447072"/>
            <a:ext cx="10569221" cy="10264668"/>
          </a:xfrm>
        </p:spPr>
        <p:txBody>
          <a:bodyPr>
            <a:noAutofit/>
          </a:bodyPr>
          <a:lstStyle/>
          <a:p>
            <a:pPr marL="742950" indent="-742950" fontAlgn="base">
              <a:buFont typeface="+mj-lt"/>
              <a:buAutoNum type="arabicPeriod" startAt="5"/>
            </a:pPr>
            <a:r>
              <a:rPr lang="en-US" dirty="0"/>
              <a:t>Review the </a:t>
            </a:r>
            <a:r>
              <a:rPr lang="en-US" b="1" dirty="0">
                <a:latin typeface="Arial"/>
                <a:cs typeface="Arial"/>
              </a:rPr>
              <a:t>CRPROC – PCARD -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>
                <a:latin typeface="Arial"/>
                <a:cs typeface="Arial"/>
              </a:rPr>
              <a:t>Find Purchase Orders with Credit Card-Summary </a:t>
            </a:r>
            <a:r>
              <a:rPr lang="en-US" dirty="0"/>
              <a:t>report results and use report options to assist with data analysis.</a:t>
            </a:r>
          </a:p>
          <a:p>
            <a:pPr marL="736600" fontAlgn="base"/>
            <a:r>
              <a:rPr lang="en-US" sz="2800" b="1" dirty="0"/>
              <a:t>Note</a:t>
            </a:r>
            <a:r>
              <a:rPr lang="en-US" sz="2800" dirty="0"/>
              <a:t>: You may export the report to </a:t>
            </a:r>
            <a:r>
              <a:rPr lang="en-US" sz="2800" i="1" dirty="0"/>
              <a:t>Excel</a:t>
            </a:r>
            <a:r>
              <a:rPr lang="en-US" sz="2800" dirty="0"/>
              <a:t> or </a:t>
            </a:r>
            <a:r>
              <a:rPr lang="en-US" sz="2800" i="1" dirty="0"/>
              <a:t>PDF</a:t>
            </a:r>
            <a:r>
              <a:rPr lang="en-US" sz="2800" dirty="0"/>
              <a:t> format, if needed, for further analysis.​</a:t>
            </a:r>
          </a:p>
          <a:p>
            <a:pPr marL="1092200" indent="-349250" fontAlgn="base">
              <a:buFont typeface="Arial" panose="020B0604020202020204" pitchFamily="34" charset="0"/>
              <a:buChar char="•"/>
            </a:pPr>
            <a:r>
              <a:rPr lang="en-US" dirty="0"/>
              <a:t>Use</a:t>
            </a:r>
            <a:r>
              <a:rPr lang="en-US" b="1" dirty="0"/>
              <a:t> Related Actions </a:t>
            </a:r>
            <a:r>
              <a:rPr lang="en-US" dirty="0"/>
              <a:t>(</a:t>
            </a:r>
            <a:r>
              <a:rPr lang="en-US" b="1" dirty="0"/>
              <a:t>…</a:t>
            </a:r>
            <a:r>
              <a:rPr lang="en-US" dirty="0"/>
              <a:t>)</a:t>
            </a:r>
            <a:r>
              <a:rPr lang="en-US" b="1" dirty="0"/>
              <a:t> </a:t>
            </a:r>
            <a:r>
              <a:rPr lang="en-US" dirty="0"/>
              <a:t>to preview limited details for </a:t>
            </a:r>
            <a:r>
              <a:rPr lang="en-US" i="1" dirty="0"/>
              <a:t>PO Line(s)</a:t>
            </a:r>
            <a:r>
              <a:rPr lang="en-US" dirty="0"/>
              <a:t> using this option. Other </a:t>
            </a:r>
            <a:r>
              <a:rPr lang="en-US" b="1" dirty="0"/>
              <a:t>Related Actions </a:t>
            </a:r>
            <a:r>
              <a:rPr lang="en-US" dirty="0"/>
              <a:t>(</a:t>
            </a:r>
            <a:r>
              <a:rPr lang="en-US" b="1" dirty="0"/>
              <a:t>…</a:t>
            </a:r>
            <a:r>
              <a:rPr lang="en-US" dirty="0"/>
              <a:t>) options include </a:t>
            </a:r>
            <a:r>
              <a:rPr lang="en-US" b="1" dirty="0"/>
              <a:t>Favorite</a:t>
            </a:r>
            <a:r>
              <a:rPr lang="en-US" dirty="0"/>
              <a:t> which creates a link for the PO under </a:t>
            </a:r>
            <a:r>
              <a:rPr lang="en-US" b="1" dirty="0"/>
              <a:t>Profile&gt;Favorites </a:t>
            </a:r>
            <a:r>
              <a:rPr lang="en-US" dirty="0"/>
              <a:t>and may be helpful for POs you access frequently. Lastly, the </a:t>
            </a:r>
            <a:r>
              <a:rPr lang="en-US" b="1" dirty="0"/>
              <a:t>Receipt&gt;Create </a:t>
            </a:r>
            <a:r>
              <a:rPr lang="en-US" dirty="0"/>
              <a:t>option is available for receiving against a specific </a:t>
            </a:r>
            <a:r>
              <a:rPr lang="en-US" i="1" dirty="0"/>
              <a:t>PO</a:t>
            </a:r>
            <a:r>
              <a:rPr lang="en-US" dirty="0"/>
              <a:t>.</a:t>
            </a:r>
          </a:p>
          <a:p>
            <a:pPr marL="1092200" indent="-355600" fontAlgn="base">
              <a:buFont typeface="Arial" panose="020B0604020202020204" pitchFamily="34" charset="0"/>
              <a:buChar char="•"/>
            </a:pPr>
            <a:r>
              <a:rPr lang="en-US" b="1" dirty="0"/>
              <a:t>Change Selection </a:t>
            </a:r>
            <a:r>
              <a:rPr lang="en-US" dirty="0"/>
              <a:t>- use this option to revise report criteria and re-run.​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CD5F095-A0D6-8B3B-A03A-ECCEFD7B3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117"/>
          <a:stretch>
            <a:fillRect/>
          </a:stretch>
        </p:blipFill>
        <p:spPr>
          <a:xfrm>
            <a:off x="1066800" y="12711740"/>
            <a:ext cx="10058400" cy="25118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E029D-5C63-FE5C-4654-488C705BE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AA9698-4BE4-0A05-DA7E-983F192C4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AE8348-5607-4A2F-64EC-F79854C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60805-4A8F-BCC8-C481-5B5144FD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5180728-AB22-C6D7-579D-5DA8B06B2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P-Card Purchase Orders (Part 3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0D4565D-E108-F399-B5F3-8F67051C4B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CRPROC – PCARD - Find Purchase Orders </a:t>
            </a:r>
            <a:r>
              <a:rPr lang="en-US" dirty="0">
                <a:latin typeface="Arial"/>
                <a:cs typeface="Arial"/>
              </a:rPr>
              <a:t>in the </a:t>
            </a:r>
            <a:r>
              <a:rPr lang="en-US" b="1" dirty="0">
                <a:latin typeface="Arial"/>
                <a:cs typeface="Arial"/>
              </a:rPr>
              <a:t>Search </a:t>
            </a:r>
            <a:r>
              <a:rPr lang="en-US" dirty="0">
                <a:latin typeface="Arial"/>
                <a:cs typeface="Arial"/>
              </a:rPr>
              <a:t>field. 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 dirty="0">
                <a:latin typeface="Arial"/>
                <a:cs typeface="Arial"/>
              </a:rPr>
              <a:t>Click the </a:t>
            </a:r>
            <a:r>
              <a:rPr lang="en-US" b="1" dirty="0">
                <a:latin typeface="Arial"/>
                <a:cs typeface="Arial"/>
              </a:rPr>
              <a:t>CRPROC - PCARD -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>
                <a:latin typeface="Arial"/>
                <a:cs typeface="Arial"/>
              </a:rPr>
              <a:t>Find Purchase Order Lines with Credit Card Details </a:t>
            </a:r>
            <a:r>
              <a:rPr lang="en-US" dirty="0">
                <a:latin typeface="Arial"/>
                <a:cs typeface="Arial"/>
              </a:rPr>
              <a:t>report.</a:t>
            </a:r>
          </a:p>
          <a:p>
            <a:pPr marL="73660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Skip to </a:t>
            </a:r>
            <a:r>
              <a:rPr lang="en-US" sz="2800" i="1" dirty="0">
                <a:latin typeface="Arial"/>
                <a:cs typeface="Arial"/>
              </a:rPr>
              <a:t>Step 11 </a:t>
            </a:r>
            <a:r>
              <a:rPr lang="en-US" sz="2800" dirty="0">
                <a:latin typeface="Arial"/>
                <a:cs typeface="Arial"/>
              </a:rPr>
              <a:t>for the </a:t>
            </a:r>
            <a:r>
              <a:rPr lang="en-US" sz="2800" i="1" dirty="0">
                <a:latin typeface="Arial"/>
                <a:cs typeface="Arial"/>
              </a:rPr>
              <a:t>CRPROC-PCARD-Find Purchase Orders Lines with Obligation Remaining </a:t>
            </a:r>
            <a:r>
              <a:rPr lang="en-US" sz="2800" dirty="0">
                <a:latin typeface="Arial"/>
                <a:cs typeface="Arial"/>
              </a:rPr>
              <a:t>report.</a:t>
            </a:r>
          </a:p>
          <a:p>
            <a:pPr marL="742950" indent="-742950" fontAlgn="base">
              <a:buFont typeface="+mj-lt"/>
              <a:buAutoNum type="arabicPeriod" startAt="7"/>
            </a:pPr>
            <a:endParaRPr lang="en-US" sz="36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639DD8-E50D-6729-FF95-8CDB116635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 dirty="0"/>
              <a:t>Select </a:t>
            </a:r>
            <a:r>
              <a:rPr lang="en-US" b="1" dirty="0"/>
              <a:t>Document Date On or After</a:t>
            </a:r>
            <a:r>
              <a:rPr lang="en-US" dirty="0">
                <a:solidFill>
                  <a:srgbClr val="FF0000"/>
                </a:solidFill>
              </a:rPr>
              <a:t>* </a:t>
            </a:r>
            <a:r>
              <a:rPr lang="en-US" dirty="0"/>
              <a:t>and </a:t>
            </a:r>
            <a:r>
              <a:rPr lang="en-US" b="1" dirty="0"/>
              <a:t>Document Date On or Before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 startAt="8"/>
            </a:pPr>
            <a:r>
              <a:rPr lang="en-US" dirty="0"/>
              <a:t>Enter additional search criteria, as needed and click </a:t>
            </a:r>
            <a:r>
              <a:rPr lang="en-US" b="1" dirty="0"/>
              <a:t>OK</a:t>
            </a:r>
            <a:r>
              <a:rPr lang="en-US" dirty="0"/>
              <a:t>.</a:t>
            </a:r>
            <a:endParaRPr lang="en-US" b="1" dirty="0"/>
          </a:p>
          <a:p>
            <a:pPr marL="742950" indent="-742950">
              <a:buFont typeface="+mj-lt"/>
              <a:buAutoNum type="arabicPeriod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ACE3E1-10CC-A358-D03D-8FEBBD21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C81E76-2143-2E15-A41F-62302E90B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009" y="5829322"/>
            <a:ext cx="5943600" cy="24736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6648F4D-5991-186F-A373-C97C5355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6896" y="5846055"/>
            <a:ext cx="4409153" cy="4163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4CA363-E21F-EEF8-7FEB-AC9F32948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6896" y="7596806"/>
            <a:ext cx="4212304" cy="7089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9B34019-AB33-6998-3726-5011230EB0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078256" y="577520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85227C6-66B0-4D17-8DBC-7F9159FDE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39200" y="767694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29698E8-C121-9598-8301-9883CC73F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8491" y="10842934"/>
            <a:ext cx="5029200" cy="44749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6833A619-5BBD-5582-7A29-55E4C9AFC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477000" y="126119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DC78490-63B2-E73D-278F-4BD15A2ED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63540" y="12531775"/>
            <a:ext cx="1013460" cy="7089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DC9A51A-3360-9FAB-0777-A8E9A7404A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637145" y="1424940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297B2B-D530-EF4F-26D1-31FC11AEA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37120" y="14798040"/>
            <a:ext cx="948690" cy="39657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38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P-Card Purchase Orders (Part 4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 fontAlgn="base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Review the </a:t>
            </a:r>
            <a:r>
              <a:rPr lang="en-US" b="1" dirty="0">
                <a:latin typeface="Arial"/>
                <a:cs typeface="Arial"/>
              </a:rPr>
              <a:t>CRPROC – PCARD -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>
                <a:latin typeface="Arial"/>
                <a:cs typeface="Arial"/>
              </a:rPr>
              <a:t>Find Purchase Orders Lines with Credit Card Details </a:t>
            </a:r>
            <a:r>
              <a:rPr lang="en-US" dirty="0">
                <a:latin typeface="Arial"/>
                <a:cs typeface="Arial"/>
              </a:rPr>
              <a:t>report results and use report options to assist with data analysis.</a:t>
            </a:r>
          </a:p>
          <a:p>
            <a:pPr marL="736600" fontAlgn="base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You may export the report to </a:t>
            </a:r>
            <a:r>
              <a:rPr lang="en-US" sz="2800" i="1" dirty="0">
                <a:latin typeface="Arial"/>
                <a:cs typeface="Arial"/>
              </a:rPr>
              <a:t>Excel</a:t>
            </a:r>
            <a:r>
              <a:rPr lang="en-US" sz="2800" dirty="0">
                <a:latin typeface="Arial"/>
                <a:cs typeface="Arial"/>
              </a:rPr>
              <a:t> or </a:t>
            </a:r>
            <a:r>
              <a:rPr lang="en-US" sz="2800" i="1" dirty="0">
                <a:latin typeface="Arial"/>
                <a:cs typeface="Arial"/>
              </a:rPr>
              <a:t>PDF</a:t>
            </a:r>
            <a:r>
              <a:rPr lang="en-US" sz="2800" dirty="0">
                <a:latin typeface="Arial"/>
                <a:cs typeface="Arial"/>
              </a:rPr>
              <a:t> format, if needed, for further analysis.​ This report includes multiple lines for </a:t>
            </a:r>
            <a:r>
              <a:rPr lang="en-US" sz="2800" i="1" dirty="0">
                <a:latin typeface="Arial"/>
                <a:cs typeface="Arial"/>
              </a:rPr>
              <a:t>POs</a:t>
            </a:r>
            <a:r>
              <a:rPr lang="en-US" sz="2800" dirty="0">
                <a:latin typeface="Arial"/>
                <a:cs typeface="Arial"/>
              </a:rPr>
              <a:t> with </a:t>
            </a:r>
            <a:r>
              <a:rPr lang="en-US" sz="2800" i="1" dirty="0">
                <a:latin typeface="Arial"/>
                <a:cs typeface="Arial"/>
              </a:rPr>
              <a:t>Splits</a:t>
            </a:r>
            <a:r>
              <a:rPr lang="en-US" sz="2800" dirty="0">
                <a:latin typeface="Arial"/>
                <a:cs typeface="Arial"/>
              </a:rPr>
              <a:t> defined.</a:t>
            </a:r>
          </a:p>
          <a:p>
            <a:pPr marL="1204913" lvl="1" indent="-401638" fontAlgn="base"/>
            <a:r>
              <a:rPr lang="en-US" sz="3600" dirty="0">
                <a:latin typeface="Arial"/>
                <a:cs typeface="Arial"/>
              </a:rPr>
              <a:t>Use</a:t>
            </a:r>
            <a:r>
              <a:rPr lang="en-US" sz="3600" b="1" dirty="0">
                <a:latin typeface="Arial"/>
                <a:cs typeface="Arial"/>
              </a:rPr>
              <a:t> Purchase Order Related Actions </a:t>
            </a:r>
            <a:r>
              <a:rPr lang="en-US" sz="3600" dirty="0">
                <a:latin typeface="Arial"/>
                <a:cs typeface="Arial"/>
              </a:rPr>
              <a:t>(…) options to preview limited PO Header details, generate printable PDF of PO (Printable Version), add or remove a PO (Favorite), or receive against a specific PO (Receipt).</a:t>
            </a:r>
          </a:p>
          <a:p>
            <a:pPr marL="1204913" lvl="1" indent="-349250" fontAlgn="base"/>
            <a:r>
              <a:rPr lang="en-US" sz="3600" b="1" dirty="0"/>
              <a:t>Change Selection </a:t>
            </a:r>
            <a:r>
              <a:rPr lang="en-US" sz="3600" dirty="0"/>
              <a:t>- use this option to revise report criteria and re-run.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0473701-A8BA-91C7-BAF7-481CD252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9879592"/>
            <a:ext cx="10058400" cy="34673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2267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P-Card Purchase Orders (Part 5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CRPROC-PCARD-Find Purchase Orders </a:t>
            </a:r>
            <a:r>
              <a:rPr lang="en-US" dirty="0">
                <a:latin typeface="Arial"/>
                <a:cs typeface="Arial"/>
              </a:rPr>
              <a:t>in the </a:t>
            </a:r>
            <a:r>
              <a:rPr lang="en-US" b="1" dirty="0">
                <a:latin typeface="Arial"/>
                <a:cs typeface="Arial"/>
              </a:rPr>
              <a:t>Search </a:t>
            </a:r>
            <a:r>
              <a:rPr lang="en-US" dirty="0">
                <a:latin typeface="Arial"/>
                <a:cs typeface="Arial"/>
              </a:rPr>
              <a:t>field. </a:t>
            </a:r>
          </a:p>
          <a:p>
            <a:pPr marL="742950" indent="-742950">
              <a:buFont typeface="+mj-lt"/>
              <a:buAutoNum type="arabicPeriod" startAt="11"/>
            </a:pPr>
            <a:r>
              <a:rPr lang="en-US" dirty="0">
                <a:latin typeface="Arial"/>
                <a:cs typeface="Arial"/>
              </a:rPr>
              <a:t>Click the </a:t>
            </a:r>
            <a:r>
              <a:rPr lang="en-US" b="1" dirty="0">
                <a:latin typeface="Arial"/>
                <a:cs typeface="Arial"/>
              </a:rPr>
              <a:t>CRPROC – PCARD -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>
                <a:latin typeface="Arial"/>
                <a:cs typeface="Arial"/>
              </a:rPr>
              <a:t>Find Purchase Order Lines with Obligation Remaining </a:t>
            </a:r>
            <a:r>
              <a:rPr lang="en-US" dirty="0">
                <a:latin typeface="Arial"/>
                <a:cs typeface="Arial"/>
              </a:rPr>
              <a:t>report.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>
              <a:latin typeface="Arial"/>
              <a:cs typeface="Arial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03B153E-6486-5349-F683-A0CB219116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3"/>
            </a:pPr>
            <a:r>
              <a:rPr lang="en-US" dirty="0"/>
              <a:t>Enter your </a:t>
            </a:r>
            <a:r>
              <a:rPr lang="en-US" b="1" dirty="0"/>
              <a:t>Search</a:t>
            </a:r>
            <a:r>
              <a:rPr lang="en-US" dirty="0"/>
              <a:t> parameters, as needed and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3DD504-8339-8404-80A4-D3045DBD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5295922"/>
            <a:ext cx="5943600" cy="24736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16A8995-6B03-A0A8-9B74-0840DC8F8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00087" y="5312655"/>
            <a:ext cx="4409153" cy="4163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CF06ED-39B9-D849-AA4A-0B16A05E3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00086" y="6444037"/>
            <a:ext cx="4094333" cy="7089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98FC522-3205-4665-06A4-59FBD86B7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051447" y="524180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C286484-FB6F-C4B4-1CF3-52005F16A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694419" y="652417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BC97D31-D988-889C-BBEE-3B0861817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409" y="10707450"/>
            <a:ext cx="6400800" cy="42796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5C25E7B6-0F04-6CA5-7E89-E236AA90A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6700" y="14363700"/>
            <a:ext cx="1036181" cy="4667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86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EA015-BF23-36FF-B56B-54491EE62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824-F08C-1E84-4DF7-23BAB7F7E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42B4DD-BA1C-AE1E-9687-194F7874B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48B96-F788-7562-77ED-17ACD2DC2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93597342-0322-2DE1-1203-727381F44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P-Card Purchase Orders (Part 6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A0C574A-8939-6311-8EE0-8CA9120CFB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66527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 fontAlgn="base">
              <a:buFont typeface="+mj-lt"/>
              <a:buAutoNum type="arabicPeriod" startAt="14"/>
            </a:pPr>
            <a:r>
              <a:rPr lang="en-US" dirty="0"/>
              <a:t>Review the </a:t>
            </a:r>
            <a:r>
              <a:rPr lang="en-US" b="1" dirty="0">
                <a:latin typeface="Arial"/>
                <a:cs typeface="Arial"/>
              </a:rPr>
              <a:t>CRPROC – PCARD -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>
                <a:latin typeface="Arial"/>
                <a:cs typeface="Arial"/>
              </a:rPr>
              <a:t>Find Purchase Order Lines with Obligations Remaining </a:t>
            </a:r>
            <a:r>
              <a:rPr lang="en-US" dirty="0"/>
              <a:t>report results and use report options to assist with data analysis.</a:t>
            </a:r>
          </a:p>
          <a:p>
            <a:pPr marL="736600" fontAlgn="base"/>
            <a:r>
              <a:rPr lang="en-US" sz="2800" b="1" dirty="0"/>
              <a:t>Note</a:t>
            </a:r>
            <a:r>
              <a:rPr lang="en-US" sz="2800" dirty="0"/>
              <a:t>: You may export the report to </a:t>
            </a:r>
            <a:r>
              <a:rPr lang="en-US" sz="2800" i="1" dirty="0"/>
              <a:t>Excel</a:t>
            </a:r>
            <a:r>
              <a:rPr lang="en-US" sz="2800" dirty="0"/>
              <a:t> or </a:t>
            </a:r>
            <a:r>
              <a:rPr lang="en-US" sz="2800" i="1" dirty="0"/>
              <a:t>PDF</a:t>
            </a:r>
            <a:r>
              <a:rPr lang="en-US" sz="2800" dirty="0"/>
              <a:t> format, if needed, for further analysis.​ </a:t>
            </a:r>
            <a:r>
              <a:rPr lang="en-US" sz="2800" dirty="0">
                <a:latin typeface="Arial"/>
                <a:cs typeface="Arial"/>
              </a:rPr>
              <a:t>This report includes multiple lines for </a:t>
            </a:r>
            <a:r>
              <a:rPr lang="en-US" sz="2800" i="1" dirty="0">
                <a:latin typeface="Arial"/>
                <a:cs typeface="Arial"/>
              </a:rPr>
              <a:t>POs</a:t>
            </a:r>
            <a:r>
              <a:rPr lang="en-US" sz="2800" dirty="0">
                <a:latin typeface="Arial"/>
                <a:cs typeface="Arial"/>
              </a:rPr>
              <a:t> with </a:t>
            </a:r>
            <a:r>
              <a:rPr lang="en-US" sz="2800" i="1" dirty="0">
                <a:latin typeface="Arial"/>
                <a:cs typeface="Arial"/>
              </a:rPr>
              <a:t>Splits</a:t>
            </a:r>
            <a:r>
              <a:rPr lang="en-US" sz="2800" dirty="0">
                <a:latin typeface="Arial"/>
                <a:cs typeface="Arial"/>
              </a:rPr>
              <a:t> defined.</a:t>
            </a:r>
          </a:p>
          <a:p>
            <a:pPr marL="1316038" indent="-401638">
              <a:buFont typeface="Arial" panose="020B0604020202020204" pitchFamily="34" charset="0"/>
              <a:buChar char="•"/>
            </a:pPr>
            <a:r>
              <a:rPr lang="en-US" sz="3600" dirty="0"/>
              <a:t>Use</a:t>
            </a:r>
            <a:r>
              <a:rPr lang="en-US" sz="3600" b="1" dirty="0"/>
              <a:t> Purchase Order Related Actions </a:t>
            </a:r>
            <a:r>
              <a:rPr lang="en-US" sz="3600" dirty="0"/>
              <a:t>(</a:t>
            </a:r>
            <a:r>
              <a:rPr lang="en-US" sz="3600" b="1" dirty="0"/>
              <a:t>…</a:t>
            </a:r>
            <a:r>
              <a:rPr lang="en-US" sz="3600" dirty="0"/>
              <a:t>)</a:t>
            </a:r>
            <a:r>
              <a:rPr lang="en-US" sz="3600" b="1" dirty="0"/>
              <a:t> </a:t>
            </a:r>
            <a:r>
              <a:rPr lang="en-US" dirty="0"/>
              <a:t>options to preview limited </a:t>
            </a:r>
            <a:r>
              <a:rPr lang="en-US" b="1" dirty="0"/>
              <a:t>PO Header details</a:t>
            </a:r>
            <a:r>
              <a:rPr lang="en-US" dirty="0"/>
              <a:t>, generate </a:t>
            </a:r>
            <a:r>
              <a:rPr lang="en-US" b="1" dirty="0"/>
              <a:t>PDF of PO </a:t>
            </a:r>
            <a:r>
              <a:rPr lang="en-US" dirty="0"/>
              <a:t>(printable version), </a:t>
            </a:r>
            <a:r>
              <a:rPr lang="en-US" b="1" dirty="0"/>
              <a:t>add or remove a PO </a:t>
            </a:r>
            <a:r>
              <a:rPr lang="en-US" dirty="0"/>
              <a:t>(Favorite), or </a:t>
            </a:r>
            <a:r>
              <a:rPr lang="en-US" b="1" dirty="0"/>
              <a:t>receive against a specific PO </a:t>
            </a:r>
            <a:r>
              <a:rPr lang="en-US" dirty="0"/>
              <a:t>(Receipt).​</a:t>
            </a:r>
            <a:endParaRPr lang="en-US" sz="4000" dirty="0"/>
          </a:p>
          <a:p>
            <a:pPr marL="1316038" lvl="1" indent="-401638" fontAlgn="base"/>
            <a:r>
              <a:rPr lang="en-US" sz="3600" b="1" dirty="0"/>
              <a:t>Change Selection </a:t>
            </a:r>
            <a:r>
              <a:rPr lang="en-US" sz="3600" dirty="0"/>
              <a:t>- use this option to revise report criteria and re-run.</a:t>
            </a:r>
          </a:p>
          <a:p>
            <a:endParaRPr lang="en-US" sz="3600" dirty="0"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4CBFE7-A33C-E48B-E8C6-282903986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A2EBCE7-38C9-8F6D-7D2E-0FC6102B9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66990"/>
            <a:ext cx="10953599" cy="991815"/>
            <a:chOff x="619200" y="14466988"/>
            <a:chExt cx="6062976" cy="502647"/>
          </a:xfrm>
          <a:solidFill>
            <a:schemeClr val="accent5"/>
          </a:solidFill>
        </p:grpSpPr>
        <p:sp>
          <p:nvSpPr>
            <p:cNvPr id="10" name="Freeform 101">
              <a:extLst>
                <a:ext uri="{FF2B5EF4-FFF2-40B4-BE49-F238E27FC236}">
                  <a16:creationId xmlns:a16="http://schemas.microsoft.com/office/drawing/2014/main" id="{A2E1F5EC-3AF2-7531-80FA-53E7921ADB46}"/>
                </a:ext>
              </a:extLst>
            </p:cNvPr>
            <p:cNvSpPr/>
            <p:nvPr/>
          </p:nvSpPr>
          <p:spPr>
            <a:xfrm>
              <a:off x="619200" y="14466988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 dirty="0"/>
            </a:p>
          </p:txBody>
        </p:sp>
        <p:pic>
          <p:nvPicPr>
            <p:cNvPr id="11" name="Graphic 10" descr="Checkmark with solid fill">
              <a:extLst>
                <a:ext uri="{FF2B5EF4-FFF2-40B4-BE49-F238E27FC236}">
                  <a16:creationId xmlns:a16="http://schemas.microsoft.com/office/drawing/2014/main" id="{01CF308D-F471-117B-16CE-BC5A14D8C0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96412" y="14531980"/>
              <a:ext cx="463807" cy="380601"/>
            </a:xfrm>
            <a:prstGeom prst="rect">
              <a:avLst/>
            </a:prstGeom>
          </p:spPr>
        </p:pic>
      </p:grpSp>
      <p:sp>
        <p:nvSpPr>
          <p:cNvPr id="8" name="TextBox 11">
            <a:extLst>
              <a:ext uri="{FF2B5EF4-FFF2-40B4-BE49-F238E27FC236}">
                <a16:creationId xmlns:a16="http://schemas.microsoft.com/office/drawing/2014/main" id="{B7939350-F4E6-7F39-C767-93D69607F2CC}"/>
              </a:ext>
            </a:extLst>
          </p:cNvPr>
          <p:cNvSpPr txBox="1"/>
          <p:nvPr/>
        </p:nvSpPr>
        <p:spPr>
          <a:xfrm>
            <a:off x="1666371" y="14447398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located and reviewed p-card purchase orders.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B63F306-7C44-45D4-CE46-6FD4236A0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10228960"/>
            <a:ext cx="10058400" cy="35310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99545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purl.org/dc/dcmitype/"/>
    <ds:schemaRef ds:uri="http://purl.org/dc/elements/1.1/"/>
    <ds:schemaRef ds:uri="http://schemas.microsoft.com/office/2006/documentManagement/types"/>
    <ds:schemaRef ds:uri="91b022cc-d96d-4c7a-a6ef-47af526da2c2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d5ae7cb-5eaa-45bd-87a9-9ecdfd4d7a1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FA096D-2D96-444A-8043-56EF5C08F36E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809</Words>
  <Application>Microsoft Office PowerPoint</Application>
  <PresentationFormat>Custom</PresentationFormat>
  <Paragraphs>87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Job Aid Template</vt:lpstr>
      <vt:lpstr>1_Administrative</vt:lpstr>
      <vt:lpstr>Find P-Card Purchase Orders</vt:lpstr>
      <vt:lpstr>Find P-Card Purchase Orders (Part 1 of 6)</vt:lpstr>
      <vt:lpstr>Find P-Card Purchase Orders (Part 2 of 6)</vt:lpstr>
      <vt:lpstr>Find P-Card Purchase Orders (Part 3 of 6)</vt:lpstr>
      <vt:lpstr>Find P-Card Purchase Orders (Part 4 of 6)</vt:lpstr>
      <vt:lpstr>Find P-Card Purchase Orders (Part 5 of 6)</vt:lpstr>
      <vt:lpstr>Find P-Card Purchase Orders 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7</cp:revision>
  <cp:lastPrinted>2024-05-14T19:49:44Z</cp:lastPrinted>
  <dcterms:created xsi:type="dcterms:W3CDTF">2024-01-04T16:25:20Z</dcterms:created>
  <dcterms:modified xsi:type="dcterms:W3CDTF">2025-10-31T17:58:28Z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