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77" r:id="rId6"/>
    <p:sldId id="356" r:id="rId7"/>
    <p:sldId id="364" r:id="rId8"/>
    <p:sldId id="366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2067D861-83EF-3D19-890D-D40E1191CC6E}" name="Wilcox, Joel" initials="JW" userId="S::joel.wilcox@doas.ga.gov::21224015-5a1b-4359-9ea3-ef6249ba0b36" providerId="AD"/>
  <p188:author id="{8CFD2265-FDCC-7931-09E1-3E8461D7520F}" name="Biador, Kim" initials="KB" userId="S::Kim.Biador@sao.ga.gov::fca14e35-9508-4b00-aeb1-b6a35bc0345e" providerId="AD"/>
  <p188:author id="{5E7EEB6D-FC5D-0EF7-944D-3FE6C93231BC}" name="Zubas, Rhonda" initials="RZ" userId="S::Rhonda.Zubas@sao.ga.gov::9acaef63-65ff-4a01-974a-c47ded9e3d5f" providerId="AD"/>
  <p188:author id="{BFFD038E-6017-C843-98BD-7DB9884C9DDE}" name="Sipe, Jamie" initials="SJ" userId="S::jasipe@deloitte.com::5bc06a04-23d5-42bd-853b-0cd5205b0fa0" providerId="AD"/>
  <p188:author id="{7FD813AB-63FB-AD23-24AA-0B6D0F8125E9}" name="Biador, Kim" initials="BK" userId="S::kim.biador@sao.ga.gov::fca14e35-9508-4b00-aeb1-b6a35bc0345e" providerId="AD"/>
  <p188:author id="{2A43C1D0-EC98-7D0A-7928-9806C2BF5745}" name="Harder, April" initials="HA" userId="S::april.harder@doas.ga.gov::57594db7-b972-42d4-8c77-65bd0785c8b0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6AE9F7-7CF7-F9AC-82CC-0ACC3E5B53D0}" v="4" dt="2025-12-22T20:30:05.848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ador, Kim" userId="S::kim.biador@sao.ga.gov::fca14e35-9508-4b00-aeb1-b6a35bc0345e" providerId="AD" clId="Web-{496AE9F7-7CF7-F9AC-82CC-0ACC3E5B53D0}"/>
    <pc:docChg chg="modSld">
      <pc:chgData name="Biador, Kim" userId="S::kim.biador@sao.ga.gov::fca14e35-9508-4b00-aeb1-b6a35bc0345e" providerId="AD" clId="Web-{496AE9F7-7CF7-F9AC-82CC-0ACC3E5B53D0}" dt="2025-12-22T20:30:05.848" v="3" actId="20577"/>
      <pc:docMkLst>
        <pc:docMk/>
      </pc:docMkLst>
      <pc:sldChg chg="modSp">
        <pc:chgData name="Biador, Kim" userId="S::kim.biador@sao.ga.gov::fca14e35-9508-4b00-aeb1-b6a35bc0345e" providerId="AD" clId="Web-{496AE9F7-7CF7-F9AC-82CC-0ACC3E5B53D0}" dt="2025-12-22T20:30:05.848" v="3" actId="20577"/>
        <pc:sldMkLst>
          <pc:docMk/>
          <pc:sldMk cId="1930719242" sldId="377"/>
        </pc:sldMkLst>
        <pc:spChg chg="mod">
          <ac:chgData name="Biador, Kim" userId="S::kim.biador@sao.ga.gov::fca14e35-9508-4b00-aeb1-b6a35bc0345e" providerId="AD" clId="Web-{496AE9F7-7CF7-F9AC-82CC-0ACC3E5B53D0}" dt="2025-12-22T20:30:05.848" v="3" actId="20577"/>
          <ac:spMkLst>
            <pc:docMk/>
            <pc:sldMk cId="1930719242" sldId="377"/>
            <ac:spMk id="6" creationId="{7A3CDCF1-C67B-52FE-267A-934F3085D3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73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02D57A36-0B91-01EA-2CF2-54F111540226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C2A4C2-771B-F835-CB30-023D91FC0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8FBE65-7030-8A3E-E443-7AA9AB07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09D61D-693D-1A3B-CEEC-0C2BA729A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2315D08-2FCA-3A1D-CF21-D4045FFDF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Send Back Options for P-Card Prior Approval Request Approvers</a:t>
            </a:r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E9A38B-9355-25E3-A73C-9674FB895FF5}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A3CDCF1-C67B-52FE-267A-934F3085D3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</a:t>
            </a:r>
            <a:r>
              <a:rPr lang="en-US" i="1" dirty="0">
                <a:latin typeface="Arial"/>
                <a:cs typeface="Arial"/>
              </a:rPr>
              <a:t>P-Card Prior Approval Request Approvers</a:t>
            </a:r>
            <a:r>
              <a:rPr lang="en-US" dirty="0">
                <a:latin typeface="Arial"/>
                <a:cs typeface="Arial"/>
              </a:rPr>
              <a:t> how to use </a:t>
            </a:r>
            <a:r>
              <a:rPr lang="en-US" i="1" dirty="0">
                <a:latin typeface="Arial"/>
                <a:cs typeface="Arial"/>
              </a:rPr>
              <a:t>Send Back </a:t>
            </a:r>
            <a:r>
              <a:rPr lang="en-US" dirty="0">
                <a:latin typeface="Arial"/>
                <a:cs typeface="Arial"/>
              </a:rPr>
              <a:t>options to ask </a:t>
            </a:r>
            <a:r>
              <a:rPr lang="en-US" i="1" dirty="0">
                <a:latin typeface="Arial"/>
                <a:cs typeface="Arial"/>
              </a:rPr>
              <a:t>Initiators</a:t>
            </a:r>
            <a:r>
              <a:rPr lang="en-US" dirty="0">
                <a:latin typeface="Arial"/>
                <a:cs typeface="Arial"/>
              </a:rPr>
              <a:t> to </a:t>
            </a:r>
            <a:r>
              <a:rPr lang="en-US" i="1" dirty="0">
                <a:latin typeface="Arial"/>
                <a:cs typeface="Arial"/>
              </a:rPr>
              <a:t>Revise</a:t>
            </a:r>
            <a:r>
              <a:rPr lang="en-US" dirty="0">
                <a:latin typeface="Arial"/>
                <a:cs typeface="Arial"/>
              </a:rPr>
              <a:t> or </a:t>
            </a:r>
            <a:r>
              <a:rPr lang="en-US" i="1" dirty="0">
                <a:latin typeface="Arial"/>
                <a:cs typeface="Arial"/>
              </a:rPr>
              <a:t>Cardholders</a:t>
            </a:r>
            <a:r>
              <a:rPr lang="en-US" dirty="0">
                <a:latin typeface="Arial"/>
                <a:cs typeface="Arial"/>
              </a:rPr>
              <a:t> (on behalf of) to </a:t>
            </a:r>
            <a:r>
              <a:rPr lang="en-US" i="1" dirty="0">
                <a:latin typeface="Arial"/>
                <a:cs typeface="Arial"/>
              </a:rPr>
              <a:t>Review</a:t>
            </a:r>
            <a:r>
              <a:rPr lang="en-US" dirty="0">
                <a:latin typeface="Arial"/>
                <a:cs typeface="Arial"/>
              </a:rPr>
              <a:t> prior to </a:t>
            </a:r>
            <a:r>
              <a:rPr lang="en-US" i="1" dirty="0">
                <a:latin typeface="Arial"/>
                <a:cs typeface="Arial"/>
              </a:rPr>
              <a:t>Approval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endParaRPr lang="en-US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2723FD-8831-D3B4-D21F-B352EAE60ED3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5B168A-0CA6-2BD1-8BB6-D0A62C294968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8631D92-00E2-91FA-2794-18816A57D7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111604"/>
            <a:ext cx="10542315" cy="401490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My Tasks </a:t>
            </a:r>
            <a:r>
              <a:rPr lang="en-US">
                <a:latin typeface="Arial"/>
                <a:cs typeface="Arial"/>
              </a:rPr>
              <a:t>(current approver only).</a:t>
            </a:r>
          </a:p>
          <a:p>
            <a:r>
              <a:rPr lang="en-US">
                <a:latin typeface="Arial"/>
                <a:cs typeface="Arial"/>
              </a:rPr>
              <a:t>Select appropriate </a:t>
            </a:r>
            <a:r>
              <a:rPr lang="en-US" b="1">
                <a:latin typeface="Arial"/>
                <a:cs typeface="Arial"/>
              </a:rPr>
              <a:t>Request | P-Card Prior Approval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Send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b="1">
                <a:latin typeface="Arial"/>
                <a:cs typeface="Arial"/>
              </a:rPr>
              <a:t>Back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Select appropriate recipient and action.</a:t>
            </a:r>
          </a:p>
          <a:p>
            <a:r>
              <a:rPr lang="en-US">
                <a:latin typeface="Arial"/>
                <a:cs typeface="Arial"/>
              </a:rPr>
              <a:t>Enter reason for </a:t>
            </a:r>
            <a:r>
              <a:rPr lang="en-US" b="1">
                <a:latin typeface="Arial"/>
                <a:cs typeface="Arial"/>
              </a:rPr>
              <a:t>Send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b="1">
                <a:latin typeface="Arial"/>
                <a:cs typeface="Arial"/>
              </a:rPr>
              <a:t>Back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Submit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EDF9F6-78CD-994A-CE35-13D9877CE56E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412D09-AAFE-7998-91E3-FB21A03A6F0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28688" y="13493548"/>
            <a:ext cx="1924050" cy="1152550"/>
          </a:xfrm>
        </p:spPr>
        <p:txBody>
          <a:bodyPr/>
          <a:lstStyle/>
          <a:p>
            <a:r>
              <a:rPr lang="en-US"/>
              <a:t>Select and Review P-Card Request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2E7FAE3-325D-597A-A61D-1D7A842DF6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44784" y="13451696"/>
            <a:ext cx="1924050" cy="1249350"/>
          </a:xfrm>
        </p:spPr>
        <p:txBody>
          <a:bodyPr/>
          <a:lstStyle/>
          <a:p>
            <a:r>
              <a:rPr lang="en-US"/>
              <a:t>Determine Send Back Action Required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C524910-16EE-D591-BF74-80CD3B3CBC4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420040" y="13851720"/>
            <a:ext cx="1449387" cy="771525"/>
          </a:xfrm>
        </p:spPr>
        <p:txBody>
          <a:bodyPr/>
          <a:lstStyle/>
          <a:p>
            <a:r>
              <a:rPr lang="en-US"/>
              <a:t>Click Send Back and add Recipient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19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Send Back Options for P-Card Prior Approval Request Approvers </a:t>
            </a:r>
            <a:r>
              <a:rPr lang="en-US"/>
              <a:t>(Part 1 of 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Click </a:t>
            </a:r>
            <a:r>
              <a:rPr lang="en-US" b="1"/>
              <a:t>My Tasks </a:t>
            </a:r>
            <a:r>
              <a:rPr lang="en-US"/>
              <a:t>in the top-right corner of your </a:t>
            </a:r>
            <a:r>
              <a:rPr lang="en-US" b="1"/>
              <a:t>Homepage</a:t>
            </a:r>
            <a:r>
              <a:rPr lang="en-US"/>
              <a:t>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/>
              <a:t>Select </a:t>
            </a:r>
            <a:r>
              <a:rPr lang="en-US" b="1"/>
              <a:t>Review Process: Request | P-Card Prior Approval: (Card Holder Name)</a:t>
            </a:r>
            <a:r>
              <a:rPr lang="en-US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DFA8693-345F-9353-3F99-E59925771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199" y="4217234"/>
            <a:ext cx="8229600" cy="33812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4A835CF-CB1C-B0F0-A081-FCB99587C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609" y="10598449"/>
            <a:ext cx="10058400" cy="411713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965B62C-E7E4-C7E1-72BA-57F650104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02199" y="4598976"/>
            <a:ext cx="3251200" cy="216408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D9E677-44CA-E946-650C-E2B820B33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3609" y="12228395"/>
            <a:ext cx="3808590" cy="135112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Send Back Options for P-Card Prior Approval Request Approvers </a:t>
            </a:r>
            <a:r>
              <a:rPr lang="en-US"/>
              <a:t>(Part 2 of 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Send Back</a:t>
            </a:r>
            <a:r>
              <a:rPr lang="en-US"/>
              <a:t> if determination is made that the request requires further review or revision prior to approval.</a:t>
            </a:r>
          </a:p>
          <a:p>
            <a:pPr marL="746125" lvl="1" indent="0">
              <a:buNone/>
            </a:pPr>
            <a:r>
              <a:rPr lang="en-US" sz="2800" b="1"/>
              <a:t>Note:</a:t>
            </a:r>
            <a:r>
              <a:rPr lang="en-US" sz="2800"/>
              <a:t> </a:t>
            </a:r>
            <a:r>
              <a:rPr lang="en-US" sz="2800" i="1"/>
              <a:t>Prior Approval Request </a:t>
            </a:r>
            <a:r>
              <a:rPr lang="en-US" sz="2800"/>
              <a:t>can be reviewed (by cardholder on behalf of) or revised (by initiator) on </a:t>
            </a:r>
            <a:r>
              <a:rPr lang="en-US" sz="2800" i="1"/>
              <a:t>Send Back </a:t>
            </a:r>
            <a:r>
              <a:rPr lang="en-US" sz="2800"/>
              <a:t>until the </a:t>
            </a:r>
            <a:r>
              <a:rPr lang="en-US" sz="2800" i="1"/>
              <a:t>Cardholder</a:t>
            </a:r>
            <a:r>
              <a:rPr lang="en-US" sz="2800"/>
              <a:t> </a:t>
            </a:r>
            <a:r>
              <a:rPr lang="en-US" sz="2800" i="1"/>
              <a:t>Manager</a:t>
            </a:r>
            <a:r>
              <a:rPr lang="en-US" sz="2800"/>
              <a:t> closes the request.</a:t>
            </a:r>
          </a:p>
          <a:p>
            <a:pPr marL="746125" lvl="1" indent="0">
              <a:buNone/>
            </a:pPr>
            <a:endParaRPr lang="en-US" sz="28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7D7E5F-E7C0-80F1-75B7-DA28EBA35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809" y="5803322"/>
            <a:ext cx="9144000" cy="590058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BB8735A-E28C-6E4E-E1FF-517608674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21373" y="11041038"/>
            <a:ext cx="1705970" cy="51685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F12A5-F65A-6A90-8EB4-0A38313C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523CF0-3747-63C9-EE53-C4933C06B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B2D823-82F1-95F4-D630-F980C1B41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145F4D-7E21-0C91-657C-BA4DE33CE1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F591020D-C081-C824-6D22-69BEE8325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Send Back Options for P-Card Prior Approval Request Approvers </a:t>
            </a:r>
            <a:r>
              <a:rPr lang="en-US"/>
              <a:t>(Part 3 of 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3CA8664-57E1-2DD7-4403-DEAD0869A8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8665739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/>
              <a:t>Select an option in the </a:t>
            </a:r>
            <a:r>
              <a:rPr lang="en-US" b="1"/>
              <a:t>To</a:t>
            </a:r>
            <a:r>
              <a:rPr lang="en-US" b="1">
                <a:solidFill>
                  <a:srgbClr val="FF0000"/>
                </a:solidFill>
              </a:rPr>
              <a:t>*</a:t>
            </a:r>
            <a:r>
              <a:rPr lang="en-US"/>
              <a:t> field and enter the </a:t>
            </a:r>
            <a:r>
              <a:rPr lang="en-US" b="1"/>
              <a:t>Reason</a:t>
            </a:r>
            <a:r>
              <a:rPr lang="en-US" b="1">
                <a:solidFill>
                  <a:srgbClr val="FF0000"/>
                </a:solidFill>
              </a:rPr>
              <a:t>*</a:t>
            </a:r>
            <a:r>
              <a:rPr lang="en-US" b="1"/>
              <a:t> </a:t>
            </a:r>
            <a:r>
              <a:rPr lang="en-US"/>
              <a:t>for </a:t>
            </a:r>
            <a:r>
              <a:rPr lang="en-US" b="1"/>
              <a:t>Send Back</a:t>
            </a:r>
            <a:r>
              <a:rPr lang="en-US"/>
              <a:t>.</a:t>
            </a:r>
          </a:p>
          <a:p>
            <a:pPr marL="803275"/>
            <a:r>
              <a:rPr lang="en-US" sz="2800" b="1"/>
              <a:t>Note</a:t>
            </a:r>
            <a:r>
              <a:rPr lang="en-US" sz="2800"/>
              <a:t>: If request 'on behalf of' the approver has multiple options to select based on action required.  Only </a:t>
            </a:r>
            <a:r>
              <a:rPr lang="en-US" sz="2800" i="1"/>
              <a:t>Initiators</a:t>
            </a:r>
            <a:r>
              <a:rPr lang="en-US" sz="2800"/>
              <a:t> can </a:t>
            </a:r>
            <a:r>
              <a:rPr lang="en-US" sz="2800" i="1"/>
              <a:t>Revise a Request</a:t>
            </a:r>
            <a:r>
              <a:rPr lang="en-US" sz="2800"/>
              <a:t>. If needed, selecting the </a:t>
            </a:r>
            <a:r>
              <a:rPr lang="en-US" sz="2800" i="1"/>
              <a:t>On Behalf Of </a:t>
            </a:r>
            <a:r>
              <a:rPr lang="en-US" sz="2800"/>
              <a:t>cardholder will allow for their </a:t>
            </a:r>
            <a:r>
              <a:rPr lang="en-US" sz="2800" i="1"/>
              <a:t>Review</a:t>
            </a:r>
            <a:r>
              <a:rPr lang="en-US" sz="2800"/>
              <a:t> first to determine what specific changes (if needed) are necessary. The </a:t>
            </a:r>
            <a:r>
              <a:rPr lang="en-US" sz="2800" i="1"/>
              <a:t>Cardholder</a:t>
            </a:r>
            <a:r>
              <a:rPr lang="en-US" sz="2800"/>
              <a:t> can then comment on changes required and take </a:t>
            </a:r>
            <a:r>
              <a:rPr lang="en-US" sz="2800" i="1"/>
              <a:t>Send</a:t>
            </a:r>
            <a:r>
              <a:rPr lang="en-US" sz="2800"/>
              <a:t> </a:t>
            </a:r>
            <a:r>
              <a:rPr lang="en-US" sz="2800" i="1"/>
              <a:t>Back</a:t>
            </a:r>
            <a:r>
              <a:rPr lang="en-US" sz="2800"/>
              <a:t> action to the </a:t>
            </a:r>
            <a:r>
              <a:rPr lang="en-US" sz="2800" i="1"/>
              <a:t>Initiator</a:t>
            </a:r>
            <a:r>
              <a:rPr lang="en-US" sz="2800"/>
              <a:t> to </a:t>
            </a:r>
            <a:r>
              <a:rPr lang="en-US" sz="2800" i="1"/>
              <a:t>Revise</a:t>
            </a:r>
            <a:r>
              <a:rPr lang="en-US" sz="2800"/>
              <a:t>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 The request will then route to the selected recipient for review and/or revision.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6C916B-979C-EF27-F180-642E6272BE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A7D6F3-79E1-0752-B311-ECAD8D389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621" y="7694400"/>
            <a:ext cx="5486400" cy="369085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3740B3A-D22B-CB36-C915-04A275B8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279" y="10376466"/>
            <a:ext cx="5486400" cy="37018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7A7AD210-FABC-6941-D6E1-CB1F91CE2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98861" y="8639134"/>
            <a:ext cx="3710677" cy="163834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2C4E57D-4F94-86A2-A1D4-97330AF6A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509538" y="918338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4CA5164-7566-C7F3-840E-01328DACE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29019" y="1047512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32B0A8F-CE5B-C6F9-F3F8-4CF161A2A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7659" y="10493705"/>
            <a:ext cx="1460766" cy="56266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7EDAFF-0D51-71F9-B6A5-5057F1F353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75817" y="11389481"/>
            <a:ext cx="3933483" cy="156451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6AE6DB1-77C0-6A76-D256-C47380064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201679" y="1195306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1FFDEC9-A8F6-3668-434D-8AC463598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761279" y="1321816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4AF449A-E287-412E-73E7-AF436BB7FC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86500" y="13223171"/>
            <a:ext cx="1587500" cy="54362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25C900F-B408-D2BB-C1BF-0FFAD9582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44359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37" name="Freeform 101">
              <a:extLst>
                <a:ext uri="{FF2B5EF4-FFF2-40B4-BE49-F238E27FC236}">
                  <a16:creationId xmlns:a16="http://schemas.microsoft.com/office/drawing/2014/main" id="{12BDA1E9-4C6D-145F-7AD9-16D0D05270C0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38" name="Graphic 37" descr="Checkmark with solid fill">
              <a:extLst>
                <a:ext uri="{FF2B5EF4-FFF2-40B4-BE49-F238E27FC236}">
                  <a16:creationId xmlns:a16="http://schemas.microsoft.com/office/drawing/2014/main" id="{4E2B0733-303E-DD4D-698B-D37B437D8D4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25CBEFE6-5A95-6DC1-5632-1F4A32E955A5}"/>
              </a:ext>
            </a:extLst>
          </p:cNvPr>
          <p:cNvSpPr txBox="1"/>
          <p:nvPr/>
        </p:nvSpPr>
        <p:spPr>
          <a:xfrm>
            <a:off x="1666371" y="14709433"/>
            <a:ext cx="983668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2400" b="1">
                <a:latin typeface="Arial"/>
                <a:cs typeface="Arial"/>
              </a:rPr>
              <a:t>You have successfully Sent Back a Prior Approval Request.</a:t>
            </a:r>
          </a:p>
        </p:txBody>
      </p:sp>
    </p:spTree>
    <p:extLst>
      <p:ext uri="{BB962C8B-B14F-4D97-AF65-F5344CB8AC3E}">
        <p14:creationId xmlns:p14="http://schemas.microsoft.com/office/powerpoint/2010/main" val="9861725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schemas.openxmlformats.org/package/2006/metadata/core-properties"/>
    <ds:schemaRef ds:uri="91b022cc-d96d-4c7a-a6ef-47af526da2c2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8d5ae7cb-5eaa-45bd-87a9-9ecdfd4d7a10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F9EEF49-ADA9-40D8-87D3-0FF179D997C4}"/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372</Words>
  <Application>Microsoft Office PowerPoint</Application>
  <PresentationFormat>Custom</PresentationFormat>
  <Paragraphs>46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Job Aid Template</vt:lpstr>
      <vt:lpstr>1_Administrative</vt:lpstr>
      <vt:lpstr>Send Back Options for P-Card Prior Approval Request Approvers</vt:lpstr>
      <vt:lpstr>Send Back Options for P-Card Prior Approval Request Approvers (Part 1 of 3)</vt:lpstr>
      <vt:lpstr>Send Back Options for P-Card Prior Approval Request Approvers (Part 2 of 3)</vt:lpstr>
      <vt:lpstr>Send Back Options for P-Card Prior Approval Request Approvers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3</cp:revision>
  <cp:lastPrinted>2024-05-14T19:49:44Z</cp:lastPrinted>
  <dcterms:created xsi:type="dcterms:W3CDTF">2024-01-04T16:25:20Z</dcterms:created>
  <dcterms:modified xsi:type="dcterms:W3CDTF">2025-12-22T20:30:07Z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