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65" r:id="rId6"/>
    <p:sldId id="364" r:id="rId7"/>
    <p:sldId id="369" r:id="rId8"/>
    <p:sldId id="370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2067D861-83EF-3D19-890D-D40E1191CC6E}" name="Wilcox, Joel" initials="JW" userId="S::joel.wilcox@doas.ga.gov::21224015-5a1b-4359-9ea3-ef6249ba0b36" providerId="AD"/>
  <p188:author id="{F94FB268-4EB0-26A1-9FED-9A9B05C4B15C}" name="McClester, Ryan" initials="RM" userId="S::ryan.mcclester@sao.ga.gov::5f0298cf-8456-4577-8b9b-8f3379c01079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B700"/>
    <a:srgbClr val="F7921E"/>
    <a:srgbClr val="B3B3B3"/>
    <a:srgbClr val="7FA267"/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1690" y="5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DDF3258-D992-09E9-466B-E2EA28A8125B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Prepare for P-Card Settlement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Settlement Review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3900">
                <a:latin typeface="Arial"/>
                <a:cs typeface="Arial"/>
              </a:rPr>
              <a:t>This guide offers </a:t>
            </a:r>
            <a:r>
              <a:rPr lang="en-US" sz="3900" i="1">
                <a:latin typeface="Arial"/>
                <a:cs typeface="Arial"/>
              </a:rPr>
              <a:t>Procurement Settlement Specialists</a:t>
            </a:r>
            <a:r>
              <a:rPr lang="en-US" sz="3900">
                <a:latin typeface="Arial"/>
                <a:cs typeface="Arial"/>
              </a:rPr>
              <a:t> a high-level overview of the </a:t>
            </a:r>
            <a:r>
              <a:rPr lang="en-US" sz="3900" i="1">
                <a:latin typeface="Arial"/>
                <a:cs typeface="Arial"/>
              </a:rPr>
              <a:t>P-Card Settlement Process</a:t>
            </a:r>
            <a:r>
              <a:rPr lang="en-US" sz="3900">
                <a:latin typeface="Arial"/>
                <a:cs typeface="Arial"/>
              </a:rPr>
              <a:t>.</a:t>
            </a:r>
          </a:p>
          <a:p>
            <a:r>
              <a:rPr lang="en-US" sz="3000" b="1">
                <a:latin typeface="Arial"/>
                <a:cs typeface="Arial"/>
              </a:rPr>
              <a:t>Note</a:t>
            </a:r>
            <a:r>
              <a:rPr lang="en-US" sz="3000">
                <a:latin typeface="Arial"/>
                <a:cs typeface="Arial"/>
              </a:rPr>
              <a:t>: For detailed instructions on how to complete a </a:t>
            </a:r>
            <a:r>
              <a:rPr lang="en-US" sz="3000" i="1">
                <a:latin typeface="Arial"/>
                <a:cs typeface="Arial"/>
              </a:rPr>
              <a:t>Settlement Run</a:t>
            </a:r>
            <a:r>
              <a:rPr lang="en-US" sz="3000">
                <a:latin typeface="Arial"/>
                <a:cs typeface="Arial"/>
              </a:rPr>
              <a:t>, reference the </a:t>
            </a:r>
            <a:r>
              <a:rPr lang="en-US" sz="3000" i="1">
                <a:latin typeface="Arial"/>
                <a:cs typeface="Arial"/>
              </a:rPr>
              <a:t>Banking and Settlement Run Event</a:t>
            </a:r>
            <a:r>
              <a:rPr lang="en-US" sz="3000">
                <a:latin typeface="Arial"/>
                <a:cs typeface="Arial"/>
              </a:rPr>
              <a:t> job aid</a:t>
            </a:r>
            <a:r>
              <a:rPr lang="en-US">
                <a:latin typeface="Arial"/>
                <a:cs typeface="Arial"/>
              </a:rPr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800">
                <a:latin typeface="Arial"/>
                <a:cs typeface="Arial"/>
              </a:rPr>
              <a:t>Review e-mail from </a:t>
            </a:r>
            <a:r>
              <a:rPr lang="en-US" sz="2800" b="1">
                <a:latin typeface="Arial"/>
                <a:cs typeface="Arial"/>
              </a:rPr>
              <a:t>P-Card Administrator </a:t>
            </a:r>
            <a:r>
              <a:rPr lang="en-US" sz="2800">
                <a:latin typeface="Arial"/>
                <a:cs typeface="Arial"/>
              </a:rPr>
              <a:t>and confirm </a:t>
            </a:r>
            <a:r>
              <a:rPr lang="en-US" sz="2800" b="1">
                <a:latin typeface="Arial"/>
                <a:cs typeface="Arial"/>
              </a:rPr>
              <a:t>P-Card Statement </a:t>
            </a:r>
            <a:r>
              <a:rPr lang="en-US" sz="2800">
                <a:latin typeface="Arial"/>
                <a:cs typeface="Arial"/>
              </a:rPr>
              <a:t>balance due.</a:t>
            </a:r>
          </a:p>
          <a:p>
            <a:r>
              <a:rPr lang="en-US" sz="2800">
                <a:latin typeface="Arial"/>
                <a:cs typeface="Arial"/>
              </a:rPr>
              <a:t>Specify </a:t>
            </a:r>
            <a:r>
              <a:rPr lang="en-US" sz="2800" b="1">
                <a:latin typeface="Arial"/>
                <a:cs typeface="Arial"/>
              </a:rPr>
              <a:t>Billing Date Criteria </a:t>
            </a:r>
            <a:r>
              <a:rPr lang="en-US" sz="2800">
                <a:latin typeface="Arial"/>
                <a:cs typeface="Arial"/>
              </a:rPr>
              <a:t>to search and select transactions matching monthly </a:t>
            </a:r>
            <a:r>
              <a:rPr lang="en-US" sz="2800" b="1">
                <a:latin typeface="Arial"/>
                <a:cs typeface="Arial"/>
              </a:rPr>
              <a:t>P-Card Statement </a:t>
            </a:r>
            <a:r>
              <a:rPr lang="en-US" sz="2800">
                <a:latin typeface="Arial"/>
                <a:cs typeface="Arial"/>
              </a:rPr>
              <a:t>for </a:t>
            </a:r>
            <a:r>
              <a:rPr lang="en-US" sz="2800" b="1">
                <a:latin typeface="Arial"/>
                <a:cs typeface="Arial"/>
              </a:rPr>
              <a:t>Settlement</a:t>
            </a:r>
            <a:r>
              <a:rPr lang="en-US" sz="2800">
                <a:latin typeface="Arial"/>
                <a:cs typeface="Arial"/>
              </a:rPr>
              <a:t>.</a:t>
            </a:r>
          </a:p>
          <a:p>
            <a:r>
              <a:rPr lang="en-US" sz="2800">
                <a:latin typeface="Arial"/>
                <a:cs typeface="Arial"/>
              </a:rPr>
              <a:t>Reconcile selected </a:t>
            </a:r>
            <a:r>
              <a:rPr lang="en-US" sz="2800" b="1">
                <a:latin typeface="Arial"/>
                <a:cs typeface="Arial"/>
              </a:rPr>
              <a:t>Transaction Count &amp; Sum </a:t>
            </a:r>
            <a:r>
              <a:rPr lang="en-US" sz="2800">
                <a:latin typeface="Arial"/>
                <a:cs typeface="Arial"/>
              </a:rPr>
              <a:t>against </a:t>
            </a:r>
            <a:r>
              <a:rPr lang="en-US" sz="2800" b="1">
                <a:latin typeface="Arial"/>
                <a:cs typeface="Arial"/>
              </a:rPr>
              <a:t>P-Card Statement</a:t>
            </a:r>
            <a:r>
              <a:rPr lang="en-US" sz="2800">
                <a:latin typeface="Arial"/>
                <a:cs typeface="Arial"/>
              </a:rPr>
              <a:t> from the bank to ensure all statement transactions are settled each month.</a:t>
            </a:r>
          </a:p>
          <a:p>
            <a:r>
              <a:rPr lang="en-US" sz="2800">
                <a:latin typeface="Arial"/>
                <a:cs typeface="Arial"/>
              </a:rPr>
              <a:t>Procurement Settlement Specialist processes monthly settlement run to generate </a:t>
            </a:r>
            <a:r>
              <a:rPr lang="en-US" sz="2800" b="1">
                <a:latin typeface="Arial"/>
                <a:cs typeface="Arial"/>
              </a:rPr>
              <a:t>Payment</a:t>
            </a:r>
            <a:r>
              <a:rPr lang="en-US" sz="2800">
                <a:latin typeface="Arial"/>
                <a:cs typeface="Arial"/>
              </a:rPr>
              <a:t> in full to bank.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62921" y="13697149"/>
            <a:ext cx="1869492" cy="771525"/>
          </a:xfrm>
        </p:spPr>
        <p:txBody>
          <a:bodyPr/>
          <a:lstStyle/>
          <a:p>
            <a:r>
              <a:rPr lang="en-US"/>
              <a:t>Receive Email from P-Card Administrator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92889" y="13687823"/>
            <a:ext cx="1869492" cy="771525"/>
          </a:xfrm>
        </p:spPr>
        <p:txBody>
          <a:bodyPr/>
          <a:lstStyle/>
          <a:p>
            <a:r>
              <a:rPr lang="en-US"/>
              <a:t>Search Transactions &amp;  Reconcile Statement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Submit Settlement Run for Processing Payment to Bank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Prepare </a:t>
            </a:r>
            <a:r>
              <a:rPr lang="en-US" sz="4400">
                <a:latin typeface="Arial"/>
                <a:cs typeface="Arial"/>
              </a:rPr>
              <a:t>for</a:t>
            </a:r>
            <a:r>
              <a:rPr lang="en-US">
                <a:latin typeface="Arial"/>
                <a:cs typeface="Arial"/>
              </a:rPr>
              <a:t> P-Card Settlement – Settlement Review  (Part 1 of 3)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A90CC-DF9C-243D-FFAE-313F023913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65191" y="2333254"/>
            <a:ext cx="7315200" cy="1828800"/>
          </a:xfrm>
          <a:prstGeom prst="flowChartAlternateProcess">
            <a:avLst/>
          </a:prstGeom>
          <a:gradFill flip="none" rotWithShape="1">
            <a:gsLst>
              <a:gs pos="0">
                <a:srgbClr val="F7921E">
                  <a:tint val="66000"/>
                  <a:satMod val="160000"/>
                </a:srgbClr>
              </a:gs>
              <a:gs pos="50000">
                <a:srgbClr val="F7921E">
                  <a:tint val="44500"/>
                  <a:satMod val="160000"/>
                </a:srgbClr>
              </a:gs>
              <a:gs pos="100000">
                <a:srgbClr val="F7921E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90C3C8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r>
              <a:rPr lang="en-US" sz="9600" b="1">
                <a:solidFill>
                  <a:schemeClr val="tx1"/>
                </a:solidFill>
              </a:rPr>
              <a:t>Email from Agency P-Card Administrator</a:t>
            </a:r>
          </a:p>
          <a:p>
            <a:pPr algn="ctr"/>
            <a:r>
              <a:rPr lang="en-US" sz="9600">
                <a:solidFill>
                  <a:schemeClr val="tx1"/>
                </a:solidFill>
              </a:rPr>
              <a:t>Agency P-Card Admin emails the Procurement Settlement Specialist that all transactions for a monthly billing statement are eligible for settlement and payment processing to Bank.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E9A29D20-AE2F-AD01-5D27-075481E29F15}"/>
              </a:ext>
            </a:extLst>
          </p:cNvPr>
          <p:cNvSpPr/>
          <p:nvPr/>
        </p:nvSpPr>
        <p:spPr>
          <a:xfrm>
            <a:off x="2165191" y="4945816"/>
            <a:ext cx="7315200" cy="1828800"/>
          </a:xfrm>
          <a:prstGeom prst="flowChartAlternateProcess">
            <a:avLst/>
          </a:prstGeom>
          <a:gradFill flip="none" rotWithShape="1">
            <a:gsLst>
              <a:gs pos="0">
                <a:srgbClr val="F7921E">
                  <a:tint val="66000"/>
                  <a:satMod val="160000"/>
                </a:srgbClr>
              </a:gs>
              <a:gs pos="50000">
                <a:srgbClr val="F7921E">
                  <a:tint val="44500"/>
                  <a:satMod val="160000"/>
                </a:srgbClr>
              </a:gs>
              <a:gs pos="100000">
                <a:srgbClr val="F7921E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F7921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and Verify Email</a:t>
            </a:r>
          </a:p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 Settlement Specialist creates a settlement run, selecting all eligible transactions for the statement date. See steps to run the CRPROC-PCARD – Find Credit Card Transactions Report.</a:t>
            </a:r>
          </a:p>
        </p:txBody>
      </p:sp>
      <p:sp>
        <p:nvSpPr>
          <p:cNvPr id="11" name="Flowchart: Alternate Process 10">
            <a:extLst>
              <a:ext uri="{FF2B5EF4-FFF2-40B4-BE49-F238E27FC236}">
                <a16:creationId xmlns:a16="http://schemas.microsoft.com/office/drawing/2014/main" id="{69C3A48C-ED79-1433-124B-F9437E4F2C56}"/>
              </a:ext>
            </a:extLst>
          </p:cNvPr>
          <p:cNvSpPr/>
          <p:nvPr/>
        </p:nvSpPr>
        <p:spPr>
          <a:xfrm>
            <a:off x="2213337" y="7621007"/>
            <a:ext cx="7315200" cy="1828800"/>
          </a:xfrm>
          <a:prstGeom prst="flowChartAlternateProcess">
            <a:avLst/>
          </a:prstGeom>
          <a:gradFill flip="none" rotWithShape="1">
            <a:gsLst>
              <a:gs pos="0">
                <a:srgbClr val="F7921E">
                  <a:tint val="66000"/>
                  <a:satMod val="160000"/>
                </a:srgbClr>
              </a:gs>
              <a:gs pos="50000">
                <a:srgbClr val="F7921E">
                  <a:tint val="44500"/>
                  <a:satMod val="160000"/>
                </a:srgbClr>
              </a:gs>
              <a:gs pos="100000">
                <a:srgbClr val="F7921E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F7921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Settlement Run for P-Card Transactions</a:t>
            </a:r>
          </a:p>
          <a:p>
            <a:pPr algn="ctr"/>
            <a:r>
              <a:rPr lang="en-US" sz="2400">
                <a:solidFill>
                  <a:schemeClr val="tx1"/>
                </a:solidFill>
                <a:latin typeface="Arial"/>
                <a:cs typeface="Arial"/>
              </a:rPr>
              <a:t>Procurement Settlement Specialist selects all verified transactions for a specific billing date to settle.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3EADD485-B918-ADF9-F973-856455683B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8794" y="4159279"/>
            <a:ext cx="367993" cy="75617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6F6FF7C-985F-992C-0213-E8B9B33978D1}"/>
              </a:ext>
            </a:extLst>
          </p:cNvPr>
          <p:cNvSpPr txBox="1">
            <a:spLocks/>
          </p:cNvSpPr>
          <p:nvPr/>
        </p:nvSpPr>
        <p:spPr>
          <a:xfrm>
            <a:off x="2165188" y="10289682"/>
            <a:ext cx="7315200" cy="1828800"/>
          </a:xfrm>
          <a:prstGeom prst="flowChartAlternateProcess">
            <a:avLst/>
          </a:prstGeom>
          <a:gradFill flip="none" rotWithShape="1">
            <a:gsLst>
              <a:gs pos="0">
                <a:srgbClr val="F3B700">
                  <a:tint val="66000"/>
                  <a:satMod val="160000"/>
                </a:srgbClr>
              </a:gs>
              <a:gs pos="50000">
                <a:srgbClr val="F3B700">
                  <a:tint val="44500"/>
                  <a:satMod val="160000"/>
                </a:srgbClr>
              </a:gs>
              <a:gs pos="100000">
                <a:srgbClr val="F3B700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 cap="flat" cmpd="sng" algn="ctr">
            <a:solidFill>
              <a:srgbClr val="F3B700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>
                <a:solidFill>
                  <a:schemeClr val="tx1"/>
                </a:solidFill>
              </a:rPr>
              <a:t>Settlement Processing</a:t>
            </a:r>
          </a:p>
          <a:p>
            <a:pPr algn="ctr"/>
            <a:r>
              <a:rPr lang="en-US" sz="2400">
                <a:solidFill>
                  <a:schemeClr val="tx1"/>
                </a:solidFill>
              </a:rPr>
              <a:t>Organization pays the Bank for the total amount due in the billing cycle. 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20F8F875-67B3-F793-ED21-274DFE50B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8793" y="6825878"/>
            <a:ext cx="367993" cy="75617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F1479585-9A51-DE8C-E4E5-517C7EF11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8792" y="9488760"/>
            <a:ext cx="367993" cy="75617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D4D3574C-2BBF-8F4A-3A42-8B6EA3CCE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8791" y="12160332"/>
            <a:ext cx="367993" cy="75617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Alternate Process 17">
            <a:extLst>
              <a:ext uri="{FF2B5EF4-FFF2-40B4-BE49-F238E27FC236}">
                <a16:creationId xmlns:a16="http://schemas.microsoft.com/office/drawing/2014/main" id="{D6274379-BFEE-83FD-B649-FF2849C5C1A0}"/>
              </a:ext>
            </a:extLst>
          </p:cNvPr>
          <p:cNvSpPr/>
          <p:nvPr/>
        </p:nvSpPr>
        <p:spPr>
          <a:xfrm>
            <a:off x="2165187" y="12958357"/>
            <a:ext cx="7315200" cy="1828800"/>
          </a:xfrm>
          <a:prstGeom prst="flowChartAlternateProcess">
            <a:avLst/>
          </a:prstGeom>
          <a:gradFill flip="none" rotWithShape="1">
            <a:gsLst>
              <a:gs pos="0">
                <a:srgbClr val="F3B700">
                  <a:tint val="66000"/>
                  <a:satMod val="160000"/>
                </a:srgbClr>
              </a:gs>
              <a:gs pos="50000">
                <a:srgbClr val="F3B700">
                  <a:tint val="44500"/>
                  <a:satMod val="160000"/>
                </a:srgbClr>
              </a:gs>
              <a:gs pos="100000">
                <a:srgbClr val="F3B700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F3B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and Compliance</a:t>
            </a:r>
          </a:p>
          <a:p>
            <a:pPr algn="ctr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 Settlement Specialist maintains reports and records of completed settlement processing for policy compliance.</a:t>
            </a:r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Enter </a:t>
            </a:r>
            <a:r>
              <a:rPr lang="en-US" b="1" dirty="0"/>
              <a:t>CRPROC – PCARD - Find Credit Card Transactions</a:t>
            </a:r>
            <a:r>
              <a:rPr lang="en-US" dirty="0"/>
              <a:t> in </a:t>
            </a:r>
            <a:r>
              <a:rPr lang="en-US" b="1" dirty="0"/>
              <a:t>Search </a:t>
            </a:r>
            <a:r>
              <a:rPr lang="en-US" dirty="0"/>
              <a:t>field.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b="1" dirty="0"/>
              <a:t>Find Credit Card Transactions</a:t>
            </a:r>
            <a:r>
              <a:rPr lang="en-US" dirty="0"/>
              <a:t> report.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>
                <a:latin typeface="Arial"/>
                <a:cs typeface="Arial"/>
              </a:rPr>
              <a:t>Enter the </a:t>
            </a:r>
            <a:r>
              <a:rPr lang="en-US" b="1">
                <a:latin typeface="Arial"/>
                <a:cs typeface="Arial"/>
              </a:rPr>
              <a:t>Company</a:t>
            </a:r>
            <a:r>
              <a:rPr lang="en-US" b="1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>
                <a:latin typeface="Arial"/>
                <a:cs typeface="Arial"/>
              </a:rPr>
              <a:t>Enter </a:t>
            </a:r>
            <a:r>
              <a:rPr lang="en-US" b="1">
                <a:latin typeface="Arial"/>
                <a:cs typeface="Arial"/>
              </a:rPr>
              <a:t>Billing Date Start Date</a:t>
            </a:r>
            <a:r>
              <a:rPr lang="en-US">
                <a:latin typeface="Arial"/>
                <a:cs typeface="Arial"/>
              </a:rPr>
              <a:t> and </a:t>
            </a:r>
            <a:r>
              <a:rPr lang="en-US" b="1">
                <a:latin typeface="Arial"/>
                <a:cs typeface="Arial"/>
              </a:rPr>
              <a:t>Billing Date End Date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OK</a:t>
            </a:r>
            <a:r>
              <a:rPr lang="en-US">
                <a:latin typeface="Arial"/>
                <a:cs typeface="Arial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F430FE0-01D5-76BC-417C-10EFE80417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722782" y="4505907"/>
            <a:ext cx="9144000" cy="3657600"/>
          </a:xfrm>
          <a:prstGeom prst="rect">
            <a:avLst/>
          </a:prstGeom>
          <a:ln w="12700">
            <a:solidFill>
              <a:schemeClr val="accent6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7F0EC07-CDB6-E885-AB80-59EA5C360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95950" y="4572314"/>
            <a:ext cx="6054280" cy="68090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66503A-CEFF-84E2-FE63-696D095DBF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51340" y="6981793"/>
            <a:ext cx="2870252" cy="68090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4096D7D-0C78-CB34-5A49-D34992E6F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119054" y="464494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4B291A7-EABF-BDA2-6F63-202AFC325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02700" y="70537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1519FAA-9A05-4410-0CDA-05158A510D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2556" y="10911526"/>
            <a:ext cx="5486400" cy="434556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F04B25F-4FB5-A4DC-F058-548A2E0CE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29058" y="12005073"/>
            <a:ext cx="2336008" cy="35705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E3B598-192D-B96E-1278-5BC0ED257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29058" y="13246203"/>
            <a:ext cx="1126333" cy="70891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333938-FA5E-DD96-E10C-FC5432DC6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34511" y="14753006"/>
            <a:ext cx="945832" cy="32612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8213961-F278-3D25-9A08-59A87CD63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44951" y="1190794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466A93C-D535-7256-34BC-9E2719B12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655391" y="1332634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F1E2360-E452-31CD-278E-A543CE5E9D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509782" y="1420057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6" name="Title 14">
            <a:extLst>
              <a:ext uri="{FF2B5EF4-FFF2-40B4-BE49-F238E27FC236}">
                <a16:creationId xmlns:a16="http://schemas.microsoft.com/office/drawing/2014/main" id="{A415EBA6-F9F2-4D25-1498-63C5708A44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92148"/>
            <a:ext cx="10515600" cy="808698"/>
          </a:xfrm>
        </p:spPr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Prepare </a:t>
            </a:r>
            <a:r>
              <a:rPr lang="en-US" sz="4400">
                <a:latin typeface="Arial"/>
                <a:cs typeface="Arial"/>
              </a:rPr>
              <a:t>for</a:t>
            </a:r>
            <a:r>
              <a:rPr lang="en-US">
                <a:latin typeface="Arial"/>
                <a:cs typeface="Arial"/>
              </a:rPr>
              <a:t> P-Card Settlement – Settlement Review  (Part 2 of 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1062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D58C3-4C09-0999-940B-069F6C40E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BDC4AD-A47F-5201-EB15-A82897FB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D91236-02D6-8AFD-89DA-06C358F00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E2338A-1E4C-19D4-2579-327D17C13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26F579E-7763-6EF4-79DD-497F43279A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116894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/>
              <a:t>Analyze the </a:t>
            </a:r>
            <a:r>
              <a:rPr lang="en-US" b="1"/>
              <a:t>Credit Card Transactions </a:t>
            </a:r>
            <a:r>
              <a:rPr lang="en-US"/>
              <a:t>returned by the report. Confirm total of verified transactions eligible for settlement matches Billing Statement total due per email from P-Card Administrator. </a:t>
            </a:r>
          </a:p>
          <a:p>
            <a:pPr marL="1538288" lvl="1" indent="-333375"/>
            <a:r>
              <a:rPr lang="en-US" sz="2800"/>
              <a:t>Filter on Billing Date: confirm all transactions have the single billing date that is being prepared for settlement.</a:t>
            </a:r>
          </a:p>
          <a:p>
            <a:pPr marL="1538288" lvl="1" indent="-333375"/>
            <a:r>
              <a:rPr lang="en-US" sz="2800"/>
              <a:t>Filter on Transaction Status: confirm all transactions for billing statement date are 'Verified’.</a:t>
            </a:r>
          </a:p>
          <a:p>
            <a:pPr marL="1538288" lvl="1" indent="-333375"/>
            <a:r>
              <a:rPr lang="en-US" sz="2800"/>
              <a:t>Export results to Excel: Sum the Billing Amount Column to verify transaction total for all verified transactions eligible for payment.</a:t>
            </a:r>
          </a:p>
          <a:p>
            <a:pPr marL="736600"/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If </a:t>
            </a:r>
            <a:r>
              <a:rPr lang="en-US" sz="2800"/>
              <a:t>filters do not return expected results, work with the Agency P-Card Administrator to ensure all transactions are eligible for settlement prior to initiating the 'Create Settlement' task. </a:t>
            </a:r>
            <a:r>
              <a:rPr lang="en-US" sz="2800">
                <a:latin typeface="Arial"/>
                <a:cs typeface="Arial"/>
              </a:rPr>
              <a:t>For detailed instructions on how to complete a </a:t>
            </a:r>
            <a:r>
              <a:rPr lang="en-US" sz="2800" i="1">
                <a:latin typeface="Arial"/>
                <a:cs typeface="Arial"/>
              </a:rPr>
              <a:t>Settlement Run,</a:t>
            </a:r>
            <a:r>
              <a:rPr lang="en-US" sz="2800">
                <a:latin typeface="Arial"/>
                <a:cs typeface="Arial"/>
              </a:rPr>
              <a:t> reference the </a:t>
            </a:r>
            <a:r>
              <a:rPr lang="en-US" sz="2800" i="1">
                <a:latin typeface="Arial"/>
                <a:cs typeface="Arial"/>
              </a:rPr>
              <a:t>Banking and Settlement Run Event </a:t>
            </a:r>
            <a:r>
              <a:rPr lang="en-US" sz="2800">
                <a:latin typeface="Arial"/>
                <a:cs typeface="Arial"/>
              </a:rPr>
              <a:t>job aid.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D6F48A-4CD1-29A0-8BEF-4781A1745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570DB87-CC9C-6DC5-90B4-231EEA9A6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1241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6" name="Freeform 101">
              <a:extLst>
                <a:ext uri="{FF2B5EF4-FFF2-40B4-BE49-F238E27FC236}">
                  <a16:creationId xmlns:a16="http://schemas.microsoft.com/office/drawing/2014/main" id="{649D43A7-8EAD-86B2-5E0D-047DEB0CAE0F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0" name="Graphic 9" descr="Checkmark with solid fill">
              <a:extLst>
                <a:ext uri="{FF2B5EF4-FFF2-40B4-BE49-F238E27FC236}">
                  <a16:creationId xmlns:a16="http://schemas.microsoft.com/office/drawing/2014/main" id="{B748A0FF-6ACE-737F-8700-9666A6651A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A3DA00C3-47A6-ABFC-4F09-83565A0E0FAB}"/>
              </a:ext>
            </a:extLst>
          </p:cNvPr>
          <p:cNvSpPr txBox="1"/>
          <p:nvPr/>
        </p:nvSpPr>
        <p:spPr>
          <a:xfrm>
            <a:off x="1666371" y="14492819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prepared for P-Card Settlement Processing.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6D4AF27-0E7A-94E6-FF53-67201923F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609" y="10602118"/>
            <a:ext cx="10058400" cy="297851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Title 14">
            <a:extLst>
              <a:ext uri="{FF2B5EF4-FFF2-40B4-BE49-F238E27FC236}">
                <a16:creationId xmlns:a16="http://schemas.microsoft.com/office/drawing/2014/main" id="{F463C66C-C817-6FC7-85E3-DAF90734D85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9" y="817611"/>
            <a:ext cx="10515600" cy="808698"/>
          </a:xfrm>
        </p:spPr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Prepare </a:t>
            </a:r>
            <a:r>
              <a:rPr lang="en-US" sz="4400">
                <a:latin typeface="Arial"/>
                <a:cs typeface="Arial"/>
              </a:rPr>
              <a:t>for</a:t>
            </a:r>
            <a:r>
              <a:rPr lang="en-US">
                <a:latin typeface="Arial"/>
                <a:cs typeface="Arial"/>
              </a:rPr>
              <a:t> P-Card Settlement – Settlement Review  (Part 3 of 3)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83265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91b022cc-d96d-4c7a-a6ef-47af526da2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6ED0A5-7A1F-4CDC-9451-9AA2B531A8E1}"/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512</Words>
  <Application>Microsoft Office PowerPoint</Application>
  <PresentationFormat>Custom</PresentationFormat>
  <Paragraphs>58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Job Aid Template</vt:lpstr>
      <vt:lpstr>1_Administrative</vt:lpstr>
      <vt:lpstr>Prepare for P-Card Settlement Settlement Review</vt:lpstr>
      <vt:lpstr>Prepare for P-Card Settlement – Settlement Review  (Part 1 of 3)</vt:lpstr>
      <vt:lpstr>Prepare for P-Card Settlement – Settlement Review  (Part 2 of 3)</vt:lpstr>
      <vt:lpstr>Prepare for P-Card Settlement – Settlement Review  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Robertson, Bridgitt</cp:lastModifiedBy>
  <cp:revision>20</cp:revision>
  <cp:lastPrinted>2024-05-14T19:49:44Z</cp:lastPrinted>
  <dcterms:created xsi:type="dcterms:W3CDTF">2024-01-04T16:25:20Z</dcterms:created>
  <dcterms:modified xsi:type="dcterms:W3CDTF">2025-11-13T18:45:00Z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A7D94F5E-A552-4C08-8CFD-6C7CAF026A13</vt:lpwstr>
  </property>
  <property fmtid="{D5CDD505-2E9C-101B-9397-08002B2CF9AE}" pid="12" name="ArticulatePath">
    <vt:lpwstr>Job Aid_PROC Pcard_Prepare for P-Card Settlement - Settlement Review_Complete</vt:lpwstr>
  </property>
</Properties>
</file>