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8"/>
  </p:notesMasterIdLst>
  <p:sldIdLst>
    <p:sldId id="355" r:id="rId6"/>
    <p:sldId id="373" r:id="rId7"/>
    <p:sldId id="364" r:id="rId8"/>
    <p:sldId id="375" r:id="rId9"/>
    <p:sldId id="376" r:id="rId10"/>
    <p:sldId id="374" r:id="rId11"/>
    <p:sldId id="356" r:id="rId12"/>
    <p:sldId id="368" r:id="rId13"/>
    <p:sldId id="369" r:id="rId14"/>
    <p:sldId id="370" r:id="rId15"/>
    <p:sldId id="371" r:id="rId16"/>
    <p:sldId id="377" r:id="rId17"/>
  </p:sldIdLst>
  <p:sldSz cx="12192000" cy="16256000"/>
  <p:notesSz cx="7315200" cy="960120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42BAF00-1661-09CE-15ED-504FBD04DE74}" name="Lochridge, Nicole" initials="" userId="S::Nicole.Lochridge@sao.ga.gov::5639537f-4cac-4ea2-adee-336558c214b0" providerId="AD"/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1DCD4546-5D69-6A56-6A02-F4967DCAD517}" name="Gottdenker, Jay" initials="GJ" userId="S::jay.gottdenker@sao.ga.gov::05835fd4-2787-49f7-ad76-5a4f6e86bcd6" providerId="AD"/>
  <p188:author id="{B25ED058-408A-8F9E-6296-F3B27FF5C920}" name="Taylor, Matt" initials="TM" userId="S::matt.taylor@doas.ga.gov::6dfa03b7-4d81-4b57-91ec-850443a1413e" providerId="AD"/>
  <p188:author id="{54E0E35E-ED4D-035F-24FA-B2E37DFA9F81}" name="Lochridge, Nicole" initials="LN" userId="S::nicole.lochridge@sao.ga.gov::5639537f-4cac-4ea2-adee-336558c214b0" providerId="AD"/>
  <p188:author id="{2067D861-83EF-3D19-890D-D40E1191CC6E}" name="Wilcox, Joel" initials="JW" userId="S::joel.wilcox@doas.ga.gov::21224015-5a1b-4359-9ea3-ef6249ba0b36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580FA99-BD4B-0BF0-6EB0-B84A39CA6EE1}" name="Lochridge, Nicole" initials="NL" userId="S::nlochridge@deloitte.com::993c282e-9522-4ce8-8176-efe15df5aaa7" providerId="AD"/>
  <p188:author id="{2A0D5DE6-36DF-4097-2C0A-6638A9160CAD}" name="Meeks, Mark" initials="MM" userId="S::mark.meeks@doas.ga.gov::d7393898-cf0f-4218-b3ee-6d48153b74bd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D0EE61-3B5A-519A-81EE-5275C41606AE}" v="2" dt="2025-12-23T14:31:27.304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ador, Kim" userId="S::kim.biador@sao.ga.gov::fca14e35-9508-4b00-aeb1-b6a35bc0345e" providerId="AD" clId="Web-{21D0EE61-3B5A-519A-81EE-5275C41606AE}"/>
    <pc:docChg chg="modSld">
      <pc:chgData name="Biador, Kim" userId="S::kim.biador@sao.ga.gov::fca14e35-9508-4b00-aeb1-b6a35bc0345e" providerId="AD" clId="Web-{21D0EE61-3B5A-519A-81EE-5275C41606AE}" dt="2025-12-23T14:31:26.835" v="0" actId="20577"/>
      <pc:docMkLst>
        <pc:docMk/>
      </pc:docMkLst>
      <pc:sldChg chg="modSp">
        <pc:chgData name="Biador, Kim" userId="S::kim.biador@sao.ga.gov::fca14e35-9508-4b00-aeb1-b6a35bc0345e" providerId="AD" clId="Web-{21D0EE61-3B5A-519A-81EE-5275C41606AE}" dt="2025-12-23T14:31:26.835" v="0" actId="20577"/>
        <pc:sldMkLst>
          <pc:docMk/>
          <pc:sldMk cId="1339528299" sldId="355"/>
        </pc:sldMkLst>
        <pc:spChg chg="mod">
          <ac:chgData name="Biador, Kim" userId="S::kim.biador@sao.ga.gov::fca14e35-9508-4b00-aeb1-b6a35bc0345e" providerId="AD" clId="Web-{21D0EE61-3B5A-519A-81EE-5275C41606AE}" dt="2025-12-23T14:31:26.835" v="0" actId="20577"/>
          <ac:spMkLst>
            <pc:docMk/>
            <pc:sldMk cId="1339528299" sldId="355"/>
            <ac:spMk id="5" creationId="{B4BECF17-DFF5-706A-4BD9-83DBF4B2690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136A46C9-1933-D950-38F1-0999C04CAEFE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err="1">
                <a:latin typeface="Arial"/>
                <a:cs typeface="Arial"/>
              </a:rPr>
              <a:t>Reqs</a:t>
            </a:r>
            <a:r>
              <a:rPr lang="en-US" sz="4400" dirty="0">
                <a:latin typeface="Arial"/>
                <a:cs typeface="Arial"/>
              </a:rPr>
              <a:t>/PO Custom Validations </a:t>
            </a:r>
            <a:br>
              <a:rPr lang="en-US" sz="4400" dirty="0"/>
            </a:br>
            <a:r>
              <a:rPr lang="en-US" sz="4400" dirty="0">
                <a:latin typeface="Arial"/>
                <a:cs typeface="Arial"/>
              </a:rPr>
              <a:t>(Errors &amp; Warnings)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help </a:t>
            </a:r>
            <a:r>
              <a:rPr lang="en-US" i="1">
                <a:latin typeface="Arial"/>
                <a:cs typeface="Arial"/>
              </a:rPr>
              <a:t>Requesters</a:t>
            </a:r>
            <a:r>
              <a:rPr lang="en-US">
                <a:latin typeface="Arial"/>
                <a:cs typeface="Arial"/>
              </a:rPr>
              <a:t> review and correct </a:t>
            </a:r>
            <a:r>
              <a:rPr lang="en-US" i="1" err="1">
                <a:latin typeface="Arial"/>
                <a:cs typeface="Arial"/>
              </a:rPr>
              <a:t>Reqs</a:t>
            </a:r>
            <a:r>
              <a:rPr lang="en-US" i="1">
                <a:latin typeface="Arial"/>
                <a:cs typeface="Arial"/>
              </a:rPr>
              <a:t>/PO Custom Validations (Errors &amp; Warnings).</a:t>
            </a:r>
            <a:endParaRPr lang="en-US">
              <a:latin typeface="Arial"/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Edit </a:t>
            </a:r>
            <a:r>
              <a:rPr lang="en-US" b="1">
                <a:latin typeface="Arial"/>
                <a:cs typeface="Arial"/>
              </a:rPr>
              <a:t>Requisitions</a:t>
            </a:r>
            <a:r>
              <a:rPr lang="en-US">
                <a:latin typeface="Arial"/>
                <a:cs typeface="Arial"/>
              </a:rPr>
              <a:t> to review </a:t>
            </a:r>
            <a:r>
              <a:rPr lang="en-US" b="1">
                <a:latin typeface="Arial"/>
                <a:cs typeface="Arial"/>
              </a:rPr>
              <a:t>Errors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Error Banner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Review </a:t>
            </a:r>
            <a:r>
              <a:rPr lang="en-US" b="1">
                <a:latin typeface="Arial"/>
                <a:cs typeface="Arial"/>
              </a:rPr>
              <a:t>Errors and Warnings.</a:t>
            </a:r>
            <a:endParaRPr lang="en-US">
              <a:latin typeface="Arial"/>
              <a:cs typeface="Arial"/>
            </a:endParaRPr>
          </a:p>
          <a:p>
            <a:r>
              <a:rPr lang="en-US">
                <a:latin typeface="Arial"/>
                <a:cs typeface="Arial"/>
              </a:rPr>
              <a:t>Correct </a:t>
            </a:r>
            <a:r>
              <a:rPr lang="en-US" b="1">
                <a:latin typeface="Arial"/>
                <a:cs typeface="Arial"/>
              </a:rPr>
              <a:t>Errors</a:t>
            </a:r>
            <a:r>
              <a:rPr lang="en-US">
                <a:latin typeface="Arial"/>
                <a:cs typeface="Arial"/>
              </a:rPr>
              <a:t>, as applicable.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Access Requisition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Review Errors &amp; Warnings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Correct Errors</a:t>
            </a: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Finalize Requisition </a:t>
            </a:r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Ship-To Address is Not Valid Error</a:t>
            </a:r>
            <a:br>
              <a:rPr lang="en-US"/>
            </a:br>
            <a:r>
              <a:rPr lang="en-US"/>
              <a:t>(Part 1 of 2)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When editing a requisition, ensure the </a:t>
            </a:r>
            <a:r>
              <a:rPr lang="en-US" b="1"/>
              <a:t>Ship-To Address </a:t>
            </a:r>
            <a:r>
              <a:rPr lang="en-US"/>
              <a:t>is correct based on requisition requirements. </a:t>
            </a:r>
            <a:endParaRPr lang="en-US" b="1"/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D6F9B2-3527-9783-9ABE-505976CF4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809" y="4770713"/>
            <a:ext cx="9144000" cy="772369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DF59012-83A4-BD83-2A75-866950A68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83391" y="7519917"/>
            <a:ext cx="5640916" cy="100876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64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Ship-To Address is Not Valid Error</a:t>
            </a:r>
            <a:br>
              <a:rPr lang="en-US"/>
            </a:br>
            <a:r>
              <a:rPr lang="en-US"/>
              <a:t>(Part 2 of 2)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>
                <a:latin typeface="Arial"/>
                <a:cs typeface="Arial"/>
              </a:rPr>
              <a:t>Click the </a:t>
            </a:r>
            <a:r>
              <a:rPr lang="en-US" b="1">
                <a:latin typeface="Arial"/>
                <a:cs typeface="Arial"/>
              </a:rPr>
              <a:t>Error</a:t>
            </a:r>
            <a:r>
              <a:rPr lang="en-US">
                <a:latin typeface="Arial"/>
                <a:cs typeface="Arial"/>
              </a:rPr>
              <a:t> banner.</a:t>
            </a:r>
          </a:p>
          <a:p>
            <a:pPr marL="754063" lvl="1" indent="0">
              <a:buNone/>
            </a:pPr>
            <a:r>
              <a:rPr lang="en-US" sz="2800" b="1"/>
              <a:t>Note: </a:t>
            </a:r>
            <a:r>
              <a:rPr lang="en-US" sz="2800"/>
              <a:t>The error banner will appear when any error occurs.</a:t>
            </a:r>
          </a:p>
          <a:p>
            <a:pPr marL="742950" indent="-742950">
              <a:buAutoNum type="arabicPeriod" startAt="2"/>
            </a:pPr>
            <a:endParaRPr lang="en-US" b="1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>
                <a:latin typeface="Arial"/>
                <a:cs typeface="Arial"/>
              </a:rPr>
              <a:t>Review the list of errors. Be aware of the </a:t>
            </a:r>
            <a:r>
              <a:rPr lang="en-US" b="1">
                <a:latin typeface="Arial"/>
                <a:cs typeface="Arial"/>
              </a:rPr>
              <a:t>Ship-To Address </a:t>
            </a:r>
            <a:r>
              <a:rPr lang="en-US">
                <a:latin typeface="Arial"/>
                <a:cs typeface="Arial"/>
              </a:rPr>
              <a:t>is not </a:t>
            </a:r>
            <a:r>
              <a:rPr lang="en-US" b="1">
                <a:latin typeface="Arial"/>
                <a:cs typeface="Arial"/>
              </a:rPr>
              <a:t>valid for selected company </a:t>
            </a:r>
            <a:r>
              <a:rPr lang="en-US">
                <a:latin typeface="Arial"/>
                <a:cs typeface="Arial"/>
              </a:rPr>
              <a:t>error.</a:t>
            </a:r>
            <a:endParaRPr lang="en-US" b="1">
              <a:latin typeface="Arial"/>
              <a:cs typeface="Arial"/>
            </a:endParaRPr>
          </a:p>
          <a:p>
            <a:pPr marL="753745"/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To find S</a:t>
            </a:r>
            <a:r>
              <a:rPr lang="en-US" sz="2800" i="1">
                <a:latin typeface="Arial"/>
                <a:cs typeface="Arial"/>
              </a:rPr>
              <a:t>hip-To Address</a:t>
            </a:r>
            <a:r>
              <a:rPr lang="en-US" sz="2800">
                <a:latin typeface="Arial"/>
                <a:cs typeface="Arial"/>
              </a:rPr>
              <a:t> for agency, type A</a:t>
            </a:r>
            <a:r>
              <a:rPr lang="en-US" sz="2800" i="1">
                <a:latin typeface="Arial"/>
                <a:cs typeface="Arial"/>
              </a:rPr>
              <a:t>gency Code-PO</a:t>
            </a:r>
            <a:r>
              <a:rPr lang="en-US" sz="2800">
                <a:latin typeface="Arial"/>
                <a:cs typeface="Arial"/>
              </a:rPr>
              <a:t>. Only your </a:t>
            </a:r>
            <a:r>
              <a:rPr lang="en-US" sz="2800" i="1">
                <a:latin typeface="Arial"/>
                <a:cs typeface="Arial"/>
              </a:rPr>
              <a:t>Agency Specific Ship-To Addresses</a:t>
            </a:r>
            <a:r>
              <a:rPr lang="en-US" sz="2800">
                <a:latin typeface="Arial"/>
                <a:cs typeface="Arial"/>
              </a:rPr>
              <a:t> will populate.</a:t>
            </a:r>
            <a:endParaRPr lang="en-US" sz="2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C830B2-199D-56FA-F697-A98F3B252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998" y="4157088"/>
            <a:ext cx="7315200" cy="320760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538B05B-01D5-8FAD-D009-9C700BF6E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8604" y="5140035"/>
            <a:ext cx="4954494" cy="105604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8E15DA9-0A00-B842-0718-A94FB6A7BA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69"/>
          <a:stretch/>
        </p:blipFill>
        <p:spPr>
          <a:xfrm>
            <a:off x="1666371" y="11893129"/>
            <a:ext cx="9144000" cy="259634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7F45BF4-1F20-0426-4DA9-4DC35E97B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14059" y="13428880"/>
            <a:ext cx="8143873" cy="88937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4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127E7-22AB-316A-95A6-7B747EBEF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381648-DDB0-B1D8-4A48-015F194BA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A4E0D4-611A-EC59-3A56-228597DF4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16FC17-6F08-E754-D80C-80E3CE99A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FE1BAA8B-4FE4-EBE9-AD6F-1221FD61D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Ship-To Address is Not Valid Error</a:t>
            </a:r>
            <a:br>
              <a:rPr lang="en-US"/>
            </a:br>
            <a:r>
              <a:rPr lang="en-US"/>
              <a:t>(Part 3 of 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DA1602-3E7F-9E89-4B3A-51030DDB70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en-US"/>
              <a:t>Click Submit to confirm error is corrected.</a:t>
            </a:r>
          </a:p>
          <a:p>
            <a:pPr lvl="1" indent="0">
              <a:buNone/>
            </a:pPr>
            <a:r>
              <a:rPr lang="en-US" b="1"/>
              <a:t>Note: </a:t>
            </a:r>
            <a:r>
              <a:rPr lang="en-US"/>
              <a:t>This action must be completed to clear an error.</a:t>
            </a:r>
            <a:endParaRPr lang="en-US" b="1"/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3425D8-6C95-3B2F-A73E-E6AAA03A4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EFE57CE-431A-EEEA-DB89-2D1707350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524" y="4194713"/>
            <a:ext cx="7315200" cy="877047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4D14684-26F3-EFAE-ED17-CCBFA7472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7025" y="12372975"/>
            <a:ext cx="1409700" cy="5238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DAFBF7C-7BC2-FFEC-DE75-BA71893AD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516015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1" name="Freeform 101">
              <a:extLst>
                <a:ext uri="{FF2B5EF4-FFF2-40B4-BE49-F238E27FC236}">
                  <a16:creationId xmlns:a16="http://schemas.microsoft.com/office/drawing/2014/main" id="{FAC6BE3A-8733-017E-8E63-0C897FFFDAA0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2" name="Graphic 11" descr="Checkmark with solid fill">
              <a:extLst>
                <a:ext uri="{FF2B5EF4-FFF2-40B4-BE49-F238E27FC236}">
                  <a16:creationId xmlns:a16="http://schemas.microsoft.com/office/drawing/2014/main" id="{849CE3F7-5C92-42A6-818A-D962689C80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FA5C6DAD-AF9E-4241-2BA2-42FC7F5E77D8}"/>
              </a:ext>
            </a:extLst>
          </p:cNvPr>
          <p:cNvSpPr txBox="1"/>
          <p:nvPr/>
        </p:nvSpPr>
        <p:spPr>
          <a:xfrm>
            <a:off x="1666371" y="14596423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reviewed and corrected errors and warnings.</a:t>
            </a:r>
          </a:p>
        </p:txBody>
      </p:sp>
    </p:spTree>
    <p:extLst>
      <p:ext uri="{BB962C8B-B14F-4D97-AF65-F5344CB8AC3E}">
        <p14:creationId xmlns:p14="http://schemas.microsoft.com/office/powerpoint/2010/main" val="464352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A1607-A1EB-777A-23E7-45E9C2F4C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A1B24-EF57-A64E-41C0-FCD011923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F6E3D7-D3C2-2B60-4B4E-254F43113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08D757-19EA-EA07-6C3D-BDCDFC771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59A7D0D6-F509-6028-9378-0ED460CFB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Type - Catalog SWC Error </a:t>
            </a:r>
            <a:br>
              <a:rPr lang="en-US"/>
            </a:br>
            <a:r>
              <a:rPr lang="en-US"/>
              <a:t>(Part 1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1B353A-EF2D-4F1E-590D-C3A7A5FED3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Enter</a:t>
            </a:r>
            <a:r>
              <a:rPr lang="en-US" b="1"/>
              <a:t> Find Requisitions</a:t>
            </a:r>
            <a:r>
              <a:rPr lang="en-US"/>
              <a:t> in the </a:t>
            </a:r>
            <a:r>
              <a:rPr lang="en-US" b="1"/>
              <a:t>Search </a:t>
            </a:r>
            <a:r>
              <a:rPr lang="en-US"/>
              <a:t>field.</a:t>
            </a:r>
          </a:p>
          <a:p>
            <a:pPr marL="742950" indent="-742950">
              <a:buAutoNum type="arabicPeriod"/>
            </a:pPr>
            <a:r>
              <a:rPr lang="en-US"/>
              <a:t>Click</a:t>
            </a:r>
            <a:r>
              <a:rPr lang="en-US" b="1"/>
              <a:t> Find Requisitions </a:t>
            </a:r>
            <a:r>
              <a:rPr lang="en-US"/>
              <a:t>report</a:t>
            </a:r>
          </a:p>
          <a:p>
            <a:pPr lvl="1" indent="0">
              <a:buNone/>
            </a:pPr>
            <a:r>
              <a:rPr lang="en-US" b="1"/>
              <a:t>Note:</a:t>
            </a:r>
            <a:r>
              <a:rPr lang="en-US"/>
              <a:t> This action can be done to </a:t>
            </a:r>
            <a:r>
              <a:rPr lang="en-US" i="1"/>
              <a:t>review</a:t>
            </a:r>
            <a:r>
              <a:rPr lang="en-US"/>
              <a:t> all </a:t>
            </a:r>
            <a:r>
              <a:rPr lang="en-US" i="1"/>
              <a:t>errors</a:t>
            </a:r>
            <a:r>
              <a:rPr lang="en-US"/>
              <a:t>.</a:t>
            </a:r>
            <a:endParaRPr lang="en-US" b="1"/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EBB284-0C58-CED9-F836-E7E7EBA98B2A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E2210A-4B46-7E27-107D-5417A62E1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4692153"/>
            <a:ext cx="9144000" cy="203665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710E2D9-D245-4D15-C829-B07136E0BF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59942" y="4844314"/>
            <a:ext cx="5807181" cy="75852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FCDFF5-84C0-57E4-A510-72E0C676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60193" y="5865100"/>
            <a:ext cx="5807181" cy="75852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0EEBD7E-AFA6-7699-37A6-78DE5223C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818241" y="495033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latin typeface="Arial"/>
                <a:cs typeface="Arial"/>
              </a:rPr>
              <a:t>1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72C1292-6EF4-5BEA-DF22-283D61702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818242" y="597086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latin typeface="Arial"/>
                <a:cs typeface="Arial"/>
              </a:rPr>
              <a:t>2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269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Type - Catalog SWC Error </a:t>
            </a:r>
            <a:br>
              <a:rPr lang="en-US"/>
            </a:br>
            <a:r>
              <a:rPr lang="en-US"/>
              <a:t>(Part 2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Enter </a:t>
            </a:r>
            <a:r>
              <a:rPr lang="en-US" b="1"/>
              <a:t>Search Criteria</a:t>
            </a:r>
            <a:r>
              <a:rPr lang="en-US"/>
              <a:t>, if applicable.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Click</a:t>
            </a:r>
            <a:r>
              <a:rPr lang="en-US" b="1"/>
              <a:t> OK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8BC45C-AD07-5C75-3DFF-5F137BAA7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209" y="4616734"/>
            <a:ext cx="7315200" cy="905048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54B801A-90CB-FAFA-1015-E24DF20A9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69347" y="5397190"/>
            <a:ext cx="6608470" cy="720368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ECADF0-526B-1589-C317-76171245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39729" y="12949821"/>
            <a:ext cx="1460321" cy="62818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223E605-B458-666B-20D9-F395701D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18491" y="484147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DED622D-47CA-215E-FA5C-1F824BBDE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192313" y="1239344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latin typeface="Arial"/>
                <a:cs typeface="Arial"/>
              </a:rPr>
              <a:t>4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C5AD4-3B98-0368-FF7F-96FD51D6C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40FD1C-CF02-5D4D-1F78-F6165F8EC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D11E13-9317-CA1F-23FB-668A3AE37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13C53F-C993-4BBC-2917-59E8DD8FD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7ABA3FF6-5EB9-A4A5-C035-AB0348A02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Type - Catalog SWC Error </a:t>
            </a:r>
            <a:br>
              <a:rPr lang="en-US"/>
            </a:br>
            <a:r>
              <a:rPr lang="en-US"/>
              <a:t>(Part 3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5185F55-599E-9EFE-ED79-BCBA9F4CCC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Click </a:t>
            </a:r>
            <a:r>
              <a:rPr lang="en-US" b="1"/>
              <a:t>Related Actions </a:t>
            </a:r>
            <a:r>
              <a:rPr lang="en-US"/>
              <a:t>in the </a:t>
            </a:r>
            <a:r>
              <a:rPr lang="en-US" b="1"/>
              <a:t>Requisition</a:t>
            </a:r>
            <a:r>
              <a:rPr lang="en-US"/>
              <a:t> column.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B75EF3-8D2C-38BF-9AEE-86AC6E818006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2CC65A-6ED8-9779-9F88-61D4AFCD3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382" y="4242447"/>
            <a:ext cx="10058400" cy="378343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4A7DBFC-E121-A673-106B-B76E18C1BC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4382" y="7172325"/>
            <a:ext cx="941568" cy="5715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4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0014F-D925-E630-E9B6-92827AC2C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264AEF-540A-CF17-B428-F203FEA42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A7E96C-8284-4EB6-03D6-5A581234D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0A0B7D-2A34-C7B1-ECF1-5A34D7364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8B1D6F07-8BCF-C2DD-37A2-453C1518F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Type - Catalog SWC Error </a:t>
            </a:r>
            <a:br>
              <a:rPr lang="en-US"/>
            </a:br>
            <a:r>
              <a:rPr lang="en-US"/>
              <a:t>(Part 4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C46DB62-D4BD-AE0D-CE4C-27FBBC4EAC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/>
              <a:t>Click </a:t>
            </a:r>
            <a:r>
              <a:rPr lang="en-US" b="1"/>
              <a:t>Requisition </a:t>
            </a:r>
            <a:r>
              <a:rPr lang="en-US"/>
              <a:t>&gt;</a:t>
            </a:r>
            <a:r>
              <a:rPr lang="en-US" b="1"/>
              <a:t> Edit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EB1055-63E4-4EC9-39D3-1481C85B12C2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9B4D7F-E174-CFAF-4579-151919FC9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9" y="3983314"/>
            <a:ext cx="6400800" cy="665157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4A9FEBB-ABBC-CC8C-EFCA-FDA8968C0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52025" y="5105400"/>
            <a:ext cx="941568" cy="4381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23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DD32D-7A95-6DB9-D6D9-060A4192E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FD7846-F75C-F2ED-6066-E0DBA41F35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FE6722-2773-8C96-E310-A3484B585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EC22C-F9E4-EEDC-7672-2C278CF97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E80683D9-EDA1-313F-4DD0-AE78C11DF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Type - Catalog SWC Error </a:t>
            </a:r>
            <a:br>
              <a:rPr lang="en-US"/>
            </a:br>
            <a:r>
              <a:rPr lang="en-US"/>
              <a:t>(Part 5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AF240E9-0861-D842-0736-984907C34D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When editing a requisition, ensure the </a:t>
            </a:r>
            <a:r>
              <a:rPr lang="en-US" b="1"/>
              <a:t>Requisition Type </a:t>
            </a:r>
            <a:r>
              <a:rPr lang="en-US"/>
              <a:t>is correct based on requirements. </a:t>
            </a:r>
            <a:endParaRPr lang="en-US" b="1"/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122D45-5016-9D20-4DD1-3AA7567AADBC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3B0074-B861-9F3D-8234-ED4860F9F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199" y="4647732"/>
            <a:ext cx="8229600" cy="752793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5617957-30E5-EDAC-0AAB-4798A9066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43150" y="10536382"/>
            <a:ext cx="4743450" cy="54032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319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Type - Catalog SWC Error </a:t>
            </a:r>
            <a:br>
              <a:rPr lang="en-US"/>
            </a:br>
            <a:r>
              <a:rPr lang="en-US"/>
              <a:t>(Part 6 of 6)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8"/>
            </a:pPr>
            <a:r>
              <a:rPr lang="en-US">
                <a:latin typeface="Arial"/>
                <a:cs typeface="Arial"/>
              </a:rPr>
              <a:t>Click the </a:t>
            </a:r>
            <a:r>
              <a:rPr lang="en-US" b="1">
                <a:latin typeface="Arial"/>
                <a:cs typeface="Arial"/>
              </a:rPr>
              <a:t>Error</a:t>
            </a:r>
            <a:r>
              <a:rPr lang="en-US">
                <a:latin typeface="Arial"/>
                <a:cs typeface="Arial"/>
              </a:rPr>
              <a:t> banner.</a:t>
            </a:r>
          </a:p>
          <a:p>
            <a:pPr marL="753745" lvl="1" indent="0">
              <a:buNone/>
            </a:pPr>
            <a:r>
              <a:rPr lang="en-US" sz="2800" b="1">
                <a:latin typeface="Arial"/>
                <a:cs typeface="Arial"/>
              </a:rPr>
              <a:t>Note: </a:t>
            </a:r>
            <a:r>
              <a:rPr lang="en-US" sz="2800">
                <a:latin typeface="Arial"/>
                <a:cs typeface="Arial"/>
              </a:rPr>
              <a:t>For </a:t>
            </a:r>
            <a:r>
              <a:rPr lang="en-US" sz="2800" i="1">
                <a:latin typeface="Arial"/>
                <a:cs typeface="Arial"/>
              </a:rPr>
              <a:t>Custom Validations Errors</a:t>
            </a:r>
            <a:r>
              <a:rPr lang="en-US" sz="2800">
                <a:latin typeface="Arial"/>
                <a:cs typeface="Arial"/>
              </a:rPr>
              <a:t> and alerts, you will need to click on </a:t>
            </a:r>
            <a:r>
              <a:rPr lang="en-US" sz="2800" i="1">
                <a:latin typeface="Arial"/>
                <a:cs typeface="Arial"/>
              </a:rPr>
              <a:t>View Exceptions</a:t>
            </a:r>
            <a:r>
              <a:rPr lang="en-US" sz="2800">
                <a:latin typeface="Arial"/>
                <a:cs typeface="Arial"/>
              </a:rPr>
              <a:t> prior to viewing error or alert.</a:t>
            </a:r>
            <a:endParaRPr lang="en-US" sz="2800"/>
          </a:p>
          <a:p>
            <a:pPr marL="742950" indent="-742950">
              <a:buAutoNum type="arabicPeriod" startAt="8"/>
            </a:pPr>
            <a:endParaRPr lang="en-US" b="1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9"/>
            </a:pPr>
            <a:r>
              <a:rPr lang="en-US">
                <a:latin typeface="Arial"/>
                <a:cs typeface="Arial"/>
              </a:rPr>
              <a:t>Review the list of errors. Be aware of the </a:t>
            </a:r>
            <a:r>
              <a:rPr lang="en-US" b="1">
                <a:latin typeface="Arial"/>
                <a:cs typeface="Arial"/>
              </a:rPr>
              <a:t>Requisition Type </a:t>
            </a:r>
            <a:r>
              <a:rPr lang="en-US">
                <a:latin typeface="Arial"/>
                <a:cs typeface="Arial"/>
              </a:rPr>
              <a:t>must be</a:t>
            </a:r>
            <a:r>
              <a:rPr lang="en-US" b="1">
                <a:latin typeface="Arial"/>
                <a:cs typeface="Arial"/>
              </a:rPr>
              <a:t> “Catalog – SWC” to </a:t>
            </a:r>
            <a:r>
              <a:rPr lang="en-US" b="1" err="1">
                <a:latin typeface="Arial"/>
                <a:cs typeface="Arial"/>
              </a:rPr>
              <a:t>Autosource</a:t>
            </a:r>
            <a:r>
              <a:rPr lang="en-US" b="1">
                <a:latin typeface="Arial"/>
                <a:cs typeface="Arial"/>
              </a:rPr>
              <a:t> Jaggaer Requisitions.</a:t>
            </a:r>
          </a:p>
          <a:p>
            <a:pPr marL="800100"/>
            <a:r>
              <a:rPr lang="en-US" sz="2800" b="1">
                <a:latin typeface="Arial"/>
                <a:cs typeface="Arial"/>
              </a:rPr>
              <a:t>Note: </a:t>
            </a:r>
            <a:r>
              <a:rPr lang="en-US" sz="2800">
                <a:latin typeface="Arial"/>
                <a:cs typeface="Arial"/>
              </a:rPr>
              <a:t>Make corrections, as applicable to clear errors.</a:t>
            </a:r>
            <a:endParaRPr lang="en-US" sz="2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D6C5E51-6B2B-D272-5A86-54CA7EE0D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11853323"/>
            <a:ext cx="9144000" cy="215927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7F45BF4-1F20-0426-4DA9-4DC35E97B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38325" y="12736030"/>
            <a:ext cx="8048625" cy="65722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A302235-B702-8DAC-23F5-538C7FC063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399" y="4336236"/>
            <a:ext cx="7315200" cy="228722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538B05B-01D5-8FAD-D009-9C700BF6E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63000" y="5140035"/>
            <a:ext cx="5695506" cy="124171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Type – Catalog OMP Error</a:t>
            </a:r>
            <a:br>
              <a:rPr lang="en-US"/>
            </a:br>
            <a:r>
              <a:rPr lang="en-US"/>
              <a:t>(Part 1 of 2)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When editing a requisition, ensure the </a:t>
            </a:r>
            <a:r>
              <a:rPr lang="en-US" b="1"/>
              <a:t>Requisition Type </a:t>
            </a:r>
            <a:r>
              <a:rPr lang="en-US"/>
              <a:t>is correct based on requirements. </a:t>
            </a:r>
            <a:endParaRPr lang="en-US" b="1"/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D7FAA5-21BB-E800-AB84-057548B881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209" y="4788577"/>
            <a:ext cx="7315200" cy="617895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DF59012-83A4-BD83-2A75-866950A68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8599" y="9324975"/>
            <a:ext cx="2790826" cy="45192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08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Type - Catalog OMP Error </a:t>
            </a:r>
            <a:br>
              <a:rPr lang="en-US"/>
            </a:br>
            <a:r>
              <a:rPr lang="en-US"/>
              <a:t>(Part 2 of 2)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>
                <a:latin typeface="Arial"/>
                <a:cs typeface="Arial"/>
              </a:rPr>
              <a:t>Click the </a:t>
            </a:r>
            <a:r>
              <a:rPr lang="en-US" b="1">
                <a:latin typeface="Arial"/>
                <a:cs typeface="Arial"/>
              </a:rPr>
              <a:t>Error</a:t>
            </a:r>
            <a:r>
              <a:rPr lang="en-US">
                <a:latin typeface="Arial"/>
                <a:cs typeface="Arial"/>
              </a:rPr>
              <a:t> banner.</a:t>
            </a:r>
          </a:p>
          <a:p>
            <a:pPr marL="800100" lvl="1" indent="0">
              <a:buNone/>
            </a:pPr>
            <a:r>
              <a:rPr lang="en-US" sz="2800" b="1">
                <a:latin typeface="Arial"/>
                <a:cs typeface="Arial"/>
              </a:rPr>
              <a:t>Note: </a:t>
            </a:r>
            <a:r>
              <a:rPr lang="en-US" sz="2800">
                <a:latin typeface="Arial"/>
                <a:cs typeface="Arial"/>
              </a:rPr>
              <a:t>For </a:t>
            </a:r>
            <a:r>
              <a:rPr lang="en-US" sz="2800" i="1">
                <a:latin typeface="Arial"/>
                <a:cs typeface="Arial"/>
              </a:rPr>
              <a:t>Custom Validations Errors</a:t>
            </a:r>
            <a:r>
              <a:rPr lang="en-US" sz="2800">
                <a:latin typeface="Arial"/>
                <a:cs typeface="Arial"/>
              </a:rPr>
              <a:t> and alerts, you will need to click on </a:t>
            </a:r>
            <a:r>
              <a:rPr lang="en-US" sz="2800" i="1">
                <a:latin typeface="Arial"/>
                <a:cs typeface="Arial"/>
              </a:rPr>
              <a:t>View Exceptions</a:t>
            </a:r>
            <a:r>
              <a:rPr lang="en-US" sz="2800">
                <a:latin typeface="Arial"/>
                <a:cs typeface="Arial"/>
              </a:rPr>
              <a:t> prior to viewing error or alert. The </a:t>
            </a:r>
            <a:r>
              <a:rPr lang="en-US" sz="2800" i="1">
                <a:latin typeface="Arial"/>
                <a:cs typeface="Arial"/>
              </a:rPr>
              <a:t>Error Banner</a:t>
            </a:r>
            <a:r>
              <a:rPr lang="en-US" sz="2800">
                <a:latin typeface="Arial"/>
                <a:cs typeface="Arial"/>
              </a:rPr>
              <a:t> will appear when any error occurs.</a:t>
            </a:r>
            <a:endParaRPr lang="en-US"/>
          </a:p>
          <a:p>
            <a:pPr marL="742950" indent="-742950">
              <a:buAutoNum type="arabicPeriod" startAt="2"/>
            </a:pPr>
            <a:endParaRPr lang="en-US" b="1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>
                <a:latin typeface="Arial"/>
                <a:cs typeface="Arial"/>
              </a:rPr>
              <a:t>View exceptions and review the list of errors. Be aware of the </a:t>
            </a:r>
            <a:r>
              <a:rPr lang="en-US" b="1">
                <a:latin typeface="Arial"/>
                <a:cs typeface="Arial"/>
              </a:rPr>
              <a:t>Requisition Type </a:t>
            </a:r>
            <a:r>
              <a:rPr lang="en-US">
                <a:latin typeface="Arial"/>
                <a:cs typeface="Arial"/>
              </a:rPr>
              <a:t>must be</a:t>
            </a:r>
            <a:r>
              <a:rPr lang="en-US" b="1">
                <a:latin typeface="Arial"/>
                <a:cs typeface="Arial"/>
              </a:rPr>
              <a:t> “Catalog – OMP” to </a:t>
            </a:r>
            <a:r>
              <a:rPr lang="en-US" b="1" err="1">
                <a:latin typeface="Arial"/>
                <a:cs typeface="Arial"/>
              </a:rPr>
              <a:t>Autosource</a:t>
            </a:r>
            <a:r>
              <a:rPr lang="en-US" b="1">
                <a:latin typeface="Arial"/>
                <a:cs typeface="Arial"/>
              </a:rPr>
              <a:t> Jaggaer Requisitions.</a:t>
            </a:r>
          </a:p>
          <a:p>
            <a:pPr marL="753745"/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Make corrections, as applicable to clear errors</a:t>
            </a:r>
            <a:r>
              <a:rPr lang="en-US">
                <a:latin typeface="Arial"/>
                <a:cs typeface="Arial"/>
              </a:rPr>
              <a:t>. </a:t>
            </a:r>
            <a:r>
              <a:rPr lang="en-US" sz="2800">
                <a:latin typeface="Arial"/>
                <a:cs typeface="Arial"/>
              </a:rPr>
              <a:t>Some </a:t>
            </a:r>
            <a:r>
              <a:rPr lang="en-US" sz="2800" i="1">
                <a:latin typeface="Arial"/>
                <a:cs typeface="Arial"/>
              </a:rPr>
              <a:t>Agencies </a:t>
            </a:r>
            <a:r>
              <a:rPr lang="en-US" sz="2800">
                <a:latin typeface="Arial"/>
                <a:cs typeface="Arial"/>
              </a:rPr>
              <a:t>may not want to </a:t>
            </a:r>
            <a:r>
              <a:rPr lang="en-US" sz="2800" i="1" err="1">
                <a:latin typeface="Arial"/>
                <a:cs typeface="Arial"/>
              </a:rPr>
              <a:t>Autosource</a:t>
            </a:r>
            <a:r>
              <a:rPr lang="en-US" sz="2800" i="1">
                <a:latin typeface="Arial"/>
                <a:cs typeface="Arial"/>
              </a:rPr>
              <a:t> Catalog Requisitions</a:t>
            </a:r>
            <a:r>
              <a:rPr lang="en-US" sz="2800">
                <a:latin typeface="Arial"/>
                <a:cs typeface="Arial"/>
              </a:rPr>
              <a:t>.</a:t>
            </a:r>
            <a:endParaRPr lang="en-US" i="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C830B2-199D-56FA-F697-A98F3B252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998" y="4744463"/>
            <a:ext cx="7315200" cy="320760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538B05B-01D5-8FAD-D009-9C700BF6E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8604" y="5759595"/>
            <a:ext cx="4954494" cy="94448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8E15DA9-0A00-B842-0718-A94FB6A7BA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60"/>
          <a:stretch/>
        </p:blipFill>
        <p:spPr>
          <a:xfrm>
            <a:off x="1752598" y="12375576"/>
            <a:ext cx="9144000" cy="276258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7F45BF4-1F20-0426-4DA9-4DC35E97B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0286" y="13276328"/>
            <a:ext cx="8143873" cy="77792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792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7DCA1FAF-ABDF-4939-A4C6-8A012AC8ACA8}"/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91b022cc-d96d-4c7a-a6ef-47af526da2c2"/>
    <ds:schemaRef ds:uri="http://purl.org/dc/elements/1.1/"/>
    <ds:schemaRef ds:uri="http://schemas.openxmlformats.org/package/2006/metadata/core-properties"/>
    <ds:schemaRef ds:uri="8d5ae7cb-5eaa-45bd-87a9-9ecdfd4d7a10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613</Words>
  <Application>Microsoft Office PowerPoint</Application>
  <PresentationFormat>Custom</PresentationFormat>
  <Paragraphs>101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Job Aid Template</vt:lpstr>
      <vt:lpstr>1_Administrative</vt:lpstr>
      <vt:lpstr>Reqs/PO Custom Validations  (Errors &amp; Warnings)</vt:lpstr>
      <vt:lpstr>Requisition Type - Catalog SWC Error  (Part 1 of 6)</vt:lpstr>
      <vt:lpstr>Requisition Type - Catalog SWC Error  (Part 2 of 6)</vt:lpstr>
      <vt:lpstr>Requisition Type - Catalog SWC Error  (Part 3 of 6)</vt:lpstr>
      <vt:lpstr>Requisition Type - Catalog SWC Error  (Part 4 of 6)</vt:lpstr>
      <vt:lpstr>Requisition Type - Catalog SWC Error  (Part 5 of 6)</vt:lpstr>
      <vt:lpstr>Requisition Type - Catalog SWC Error  (Part 6 of 6)</vt:lpstr>
      <vt:lpstr>Requisition Type – Catalog OMP Error (Part 1 of 2)</vt:lpstr>
      <vt:lpstr>Requisition Type - Catalog OMP Error  (Part 2 of 2)</vt:lpstr>
      <vt:lpstr>Ship-To Address is Not Valid Error (Part 1 of 2)</vt:lpstr>
      <vt:lpstr>Ship-To Address is Not Valid Error (Part 2 of 2)</vt:lpstr>
      <vt:lpstr>Ship-To Address is Not Valid Error 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7</cp:revision>
  <cp:lastPrinted>2024-05-14T19:49:44Z</cp:lastPrinted>
  <dcterms:created xsi:type="dcterms:W3CDTF">2024-01-04T16:25:20Z</dcterms:created>
  <dcterms:modified xsi:type="dcterms:W3CDTF">2025-12-23T14:31:37Z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