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3"/>
  </p:notesMasterIdLst>
  <p:sldIdLst>
    <p:sldId id="355" r:id="rId6"/>
    <p:sldId id="356" r:id="rId7"/>
    <p:sldId id="369" r:id="rId8"/>
    <p:sldId id="373" r:id="rId9"/>
    <p:sldId id="374" r:id="rId10"/>
    <p:sldId id="372" r:id="rId11"/>
    <p:sldId id="375" r:id="rId12"/>
  </p:sldIdLst>
  <p:sldSz cx="12192000" cy="16256000"/>
  <p:notesSz cx="7102475" cy="9388475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A7CC10-1F72-8B19-53D4-21405434BD74}" name="Jenkins, Deja" initials="JD" userId="S::deja.jenkins@doas.ga.gov::8c7a3fa7-4a9a-4402-9e37-3d3a791d1e5b" providerId="AD"/>
  <p188:author id="{8063FF29-28C7-419A-166A-17E57A82819B}" name="Auld, Joyce" initials="AJ" userId="S::joyce.auld@doas.ga.gov::b08ef79f-7306-418b-9cf1-d56775e7fcf9" providerId="AD"/>
  <p188:author id="{8720932C-58B8-903E-3C52-6D463B34B2BE}" name="Blackshear, Toni" initials="TB" userId="S::toni.blackshear@sao.ga.gov::728cc639-1579-4431-8c20-805d8be18b62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B25ED058-408A-8F9E-6296-F3B27FF5C920}" name="Taylor, Matt" initials="TM" userId="S::matt.taylor@doas.ga.gov::6dfa03b7-4d81-4b57-91ec-850443a1413e" providerId="AD"/>
  <p188:author id="{F94FB268-4EB0-26A1-9FED-9A9B05C4B15C}" name="McClester, Ryan" initials="RM" userId="S::ryan.mcclester@sao.ga.gov::5f0298cf-8456-4577-8b9b-8f3379c01079" providerId="AD"/>
  <p188:author id="{74AB1B6C-BE25-544B-AFA3-521C1F4686BA}" name="Farmer, Ann" initials="AF" userId="S::Ann.Farmer@sao.ga.gov::30a3a3e6-9249-4217-b8cc-bd1218a1f658" providerId="AD"/>
  <p188:author id="{67DC6D73-1E7C-2D5D-5413-FC9E927D0B90}" name="Ann Farmer" initials="AF" userId="47cec2c302fd6197" providerId="Windows Live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50C05FD0-D694-7D4A-69EA-08D1F8712FF5}" name="Cooper, Lenesia" initials="" userId="S::Lenesia.Cooper@sao.ga.gov::c87d1fc2-4efc-4039-ab7f-230fa324140b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ADC342-E70C-9E88-3E89-1C5EBD768774}" v="3" dt="2026-02-19T21:14:07.07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rtout, Darcy" userId="S::darcy.swartout@sao.ga.gov::1c015fc4-41a8-4efb-8017-be6f6fc86c37" providerId="AD" clId="Web-{2AADC342-E70C-9E88-3E89-1C5EBD768774}"/>
    <pc:docChg chg="modSld">
      <pc:chgData name="Swartout, Darcy" userId="S::darcy.swartout@sao.ga.gov::1c015fc4-41a8-4efb-8017-be6f6fc86c37" providerId="AD" clId="Web-{2AADC342-E70C-9E88-3E89-1C5EBD768774}" dt="2026-02-19T21:14:07.078" v="2" actId="20577"/>
      <pc:docMkLst>
        <pc:docMk/>
      </pc:docMkLst>
      <pc:sldChg chg="modSp">
        <pc:chgData name="Swartout, Darcy" userId="S::darcy.swartout@sao.ga.gov::1c015fc4-41a8-4efb-8017-be6f6fc86c37" providerId="AD" clId="Web-{2AADC342-E70C-9E88-3E89-1C5EBD768774}" dt="2026-02-19T21:14:06.922" v="0" actId="20577"/>
        <pc:sldMkLst>
          <pc:docMk/>
          <pc:sldMk cId="2670072974" sldId="369"/>
        </pc:sldMkLst>
        <pc:spChg chg="mod">
          <ac:chgData name="Swartout, Darcy" userId="S::darcy.swartout@sao.ga.gov::1c015fc4-41a8-4efb-8017-be6f6fc86c37" providerId="AD" clId="Web-{2AADC342-E70C-9E88-3E89-1C5EBD768774}" dt="2026-02-19T21:14:06.922" v="0" actId="20577"/>
          <ac:spMkLst>
            <pc:docMk/>
            <pc:sldMk cId="2670072974" sldId="369"/>
            <ac:spMk id="6" creationId="{8F2D4F3F-01EE-0281-88E0-5302D44A4A9B}"/>
          </ac:spMkLst>
        </pc:spChg>
      </pc:sldChg>
      <pc:sldChg chg="modSp">
        <pc:chgData name="Swartout, Darcy" userId="S::darcy.swartout@sao.ga.gov::1c015fc4-41a8-4efb-8017-be6f6fc86c37" providerId="AD" clId="Web-{2AADC342-E70C-9E88-3E89-1C5EBD768774}" dt="2026-02-19T21:14:07.078" v="2" actId="20577"/>
        <pc:sldMkLst>
          <pc:docMk/>
          <pc:sldMk cId="2452097886" sldId="373"/>
        </pc:sldMkLst>
        <pc:spChg chg="mod">
          <ac:chgData name="Swartout, Darcy" userId="S::darcy.swartout@sao.ga.gov::1c015fc4-41a8-4efb-8017-be6f6fc86c37" providerId="AD" clId="Web-{2AADC342-E70C-9E88-3E89-1C5EBD768774}" dt="2026-02-19T21:14:07.078" v="2" actId="20577"/>
          <ac:spMkLst>
            <pc:docMk/>
            <pc:sldMk cId="2452097886" sldId="373"/>
            <ac:spMk id="6" creationId="{C88F9DD7-5EF9-3006-C645-213A09BC6C5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5" tIns="47113" rIns="94225" bIns="4711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5" tIns="47113" rIns="94225" bIns="47113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73163"/>
            <a:ext cx="237490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5" tIns="47113" rIns="94225" bIns="471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5" tIns="47113" rIns="94225" bIns="471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5" tIns="47113" rIns="94225" bIns="4711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5" tIns="47113" rIns="94225" bIns="47113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8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07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78237C58-68FA-48F4-5E6C-FF2358D7AC1D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Issue Purchase Orders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88196" y="3576893"/>
            <a:ext cx="2615609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500" b="1">
                <a:latin typeface="Arial"/>
                <a:cs typeface="Arial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PO Buyers </a:t>
            </a:r>
            <a:r>
              <a:rPr lang="en-US" dirty="0">
                <a:latin typeface="Arial"/>
                <a:cs typeface="Arial"/>
              </a:rPr>
              <a:t>how to </a:t>
            </a:r>
            <a:r>
              <a:rPr lang="en-US" i="1" dirty="0">
                <a:latin typeface="Arial"/>
                <a:cs typeface="Arial"/>
              </a:rPr>
              <a:t>Issue Purchase Ord</a:t>
            </a:r>
            <a:r>
              <a:rPr lang="en-US" dirty="0">
                <a:latin typeface="Arial"/>
                <a:cs typeface="Arial"/>
              </a:rPr>
              <a:t>ers.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 Click the </a:t>
            </a:r>
            <a:r>
              <a:rPr lang="en-US" b="1" dirty="0">
                <a:latin typeface="Arial"/>
                <a:cs typeface="Arial"/>
              </a:rPr>
              <a:t>Global Navigation Menu</a:t>
            </a:r>
            <a:r>
              <a:rPr lang="en-US" dirty="0">
                <a:latin typeface="Arial"/>
                <a:cs typeface="Arial"/>
              </a:rPr>
              <a:t> and click </a:t>
            </a:r>
            <a:r>
              <a:rPr lang="en-US" b="1" dirty="0">
                <a:latin typeface="Arial"/>
                <a:cs typeface="Arial"/>
              </a:rPr>
              <a:t>Buyer Hub</a:t>
            </a:r>
            <a:r>
              <a:rPr lang="en-US" dirty="0">
                <a:latin typeface="Arial"/>
                <a:cs typeface="Arial"/>
              </a:rPr>
              <a:t>. 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 Click the </a:t>
            </a:r>
            <a:r>
              <a:rPr lang="en-US" b="1" dirty="0">
                <a:latin typeface="Arial"/>
                <a:cs typeface="Arial"/>
              </a:rPr>
              <a:t>Navigation Pane </a:t>
            </a:r>
            <a:r>
              <a:rPr lang="en-US" dirty="0">
                <a:latin typeface="Arial"/>
                <a:cs typeface="Arial"/>
              </a:rPr>
              <a:t>to access </a:t>
            </a:r>
            <a:r>
              <a:rPr lang="en-US" b="1" dirty="0">
                <a:latin typeface="Arial"/>
                <a:cs typeface="Arial"/>
              </a:rPr>
              <a:t>Purchase Orders.</a:t>
            </a:r>
          </a:p>
          <a:p>
            <a:r>
              <a:rPr lang="en-US" dirty="0">
                <a:latin typeface="Arial"/>
                <a:cs typeface="Arial"/>
              </a:rPr>
              <a:t> Navigate to the</a:t>
            </a:r>
            <a:r>
              <a:rPr lang="en-US" b="1" dirty="0">
                <a:latin typeface="Arial"/>
                <a:cs typeface="Arial"/>
              </a:rPr>
              <a:t> Purchase Order to Issue </a:t>
            </a:r>
            <a:r>
              <a:rPr lang="en-US" dirty="0">
                <a:latin typeface="Arial"/>
                <a:cs typeface="Arial"/>
              </a:rPr>
              <a:t>section.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 Select</a:t>
            </a:r>
            <a:r>
              <a:rPr lang="en-US" b="1" dirty="0">
                <a:latin typeface="Arial"/>
                <a:cs typeface="Arial"/>
              </a:rPr>
              <a:t> Issue Purchase Order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Finish</a:t>
            </a:r>
            <a:r>
              <a:rPr lang="en-US" dirty="0">
                <a:latin typeface="Arial"/>
                <a:cs typeface="Arial"/>
              </a:rPr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Navigate to Buyer Hub</a:t>
            </a: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Select Purchase Order to Issue 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Issue Purchase Order and Click Finish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9C1145C-0021-55CE-0507-688D87710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799" y="5256709"/>
            <a:ext cx="5486400" cy="247249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Issue Purchase Order (Part 1 of 6) </a:t>
            </a:r>
            <a:endParaRPr lang="en-US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6E90044-417B-05DB-1B61-C842D23455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AutoNum type="arabicPeriod"/>
            </a:pPr>
            <a:r>
              <a:rPr lang="en-US" dirty="0">
                <a:latin typeface="Arial"/>
                <a:cs typeface="Arial"/>
              </a:rPr>
              <a:t>Click the </a:t>
            </a:r>
            <a:r>
              <a:rPr lang="en-US" b="1" dirty="0">
                <a:latin typeface="Arial"/>
                <a:cs typeface="Arial"/>
              </a:rPr>
              <a:t>Global Navigation Menu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815975" indent="33338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Type </a:t>
            </a:r>
            <a:r>
              <a:rPr lang="en-US" sz="2800" i="1" dirty="0">
                <a:latin typeface="Arial"/>
                <a:cs typeface="Arial"/>
              </a:rPr>
              <a:t>Issue Purchase Order </a:t>
            </a:r>
            <a:r>
              <a:rPr lang="en-US" sz="2800" dirty="0">
                <a:latin typeface="Arial"/>
                <a:cs typeface="Arial"/>
              </a:rPr>
              <a:t>in the </a:t>
            </a:r>
            <a:r>
              <a:rPr lang="en-US" sz="2800" i="1" dirty="0">
                <a:latin typeface="Arial"/>
                <a:cs typeface="Arial"/>
              </a:rPr>
              <a:t>Search</a:t>
            </a:r>
            <a:r>
              <a:rPr lang="en-US" sz="2800" dirty="0">
                <a:latin typeface="Arial"/>
                <a:cs typeface="Arial"/>
              </a:rPr>
              <a:t> field for alternative search or issue</a:t>
            </a:r>
            <a:r>
              <a:rPr lang="en-US" sz="2800" i="1" dirty="0">
                <a:latin typeface="Arial"/>
                <a:cs typeface="Arial"/>
              </a:rPr>
              <a:t> Purchase Order </a:t>
            </a:r>
            <a:r>
              <a:rPr lang="en-US" sz="2800" dirty="0">
                <a:latin typeface="Arial"/>
                <a:cs typeface="Arial"/>
              </a:rPr>
              <a:t>from </a:t>
            </a:r>
            <a:r>
              <a:rPr lang="en-US" sz="2800" i="1" dirty="0">
                <a:latin typeface="Arial"/>
                <a:cs typeface="Arial"/>
              </a:rPr>
              <a:t>Related Actions (…)</a:t>
            </a:r>
            <a:r>
              <a:rPr lang="en-US" sz="2800" dirty="0">
                <a:latin typeface="Arial"/>
                <a:cs typeface="Arial"/>
              </a:rPr>
              <a:t>.</a:t>
            </a:r>
            <a:endParaRPr lang="en-US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2C28186-A3B4-62B5-8C73-8B4108054D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9017659"/>
            <a:ext cx="10569221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Buyer Hub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694C5C-8132-6658-52A8-F13419B0F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9660151"/>
            <a:ext cx="5486400" cy="56483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14CD96C-C57B-9923-135D-31ABC94F8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800" y="12237071"/>
            <a:ext cx="5486400" cy="76831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92A0BE-F201-62F4-CB4B-35CAD54E5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799" y="5256709"/>
            <a:ext cx="2305068" cy="137467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>
            <a:extLst>
              <a:ext uri="{FF2B5EF4-FFF2-40B4-BE49-F238E27FC236}">
                <a16:creationId xmlns:a16="http://schemas.microsoft.com/office/drawing/2014/main" id="{C7201733-A567-D768-589E-3C58A47C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Issue Purchase Order (Part 2 of 6) 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F2D4F3F-01EE-0281-88E0-5302D44A4A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0063" y="2358030"/>
            <a:ext cx="10544135" cy="13625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Scroll down to </a:t>
            </a:r>
            <a:r>
              <a:rPr lang="en-US" b="1" dirty="0">
                <a:latin typeface="Arial"/>
                <a:cs typeface="Arial"/>
              </a:rPr>
              <a:t>Purchase Orders to Issue </a:t>
            </a:r>
            <a:r>
              <a:rPr lang="en-US" dirty="0">
                <a:latin typeface="Arial"/>
                <a:cs typeface="Arial"/>
              </a:rPr>
              <a:t>and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Issue Purchase Orders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695325" indent="36195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You can also click on the </a:t>
            </a:r>
            <a:r>
              <a:rPr lang="en-US" sz="2800" i="1" dirty="0">
                <a:latin typeface="Arial"/>
                <a:cs typeface="Arial"/>
              </a:rPr>
              <a:t>Purchase Order </a:t>
            </a:r>
            <a:r>
              <a:rPr lang="en-US" sz="2800" dirty="0">
                <a:latin typeface="Arial"/>
                <a:cs typeface="Arial"/>
              </a:rPr>
              <a:t>listed to issue a </a:t>
            </a:r>
            <a:r>
              <a:rPr lang="en-US" sz="2800" i="1" dirty="0">
                <a:latin typeface="Arial"/>
                <a:cs typeface="Arial"/>
              </a:rPr>
              <a:t>Purchase Order</a:t>
            </a:r>
            <a:r>
              <a:rPr lang="en-US" sz="2800" dirty="0">
                <a:latin typeface="Arial"/>
                <a:cs typeface="Arial"/>
              </a:rPr>
              <a:t>.</a:t>
            </a:r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1C0C63-56D9-521D-E630-C38A5D430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5083112"/>
            <a:ext cx="9144000" cy="55098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A700AD-371F-95DC-AEA2-797C60CFB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C05A3D-6713-886C-0A8B-5B51926B0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272E4-CF1E-6B3F-5EA3-5A09E3DC9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33DE13-C3F9-C3FD-EB87-002C22B61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50703" y="10058399"/>
            <a:ext cx="3293297" cy="53455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BD98BC-9ED1-3375-E241-D6D3914E8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670072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195FF1B-11B7-E650-EC60-412BB8CEB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888276"/>
            <a:ext cx="9144000" cy="92233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DB5A06-B649-1B3E-A697-7555C3AF57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7C4B00-9C57-530A-5FDF-D6DBF6CE4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2BA65-8800-54BB-28C1-AE1C6A19D0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02FB11-2F76-AAC1-6CEF-0575D9EAE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Issue Purchase Order Part (3 of 6)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8F9DD7-5EF9-3006-C645-213A09BC6C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dirty="0"/>
              <a:t>Select the </a:t>
            </a:r>
            <a:r>
              <a:rPr lang="en-US" b="1" dirty="0"/>
              <a:t>Company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</a:p>
          <a:p>
            <a:pPr marL="736600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Enter additional information to refine your search.</a:t>
            </a:r>
            <a:endParaRPr lang="en-US" sz="2800" b="1" dirty="0"/>
          </a:p>
          <a:p>
            <a:pPr marL="742950" indent="-742950">
              <a:buFont typeface="+mj-lt"/>
              <a:buAutoNum type="arabicPeriod" startAt="5"/>
            </a:pPr>
            <a:r>
              <a:rPr lang="en-US" dirty="0"/>
              <a:t>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3340C2-AB6D-DEFC-949E-5C538994A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27428" y="14271039"/>
            <a:ext cx="1827823" cy="64282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9C1560E-E348-DCD5-819A-F55308F4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367019" y="1369789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DE1FA9-966F-234A-B413-206FAC88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F5DCAF-DD47-43FD-833D-AA4CA4F7A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9065" y="6696719"/>
            <a:ext cx="4451684" cy="63286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DC31C8B-E94E-7CC2-60D3-283A04281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536267" y="614807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/>
                <a:cs typeface="Arial"/>
              </a:rPr>
              <a:t>4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09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50B90-0DCC-4AC9-29A3-F79244AB1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3EF6932-D548-C6E9-3DBD-3135CBBE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16"/>
          <a:stretch/>
        </p:blipFill>
        <p:spPr>
          <a:xfrm>
            <a:off x="1206499" y="5591972"/>
            <a:ext cx="10058400" cy="550945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C3AA0B-192B-DFBD-4DF3-622CD8B87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6A6E39-7F82-4281-96D7-F9B7F22CA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35DD2F-226E-1182-C082-76EB4867CA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C6C2E2-8D6D-CFAC-E8BC-73F2C7A02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Issue Purchase Order Part (4 of 6)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C80258-12A7-C546-F7EC-55145B9BF7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 dirty="0"/>
              <a:t>Check the applicable </a:t>
            </a:r>
            <a:r>
              <a:rPr lang="en-US" b="1" dirty="0"/>
              <a:t>Purchase Order(s) </a:t>
            </a:r>
            <a:r>
              <a:rPr lang="en-US" dirty="0"/>
              <a:t>to issue.</a:t>
            </a:r>
          </a:p>
          <a:p>
            <a:pPr marL="800100"/>
            <a:r>
              <a:rPr lang="en-US" sz="2800" b="1" dirty="0"/>
              <a:t>Note</a:t>
            </a:r>
            <a:r>
              <a:rPr lang="en-US" sz="2800" dirty="0"/>
              <a:t>:</a:t>
            </a:r>
            <a:r>
              <a:rPr lang="en-US" sz="2800" b="1" dirty="0"/>
              <a:t> </a:t>
            </a:r>
            <a:r>
              <a:rPr lang="en-US" sz="2800" dirty="0"/>
              <a:t>Check the </a:t>
            </a:r>
            <a:r>
              <a:rPr lang="en-US" sz="2800" i="1" dirty="0"/>
              <a:t>Select All </a:t>
            </a:r>
            <a:r>
              <a:rPr lang="en-US" sz="2800" dirty="0"/>
              <a:t>box to issue all the </a:t>
            </a:r>
            <a:r>
              <a:rPr lang="en-US" sz="2800" i="1" dirty="0"/>
              <a:t>Purchase Orders</a:t>
            </a:r>
            <a:r>
              <a:rPr lang="en-US" sz="2800" b="1" i="1" dirty="0"/>
              <a:t>.</a:t>
            </a:r>
          </a:p>
          <a:p>
            <a:pPr marL="742950" indent="-742950">
              <a:buFont typeface="+mj-lt"/>
              <a:buAutoNum type="arabicPeriod" startAt="7"/>
            </a:pPr>
            <a:r>
              <a:rPr lang="en-US" dirty="0"/>
              <a:t>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5B8A60-DD84-A18C-8572-9FC2EBEB5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24938" y="10471858"/>
            <a:ext cx="1546861" cy="5009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D95700-8074-600A-BAD9-DEE60F664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28750" y="8694394"/>
            <a:ext cx="901700" cy="142750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D1B337D-5AA8-00DD-B441-E616DC720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69948" y="1044800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1AD1EB5-81E2-DC50-6187-3C716BE26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76298" y="913382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/>
                <a:cs typeface="Arial"/>
              </a:rPr>
              <a:t>6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8D717A-D47A-8BFD-E265-C418E4F08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46503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BB6B052-EC9D-1FCA-8A5D-F90A5169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6799" y="11574478"/>
            <a:ext cx="10058400" cy="29596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1226ADE-0EC4-AD48-687D-76103A783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 b="4605"/>
          <a:stretch/>
        </p:blipFill>
        <p:spPr>
          <a:xfrm>
            <a:off x="1024786" y="4168043"/>
            <a:ext cx="10058400" cy="424793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9737F4-C36C-D066-8FCF-A9D16DFAC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C28996-2CBE-587A-AC32-4EA5FA8F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5519D-E022-8251-C0EE-462836AE8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4652" y="16245554"/>
            <a:ext cx="2743200" cy="685423"/>
          </a:xfrm>
        </p:spPr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DE0DE37-266D-B241-D89F-58F6F1A86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92144"/>
            <a:ext cx="10515600" cy="808698"/>
          </a:xfrm>
        </p:spPr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Issue Purchase Order (Part 5 of 6)</a:t>
            </a:r>
            <a:endParaRPr lang="en-US" b="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8425930-21E2-C05C-5E48-F087E0C2A6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52965" cy="195296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Issue Orders and Refresh</a:t>
            </a:r>
            <a:r>
              <a:rPr lang="en-US" dirty="0">
                <a:latin typeface="Arial"/>
                <a:cs typeface="Arial"/>
              </a:rPr>
              <a:t>. </a:t>
            </a:r>
          </a:p>
          <a:p>
            <a:pPr marL="749300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Click </a:t>
            </a:r>
            <a:r>
              <a:rPr lang="en-US" sz="2800" i="1" dirty="0">
                <a:latin typeface="Arial"/>
                <a:cs typeface="Arial"/>
              </a:rPr>
              <a:t>Issue Orders and Refresh </a:t>
            </a:r>
            <a:r>
              <a:rPr lang="en-US" sz="2800" dirty="0">
                <a:latin typeface="Arial"/>
                <a:cs typeface="Arial"/>
              </a:rPr>
              <a:t>until the </a:t>
            </a:r>
            <a:r>
              <a:rPr lang="en-US" sz="2800" i="1" dirty="0">
                <a:latin typeface="Arial"/>
                <a:cs typeface="Arial"/>
              </a:rPr>
              <a:t>Successfully Completed i</a:t>
            </a:r>
            <a:r>
              <a:rPr lang="en-US" sz="2800" dirty="0">
                <a:latin typeface="Arial"/>
                <a:cs typeface="Arial"/>
              </a:rPr>
              <a:t>s displayed in the </a:t>
            </a:r>
            <a:r>
              <a:rPr lang="en-US" sz="2800" i="1" dirty="0">
                <a:latin typeface="Arial"/>
                <a:cs typeface="Arial"/>
              </a:rPr>
              <a:t>Issue Event Status</a:t>
            </a:r>
            <a:r>
              <a:rPr lang="en-US" sz="2800" dirty="0">
                <a:latin typeface="Arial"/>
                <a:cs typeface="Arial"/>
              </a:rPr>
              <a:t>.</a:t>
            </a:r>
            <a:endParaRPr lang="en-US" sz="2800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94BE0E-16DB-5882-2D09-BBC9DAAE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7814662"/>
            <a:ext cx="3419060" cy="59304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A2A425D4-F8EE-EE4A-8387-5B08806A2F73}"/>
              </a:ext>
            </a:extLst>
          </p:cNvPr>
          <p:cNvSpPr txBox="1">
            <a:spLocks/>
          </p:cNvSpPr>
          <p:nvPr/>
        </p:nvSpPr>
        <p:spPr>
          <a:xfrm>
            <a:off x="861040" y="9036973"/>
            <a:ext cx="10552965" cy="58982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9"/>
            </a:pPr>
            <a:r>
              <a:rPr lang="en-US">
                <a:latin typeface="Arial"/>
                <a:cs typeface="Arial"/>
              </a:rPr>
              <a:t>Confirm the </a:t>
            </a:r>
            <a:r>
              <a:rPr lang="en-US" b="1">
                <a:latin typeface="Arial"/>
                <a:cs typeface="Arial"/>
              </a:rPr>
              <a:t>Issue Event Status </a:t>
            </a:r>
            <a:r>
              <a:rPr lang="en-US">
                <a:latin typeface="Arial"/>
                <a:cs typeface="Arial"/>
              </a:rPr>
              <a:t>reads </a:t>
            </a:r>
            <a:r>
              <a:rPr lang="en-US" b="1">
                <a:latin typeface="Arial"/>
                <a:cs typeface="Arial"/>
              </a:rPr>
              <a:t>Successfully Completed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Finish</a:t>
            </a:r>
            <a:r>
              <a:rPr lang="en-US">
                <a:latin typeface="Arial"/>
                <a:cs typeface="Arial"/>
              </a:rPr>
              <a:t>.</a:t>
            </a:r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DE937C-6C00-9D64-327F-B8F0E90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3357" y="14114089"/>
            <a:ext cx="1009487" cy="27432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631D93-60D8-0023-4FB2-3E872E363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F6F79FA-CBA7-1723-8903-740742DF5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764279" y="1356974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EFBB00-F019-D0F0-1923-9C64242B7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59044" y="13055448"/>
            <a:ext cx="1602887" cy="5726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D27D67-71EC-042D-ECE9-5EE96A45E4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905603" y="1362365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52185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9F2F34F-35FF-1AFD-A045-8E2140074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2313"/>
          <a:stretch/>
        </p:blipFill>
        <p:spPr>
          <a:xfrm>
            <a:off x="1550809" y="5131404"/>
            <a:ext cx="9144000" cy="48675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C04A3E-BAEA-567D-9E67-754D7B790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F6B95-231E-0120-2D65-C50B4434E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AC1F4-5DB8-6690-EC78-47F17F5A0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ACFF9E1-CD4E-220A-BE74-C493508F8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Issue Purchase Orders Part (6 of 6)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1F7642A-0689-1A76-71A5-F773CE5A5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lang="en-US" dirty="0"/>
              <a:t>Click </a:t>
            </a:r>
            <a:r>
              <a:rPr lang="en-US" b="1" dirty="0"/>
              <a:t>Done</a:t>
            </a:r>
            <a:r>
              <a:rPr lang="en-US" dirty="0"/>
              <a:t>.</a:t>
            </a:r>
          </a:p>
          <a:p>
            <a:pPr marL="806450"/>
            <a:r>
              <a:rPr lang="en-US" sz="2800" b="1" dirty="0"/>
              <a:t>Note</a:t>
            </a:r>
            <a:r>
              <a:rPr lang="en-US" sz="2800" dirty="0"/>
              <a:t>: Click on the blue link under </a:t>
            </a:r>
            <a:r>
              <a:rPr lang="en-US" sz="2800" i="1" dirty="0"/>
              <a:t>Purchase Order Group </a:t>
            </a:r>
            <a:r>
              <a:rPr lang="en-US" sz="2800" dirty="0"/>
              <a:t>to view </a:t>
            </a:r>
            <a:r>
              <a:rPr lang="en-US" sz="2800" i="1" dirty="0"/>
              <a:t>PDF</a:t>
            </a:r>
            <a:r>
              <a:rPr lang="en-US" sz="2800" dirty="0"/>
              <a:t> of issued purchase order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 startAt="11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C3FFB7-3169-A310-8507-180F7CA61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50812" y="9363369"/>
            <a:ext cx="1464741" cy="48127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B6E2524-4369-3BB8-0000-FD209BA12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199" y="14399961"/>
            <a:ext cx="10953599" cy="1063891"/>
            <a:chOff x="619199" y="14399961"/>
            <a:chExt cx="10953599" cy="1063891"/>
          </a:xfrm>
        </p:grpSpPr>
        <p:sp>
          <p:nvSpPr>
            <p:cNvPr id="14" name="Freeform 101">
              <a:extLst>
                <a:ext uri="{FF2B5EF4-FFF2-40B4-BE49-F238E27FC236}">
                  <a16:creationId xmlns:a16="http://schemas.microsoft.com/office/drawing/2014/main" id="{6C46080F-0EF4-245B-E736-92BAF6620F3F}"/>
                </a:ext>
              </a:extLst>
            </p:cNvPr>
            <p:cNvSpPr/>
            <p:nvPr/>
          </p:nvSpPr>
          <p:spPr>
            <a:xfrm>
              <a:off x="619199" y="14399961"/>
              <a:ext cx="10953599" cy="991815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1D25DE-9760-BB2E-6646-E1DF4B188AC4}"/>
                </a:ext>
              </a:extLst>
            </p:cNvPr>
            <p:cNvSpPr txBox="1"/>
            <p:nvPr/>
          </p:nvSpPr>
          <p:spPr>
            <a:xfrm>
              <a:off x="1777755" y="14735317"/>
              <a:ext cx="954595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You have successfully completed issue purchase orders.</a:t>
              </a:r>
            </a:p>
          </p:txBody>
        </p:sp>
        <p:pic>
          <p:nvPicPr>
            <p:cNvPr id="16" name="Graphic 15" descr="Checkmark with solid fill">
              <a:extLst>
                <a:ext uri="{FF2B5EF4-FFF2-40B4-BE49-F238E27FC236}">
                  <a16:creationId xmlns:a16="http://schemas.microsoft.com/office/drawing/2014/main" id="{63DD9A33-D667-EE54-A2AE-9B21AF278D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38199" y="14712856"/>
              <a:ext cx="837931" cy="750996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C2FC93F-CBB3-591E-DF6E-0C0CA4F62F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0668291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19FB7F-7B07-4DE0-870E-D9A179942AB4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8d5ae7cb-5eaa-45bd-87a9-9ecdfd4d7a10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91b022cc-d96d-4c7a-a6ef-47af526da2c2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353</Words>
  <Application>Microsoft Office PowerPoint</Application>
  <PresentationFormat>Custom</PresentationFormat>
  <Paragraphs>75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Job Aid Template</vt:lpstr>
      <vt:lpstr>1_Administrative</vt:lpstr>
      <vt:lpstr>Issue Purchase Orders</vt:lpstr>
      <vt:lpstr>Issue Purchase Order (Part 1 of 6) </vt:lpstr>
      <vt:lpstr>Issue Purchase Order (Part 2 of 6) </vt:lpstr>
      <vt:lpstr>Issue Purchase Order Part (3 of 6)</vt:lpstr>
      <vt:lpstr>Issue Purchase Order Part (4 of 6)</vt:lpstr>
      <vt:lpstr>Issue Purchase Order (Part 5 of 6) </vt:lpstr>
      <vt:lpstr>Issue Purchase Orders Part (6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Cindy Franklin</cp:lastModifiedBy>
  <cp:revision>3</cp:revision>
  <cp:lastPrinted>2025-03-26T13:40:38Z</cp:lastPrinted>
  <dcterms:created xsi:type="dcterms:W3CDTF">2024-01-04T16:25:20Z</dcterms:created>
  <dcterms:modified xsi:type="dcterms:W3CDTF">2026-02-19T21:14:07Z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D0432640-F2AF-4722-AE0D-F5FD9B78A8CC</vt:lpwstr>
  </property>
  <property fmtid="{D5CDD505-2E9C-101B-9397-08002B2CF9AE}" pid="12" name="ArticulatePath">
    <vt:lpwstr>Job Aid_Workstream_Template_Final </vt:lpwstr>
  </property>
</Properties>
</file>