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5"/>
  </p:notesMasterIdLst>
  <p:sldIdLst>
    <p:sldId id="355" r:id="rId6"/>
    <p:sldId id="356" r:id="rId7"/>
    <p:sldId id="364" r:id="rId8"/>
    <p:sldId id="365" r:id="rId9"/>
    <p:sldId id="366" r:id="rId10"/>
    <p:sldId id="369" r:id="rId11"/>
    <p:sldId id="368" r:id="rId12"/>
    <p:sldId id="370" r:id="rId13"/>
    <p:sldId id="371" r:id="rId14"/>
  </p:sldIdLst>
  <p:sldSz cx="12192000" cy="16256000"/>
  <p:notesSz cx="7315200" cy="96012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54E0E35E-ED4D-035F-24FA-B2E37DFA9F81}" name="Lochridge, Nicole" initials="LN" userId="S::nicole.lochridge@sao.ga.gov::5639537f-4cac-4ea2-adee-336558c214b0" providerId="AD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C6844E-9CEB-AC38-3618-C0059E81287C}" v="2" dt="2025-12-16T18:57:24.45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lin, Cindy" userId="S::cindy.franklin@sao.ga.gov::137d06bd-b649-423d-b1b3-a876fc821453" providerId="AD" clId="Web-{A7C6844E-9CEB-AC38-3618-C0059E81287C}"/>
    <pc:docChg chg="modSld">
      <pc:chgData name="Franklin, Cindy" userId="S::cindy.franklin@sao.ga.gov::137d06bd-b649-423d-b1b3-a876fc821453" providerId="AD" clId="Web-{A7C6844E-9CEB-AC38-3618-C0059E81287C}" dt="2025-12-16T18:57:24.457" v="1" actId="20577"/>
      <pc:docMkLst>
        <pc:docMk/>
      </pc:docMkLst>
      <pc:sldChg chg="modSp">
        <pc:chgData name="Franklin, Cindy" userId="S::cindy.franklin@sao.ga.gov::137d06bd-b649-423d-b1b3-a876fc821453" providerId="AD" clId="Web-{A7C6844E-9CEB-AC38-3618-C0059E81287C}" dt="2025-12-16T18:57:24.457" v="1" actId="20577"/>
        <pc:sldMkLst>
          <pc:docMk/>
          <pc:sldMk cId="2178360457" sldId="356"/>
        </pc:sldMkLst>
        <pc:spChg chg="mod">
          <ac:chgData name="Franklin, Cindy" userId="S::cindy.franklin@sao.ga.gov::137d06bd-b649-423d-b1b3-a876fc821453" providerId="AD" clId="Web-{A7C6844E-9CEB-AC38-3618-C0059E81287C}" dt="2025-12-16T18:57:24.457" v="1" actId="20577"/>
          <ac:spMkLst>
            <pc:docMk/>
            <pc:sldMk cId="2178360457" sldId="356"/>
            <ac:spMk id="13" creationId="{A39BFE7D-1216-2727-34CD-0984617B99D7}"/>
          </ac:spMkLst>
        </pc:spChg>
      </pc:sldChg>
      <pc:sldChg chg="modSp">
        <pc:chgData name="Franklin, Cindy" userId="S::cindy.franklin@sao.ga.gov::137d06bd-b649-423d-b1b3-a876fc821453" providerId="AD" clId="Web-{A7C6844E-9CEB-AC38-3618-C0059E81287C}" dt="2025-12-16T18:55:18.361" v="0" actId="20577"/>
        <pc:sldMkLst>
          <pc:docMk/>
          <pc:sldMk cId="1036244726" sldId="369"/>
        </pc:sldMkLst>
        <pc:spChg chg="mod">
          <ac:chgData name="Franklin, Cindy" userId="S::cindy.franklin@sao.ga.gov::137d06bd-b649-423d-b1b3-a876fc821453" providerId="AD" clId="Web-{A7C6844E-9CEB-AC38-3618-C0059E81287C}" dt="2025-12-16T18:55:18.361" v="0" actId="20577"/>
          <ac:spMkLst>
            <pc:docMk/>
            <pc:sldMk cId="1036244726" sldId="369"/>
            <ac:spMk id="16" creationId="{77618A5B-AC2E-EDDF-5D1D-E9824F16D47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7A01598-D482-89AA-9771-F2596E285B1A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65351E1-B43D-FF8D-90E3-7A3721F3A85F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Schedule Issue Purchase Order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show </a:t>
            </a:r>
            <a:r>
              <a:rPr lang="en-US" i="1"/>
              <a:t>Buyers </a:t>
            </a:r>
            <a:r>
              <a:rPr lang="en-US"/>
              <a:t>how to schedule and review </a:t>
            </a:r>
            <a:r>
              <a:rPr lang="en-US" i="1"/>
              <a:t>Issue Purchase Orders</a:t>
            </a:r>
            <a:r>
              <a:rPr lang="en-US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</a:t>
            </a:r>
            <a:r>
              <a:rPr lang="en-US" b="1"/>
              <a:t>Schedule Issue Purchase Order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field. </a:t>
            </a:r>
          </a:p>
          <a:p>
            <a:r>
              <a:rPr lang="en-US"/>
              <a:t>Click the </a:t>
            </a:r>
            <a:r>
              <a:rPr lang="en-US" b="1"/>
              <a:t>Schedule Issue Purchase Orders </a:t>
            </a:r>
            <a:r>
              <a:rPr lang="en-US"/>
              <a:t>task.</a:t>
            </a:r>
          </a:p>
          <a:p>
            <a:r>
              <a:rPr lang="en-US"/>
              <a:t>Set </a:t>
            </a:r>
            <a:r>
              <a:rPr lang="en-US" b="1"/>
              <a:t>Frequency</a:t>
            </a:r>
            <a:r>
              <a:rPr lang="en-US"/>
              <a:t>.</a:t>
            </a:r>
          </a:p>
          <a:p>
            <a:r>
              <a:rPr lang="en-US"/>
              <a:t>Fill out the </a:t>
            </a:r>
            <a:r>
              <a:rPr lang="en-US" b="1"/>
              <a:t>Schedule form</a:t>
            </a:r>
            <a:r>
              <a:rPr lang="en-US"/>
              <a:t>.</a:t>
            </a:r>
          </a:p>
          <a:p>
            <a:r>
              <a:rPr lang="en-US"/>
              <a:t>Review </a:t>
            </a:r>
            <a:r>
              <a:rPr lang="en-US" b="1"/>
              <a:t>Schedule Process</a:t>
            </a:r>
            <a:r>
              <a:rPr lang="en-US"/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Schedule Issue Purchase Order Task	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Set Frequency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Review Scheduled Purchase Order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Click Done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1 of 8)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Schedule Issue Purchase Orders</a:t>
            </a:r>
            <a:r>
              <a:rPr lang="en-US" dirty="0">
                <a:latin typeface="Arial"/>
                <a:cs typeface="Arial"/>
              </a:rPr>
              <a:t> in the </a:t>
            </a:r>
            <a:r>
              <a:rPr lang="en-US" b="1" dirty="0">
                <a:latin typeface="Arial"/>
                <a:cs typeface="Arial"/>
              </a:rPr>
              <a:t>Search </a:t>
            </a:r>
            <a:r>
              <a:rPr lang="en-US" dirty="0">
                <a:latin typeface="Arial"/>
                <a:cs typeface="Arial"/>
              </a:rPr>
              <a:t>field and press </a:t>
            </a:r>
            <a:r>
              <a:rPr lang="en-US" b="1" dirty="0">
                <a:latin typeface="Arial"/>
                <a:cs typeface="Arial"/>
              </a:rPr>
              <a:t>Enter</a:t>
            </a:r>
            <a:r>
              <a:rPr lang="en-US" dirty="0">
                <a:latin typeface="Arial"/>
                <a:cs typeface="Arial"/>
              </a:rPr>
              <a:t>.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Click the </a:t>
            </a:r>
            <a:r>
              <a:rPr lang="en-US" b="1"/>
              <a:t>Schedule Issue Purchase Orders </a:t>
            </a:r>
            <a:r>
              <a:rPr lang="en-US"/>
              <a:t>task.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94F353-E2E8-0B15-1BD0-95E88408A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082" y="3915702"/>
            <a:ext cx="7315200" cy="29383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9187AE7-E1F3-1096-E6B7-E1F1121D9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79700" y="3991265"/>
            <a:ext cx="6769100" cy="6188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5F205A-629A-93B7-8BDC-FCDCF86F5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99" y="10324567"/>
            <a:ext cx="7315200" cy="48071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F47C332-2894-27EC-C1CF-648231D9C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11649819"/>
            <a:ext cx="5756564" cy="96255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2 of 8)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the </a:t>
            </a:r>
            <a:r>
              <a:rPr lang="en-US" b="1"/>
              <a:t>Run Frequency</a:t>
            </a:r>
            <a:r>
              <a:rPr lang="en-US"/>
              <a:t>.</a:t>
            </a:r>
          </a:p>
          <a:p>
            <a:pPr marL="800100"/>
            <a:r>
              <a:rPr lang="en-US" sz="2800" b="1"/>
              <a:t>Note</a:t>
            </a:r>
            <a:r>
              <a:rPr lang="en-US" sz="2800"/>
              <a:t>: For the purposes of this guide, we have selected </a:t>
            </a:r>
            <a:r>
              <a:rPr lang="en-US" sz="2800" i="1"/>
              <a:t>Monthly Recurrence</a:t>
            </a:r>
            <a:r>
              <a:rPr lang="en-US" sz="2800"/>
              <a:t>. Your options may vary based on the </a:t>
            </a:r>
            <a:r>
              <a:rPr lang="en-US" sz="2800" i="1"/>
              <a:t>Run Frequency </a:t>
            </a:r>
            <a:r>
              <a:rPr lang="en-US" sz="2800"/>
              <a:t>selected.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5D0C4D-58FC-8818-B1DD-F27F0A81A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975968"/>
            <a:ext cx="9144000" cy="45835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303D2A3-76DF-1874-4B6B-AB2AB6B20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1190" y="7142710"/>
            <a:ext cx="4035149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CE127B-FCCC-6378-8931-FB36DA2FF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80118" y="9754476"/>
            <a:ext cx="1634838" cy="63411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0150935-F4E0-EE53-BFDB-442A1959C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536339" y="714271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E7A749C-A23E-B960-7685-53986468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123217" y="92058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DAA12EE-ED7A-3C17-28BE-CD1731016A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24" b="9482"/>
          <a:stretch>
            <a:fillRect/>
          </a:stretch>
        </p:blipFill>
        <p:spPr>
          <a:xfrm>
            <a:off x="2063751" y="5735803"/>
            <a:ext cx="7338879" cy="91498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3 of 8)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Enter a </a:t>
            </a:r>
            <a:r>
              <a:rPr lang="en-US" b="1">
                <a:latin typeface="Arial"/>
                <a:cs typeface="Arial"/>
              </a:rPr>
              <a:t>Request Name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Select a </a:t>
            </a:r>
            <a:r>
              <a:rPr lang="en-US" b="1">
                <a:latin typeface="Arial"/>
                <a:cs typeface="Arial"/>
              </a:rPr>
              <a:t>Company</a:t>
            </a:r>
            <a:r>
              <a:rPr lang="en-US" b="1">
                <a:solidFill>
                  <a:srgbClr val="FF0000"/>
                </a:solidFill>
                <a:latin typeface="Arial"/>
                <a:cs typeface="Arial"/>
              </a:rPr>
              <a:t>* </a:t>
            </a:r>
            <a:r>
              <a:rPr lang="en-US">
                <a:latin typeface="Arial"/>
                <a:cs typeface="Arial"/>
              </a:rPr>
              <a:t>on the </a:t>
            </a:r>
            <a:r>
              <a:rPr lang="en-US" b="1">
                <a:latin typeface="Arial"/>
                <a:cs typeface="Arial"/>
              </a:rPr>
              <a:t>Purchase Order Criteria</a:t>
            </a:r>
            <a:r>
              <a:rPr lang="en-US">
                <a:latin typeface="Arial"/>
                <a:cs typeface="Arial"/>
              </a:rPr>
              <a:t> tab.</a:t>
            </a:r>
          </a:p>
          <a:p>
            <a:pPr marL="742950" indent="-742950">
              <a:buAutoNum type="arabicPeriod" startAt="5"/>
            </a:pPr>
            <a:r>
              <a:rPr lang="en-US">
                <a:latin typeface="Arial"/>
                <a:cs typeface="Arial"/>
              </a:rPr>
              <a:t>Complete other fields, as applicable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Select the </a:t>
            </a:r>
            <a:r>
              <a:rPr lang="en-US" b="1">
                <a:latin typeface="Arial"/>
                <a:cs typeface="Arial"/>
              </a:rPr>
              <a:t>Schedule </a:t>
            </a:r>
            <a:r>
              <a:rPr lang="en-US">
                <a:latin typeface="Arial"/>
                <a:cs typeface="Arial"/>
              </a:rPr>
              <a:t>tab.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5CE127B-FCCC-6378-8931-FB36DA2FF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46042" y="8073617"/>
            <a:ext cx="935946" cy="64123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03D2A3-76DF-1874-4B6B-AB2AB6B20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6089" y="6740650"/>
            <a:ext cx="3381896" cy="53496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E3B0900-CFCD-2999-248A-79FEDF52F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317034" y="6734512"/>
            <a:ext cx="541100" cy="541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8E9523-309E-2592-BEB4-8A1457E8D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249884" y="8464392"/>
            <a:ext cx="541100" cy="541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57037B-16DB-0064-3C85-E024D305B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76600" y="9027773"/>
            <a:ext cx="3409170" cy="64123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739422C-497B-3CD7-CFF4-50651FF41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095595" y="8150897"/>
            <a:ext cx="541100" cy="541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6960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4 of 8)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389" y="2358030"/>
            <a:ext cx="10569221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 dirty="0"/>
              <a:t>Enter </a:t>
            </a:r>
            <a:r>
              <a:rPr lang="en-US" b="1" dirty="0"/>
              <a:t>Monthly Recurrence Criteria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</a:p>
          <a:p>
            <a:pPr marL="800100" lvl="1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For the purposes of this guide, we have selected </a:t>
            </a:r>
            <a:r>
              <a:rPr lang="en-US" sz="2800" i="1" dirty="0"/>
              <a:t>Every Month</a:t>
            </a:r>
            <a:r>
              <a:rPr lang="en-US" sz="2800" dirty="0"/>
              <a:t>. Your options may vary based on your needs for Purchase Orders.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n-US" dirty="0"/>
              <a:t>Select a </a:t>
            </a:r>
            <a:r>
              <a:rPr lang="en-US" b="1" dirty="0"/>
              <a:t>Recurrence Type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  <a:endParaRPr lang="en-US" b="1" dirty="0"/>
          </a:p>
          <a:p>
            <a:pPr marL="742950" indent="-742950">
              <a:buFont typeface="+mj-lt"/>
              <a:buAutoNum type="arabicPeriod" startAt="9"/>
            </a:pPr>
            <a:r>
              <a:rPr lang="en-US" dirty="0"/>
              <a:t>Select a </a:t>
            </a:r>
            <a:r>
              <a:rPr lang="en-US" b="1" dirty="0"/>
              <a:t>Start Time</a:t>
            </a:r>
            <a:r>
              <a:rPr lang="en-US" dirty="0">
                <a:solidFill>
                  <a:srgbClr val="FF0000"/>
                </a:solidFill>
              </a:rPr>
              <a:t>* </a:t>
            </a:r>
            <a:r>
              <a:rPr lang="en-US" dirty="0"/>
              <a:t>and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 </a:t>
            </a:r>
            <a:r>
              <a:rPr lang="en-US" b="1" dirty="0"/>
              <a:t>Time Zone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  <a:endParaRPr lang="en-US" b="1" dirty="0"/>
          </a:p>
          <a:p>
            <a:pPr marL="742950" indent="-742950">
              <a:buFont typeface="+mj-lt"/>
              <a:buAutoNum type="arabicPeriod" startAt="9"/>
            </a:pPr>
            <a:r>
              <a:rPr lang="en-US" dirty="0"/>
              <a:t>Select a </a:t>
            </a:r>
            <a:r>
              <a:rPr lang="en-US" b="1" dirty="0"/>
              <a:t>Catch Up Behavior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  <a:endParaRPr lang="en-US" b="1" dirty="0"/>
          </a:p>
          <a:p>
            <a:pPr lvl="1" indent="0">
              <a:buNone/>
            </a:pPr>
            <a:endParaRPr lang="en-US" dirty="0"/>
          </a:p>
          <a:p>
            <a:pPr lvl="1" indent="0">
              <a:buNone/>
            </a:pPr>
            <a:endParaRPr lang="en-US" sz="3200" dirty="0"/>
          </a:p>
          <a:p>
            <a:pPr marL="2114550" lvl="1" indent="-742950">
              <a:buFont typeface="+mj-lt"/>
              <a:buAutoNum type="arabicPeriod" startAt="7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557F27-73E5-D25E-2FFA-C33E4FA79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30"/>
          <a:stretch/>
        </p:blipFill>
        <p:spPr>
          <a:xfrm>
            <a:off x="2438399" y="6639461"/>
            <a:ext cx="7315200" cy="85484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303D2A3-76DF-1874-4B6B-AB2AB6B20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05299" y="10627333"/>
            <a:ext cx="4650103" cy="10256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33895EE-D488-2342-DE7E-2FC90F8C1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756659" y="1088613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172AD7-2A56-F2EB-445F-4C4194090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05299" y="11883983"/>
            <a:ext cx="5283202" cy="9354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7D2C18-644F-2579-5CA4-F320A7E74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88501" y="1207737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99A8172-12EB-9590-90EF-2AD98417C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95798" y="13038484"/>
            <a:ext cx="3028509" cy="106486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86629C-5B94-A0C2-6249-27D831BD4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95798" y="14192209"/>
            <a:ext cx="3028509" cy="42549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DD7A5D-0C85-4C95-89B3-AAF64096B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524307" y="1329753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F455273-447B-2E4F-B06A-D8EC752DE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514852" y="14161421"/>
            <a:ext cx="548640" cy="4870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9968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5 of 8)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389" y="2358030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3"/>
            </a:pPr>
            <a:r>
              <a:rPr lang="en-US" dirty="0">
                <a:latin typeface="Arial"/>
                <a:cs typeface="Arial"/>
              </a:rPr>
              <a:t>Select a future</a:t>
            </a:r>
            <a:r>
              <a:rPr lang="en-US" b="1" dirty="0">
                <a:latin typeface="Arial"/>
                <a:cs typeface="Arial"/>
              </a:rPr>
              <a:t> Start Date and End Date </a:t>
            </a:r>
            <a:r>
              <a:rPr lang="en-US" dirty="0">
                <a:latin typeface="Arial"/>
                <a:cs typeface="Arial"/>
              </a:rPr>
              <a:t>under </a:t>
            </a:r>
            <a:r>
              <a:rPr lang="en-US" b="1" dirty="0">
                <a:latin typeface="Arial"/>
                <a:cs typeface="Arial"/>
              </a:rPr>
              <a:t>Range of Recurrence</a:t>
            </a:r>
            <a:r>
              <a:rPr lang="en-US" dirty="0">
                <a:latin typeface="Arial"/>
                <a:cs typeface="Arial"/>
              </a:rPr>
              <a:t>.</a:t>
            </a:r>
            <a:r>
              <a:rPr lang="en-US" b="1" dirty="0"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  <a:p>
            <a:pPr marL="742950" indent="-742950">
              <a:buAutoNum type="arabicPeriod" startAt="13"/>
            </a:pPr>
            <a:r>
              <a:rPr lang="en-US" dirty="0">
                <a:latin typeface="Arial"/>
                <a:cs typeface="Arial"/>
              </a:rPr>
              <a:t>Click</a:t>
            </a:r>
            <a:r>
              <a:rPr lang="en-US" b="1" dirty="0">
                <a:latin typeface="Arial"/>
                <a:cs typeface="Arial"/>
              </a:rPr>
              <a:t> OK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pPr lvl="1" indent="0">
              <a:buNone/>
            </a:pPr>
            <a:endParaRPr lang="en-US" sz="3200" b="1" dirty="0"/>
          </a:p>
          <a:p>
            <a:pPr lvl="1" indent="0">
              <a:buNone/>
            </a:pPr>
            <a:endParaRPr lang="en-US" dirty="0"/>
          </a:p>
          <a:p>
            <a:pPr marL="2114550" lvl="1" indent="-742950">
              <a:buFont typeface="+mj-lt"/>
              <a:buAutoNum type="arabicPeriod" startAt="7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557F27-73E5-D25E-2FFA-C33E4FA79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99" y="4246310"/>
            <a:ext cx="7315200" cy="107704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186629C-5B94-A0C2-6249-27D831BD40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57499" y="12443140"/>
            <a:ext cx="2933701" cy="173550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CB8AC-8898-4DC2-618F-5A3AF6FD1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30900" y="14525466"/>
            <a:ext cx="1188092" cy="35810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498F73F-59EC-82D6-908F-1958F9030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3452" y="1304002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latin typeface="Arial"/>
                <a:cs typeface="Arial"/>
              </a:rPr>
              <a:t>13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8413AE-249F-42CB-4135-B59F09F6F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258381" y="1442795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latin typeface="Arial"/>
                <a:cs typeface="Arial"/>
              </a:rPr>
              <a:t>14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24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6 of 8)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5"/>
            </a:pPr>
            <a:r>
              <a:rPr lang="en-US" dirty="0"/>
              <a:t>Review </a:t>
            </a:r>
            <a:r>
              <a:rPr lang="en-US" b="1" dirty="0"/>
              <a:t>Purchase Order Criteria</a:t>
            </a:r>
            <a:r>
              <a:rPr lang="en-US" dirty="0"/>
              <a:t>. Your review should include the following information: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Company and Supplier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Order-From Connection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Supplier Category and Supplier Group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Exclude Supplier List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Purchase Order Type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Buyer and Issue Option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Group Purchase Orders for Printing</a:t>
            </a:r>
          </a:p>
          <a:p>
            <a:pPr lvl="1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54B0A8D-75D9-E87F-8A94-C0E189216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49"/>
          <a:stretch/>
        </p:blipFill>
        <p:spPr>
          <a:xfrm>
            <a:off x="3379609" y="7782940"/>
            <a:ext cx="5943600" cy="74596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303D2A3-76DF-1874-4B6B-AB2AB6B20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1401" y="11512782"/>
            <a:ext cx="3486150" cy="35176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7 of 8)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16"/>
            </a:pPr>
            <a:r>
              <a:rPr lang="en-US" dirty="0"/>
              <a:t>Select the </a:t>
            </a:r>
            <a:r>
              <a:rPr lang="en-US" b="1" dirty="0"/>
              <a:t>Schedule </a:t>
            </a:r>
            <a:r>
              <a:rPr lang="en-US" dirty="0"/>
              <a:t>tab and review the following information:</a:t>
            </a:r>
          </a:p>
          <a:p>
            <a:pPr marL="2114550" lvl="1" indent="-742950"/>
            <a:r>
              <a:rPr lang="en-US" sz="3600" dirty="0"/>
              <a:t>Monthly Recurrence Criteria</a:t>
            </a:r>
          </a:p>
          <a:p>
            <a:pPr marL="2114550" lvl="1" indent="-742950"/>
            <a:r>
              <a:rPr lang="en-US" sz="3600" dirty="0"/>
              <a:t>Recurrence Type</a:t>
            </a:r>
          </a:p>
          <a:p>
            <a:pPr marL="2114550" lvl="1" indent="-742950"/>
            <a:r>
              <a:rPr lang="en-US" sz="3600" dirty="0"/>
              <a:t>Start Time and Time Zone</a:t>
            </a:r>
          </a:p>
          <a:p>
            <a:pPr marL="2114550" lvl="1" indent="-742950"/>
            <a:r>
              <a:rPr lang="en-US" sz="3600" dirty="0"/>
              <a:t>Catch Up Behavior </a:t>
            </a:r>
          </a:p>
          <a:p>
            <a:pPr marL="2114550" lvl="1" indent="-742950"/>
            <a:r>
              <a:rPr lang="en-US" sz="3600" dirty="0"/>
              <a:t>Range or Recurrence</a:t>
            </a:r>
          </a:p>
          <a:p>
            <a:pPr marL="2114550" lvl="1" indent="-742950"/>
            <a:r>
              <a:rPr lang="en-US" sz="3600" dirty="0"/>
              <a:t>Start/End Date</a:t>
            </a:r>
          </a:p>
          <a:p>
            <a:pPr marL="2114550" lvl="1" indent="-742950"/>
            <a:endParaRPr lang="en-US" sz="3500" dirty="0"/>
          </a:p>
          <a:p>
            <a:pPr lvl="1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8973079-8494-B094-558B-39152E72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3"/>
          <a:stretch/>
        </p:blipFill>
        <p:spPr>
          <a:xfrm>
            <a:off x="2465209" y="7124526"/>
            <a:ext cx="7315200" cy="83393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303D2A3-76DF-1874-4B6B-AB2AB6B20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3104" y="11544301"/>
            <a:ext cx="3676256" cy="391955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3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Schedule Issue Purchase Order (Part 8 of 8)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17"/>
            </a:pPr>
            <a:r>
              <a:rPr lang="en-US" dirty="0"/>
              <a:t>Select the </a:t>
            </a:r>
            <a:r>
              <a:rPr lang="en-US" b="1" dirty="0"/>
              <a:t>Additional Info </a:t>
            </a:r>
            <a:r>
              <a:rPr lang="en-US" dirty="0"/>
              <a:t>tab and review the following information:</a:t>
            </a:r>
          </a:p>
          <a:p>
            <a:pPr marL="2114550" lvl="1" indent="-742950"/>
            <a:r>
              <a:rPr lang="en-US" sz="3600" dirty="0"/>
              <a:t>Process Type</a:t>
            </a:r>
          </a:p>
          <a:p>
            <a:pPr marL="2114550" lvl="1" indent="-742950"/>
            <a:r>
              <a:rPr lang="en-US" sz="3600" dirty="0"/>
              <a:t>Created/Owned By</a:t>
            </a:r>
          </a:p>
          <a:p>
            <a:pPr marL="2114550" lvl="1" indent="-742950"/>
            <a:r>
              <a:rPr lang="en-US" sz="3600" dirty="0"/>
              <a:t>Recent Runs</a:t>
            </a:r>
          </a:p>
          <a:p>
            <a:pPr marL="2114550" lvl="1" indent="-742950"/>
            <a:r>
              <a:rPr lang="en-US" sz="3600" dirty="0"/>
              <a:t>Schedule Date and Time</a:t>
            </a:r>
          </a:p>
          <a:p>
            <a:pPr marL="742950" indent="-742950">
              <a:buFont typeface="+mj-lt"/>
              <a:buAutoNum type="arabicPeriod" startAt="17"/>
            </a:pPr>
            <a:r>
              <a:rPr lang="en-US" dirty="0"/>
              <a:t>Click </a:t>
            </a:r>
            <a:r>
              <a:rPr lang="en-US" b="1" dirty="0"/>
              <a:t>Done</a:t>
            </a:r>
            <a:r>
              <a:rPr lang="en-US" dirty="0"/>
              <a:t>.</a:t>
            </a:r>
          </a:p>
          <a:p>
            <a:pPr lvl="1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A8DDC1-FAFD-BED7-5607-85007D6D4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554"/>
          <a:stretch/>
        </p:blipFill>
        <p:spPr>
          <a:xfrm>
            <a:off x="1825129" y="6775744"/>
            <a:ext cx="8595360" cy="743833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303D2A3-76DF-1874-4B6B-AB2AB6B20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9435" y="9308927"/>
            <a:ext cx="4096565" cy="352048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CDCE37F-5278-9154-83D4-AE1899306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033601" y="1079484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latin typeface="Arial"/>
                <a:cs typeface="Arial"/>
              </a:rPr>
              <a:t>17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B17BBC-8583-E10A-6861-882C1E419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72615" y="13716483"/>
            <a:ext cx="1131842" cy="48744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C433639-1F2D-8D88-E32D-D77019FAC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004457" y="1369316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latin typeface="Arial"/>
                <a:cs typeface="Arial"/>
              </a:rPr>
              <a:t>18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B35FCC4-DBAA-89D6-9BB6-C662CAF96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199" y="14433174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2" name="Freeform 101">
              <a:extLst>
                <a:ext uri="{FF2B5EF4-FFF2-40B4-BE49-F238E27FC236}">
                  <a16:creationId xmlns:a16="http://schemas.microsoft.com/office/drawing/2014/main" id="{2BF07704-09B0-26AE-5530-3789125E3C4F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4" name="Graphic 13" descr="Checkmark with solid fill">
              <a:extLst>
                <a:ext uri="{FF2B5EF4-FFF2-40B4-BE49-F238E27FC236}">
                  <a16:creationId xmlns:a16="http://schemas.microsoft.com/office/drawing/2014/main" id="{E0DC695D-0F78-14C2-1933-C2D5588C4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499BDAE-240D-CD73-EAC4-F724EBA1A3F7}"/>
              </a:ext>
            </a:extLst>
          </p:cNvPr>
          <p:cNvSpPr txBox="1"/>
          <p:nvPr/>
        </p:nvSpPr>
        <p:spPr>
          <a:xfrm>
            <a:off x="1875784" y="14537833"/>
            <a:ext cx="9770788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scheduled and reviewed an Issued Purchase Order.</a:t>
            </a:r>
          </a:p>
        </p:txBody>
      </p:sp>
    </p:spTree>
    <p:extLst>
      <p:ext uri="{BB962C8B-B14F-4D97-AF65-F5344CB8AC3E}">
        <p14:creationId xmlns:p14="http://schemas.microsoft.com/office/powerpoint/2010/main" val="4258906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AB7C4A-BBDF-4039-8B4C-25A171FFC5E7}"/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2006/metadata/properties"/>
    <ds:schemaRef ds:uri="8d5ae7cb-5eaa-45bd-87a9-9ecdfd4d7a10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91b022cc-d96d-4c7a-a6ef-47af526da2c2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470</Words>
  <Application>Microsoft Office PowerPoint</Application>
  <PresentationFormat>Custom</PresentationFormat>
  <Paragraphs>111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Job Aid Template</vt:lpstr>
      <vt:lpstr>1_Administrative</vt:lpstr>
      <vt:lpstr>Schedule Issue Purchase Order</vt:lpstr>
      <vt:lpstr>Schedule Issue Purchase Order (Part 1 of 8)</vt:lpstr>
      <vt:lpstr>Schedule Issue Purchase Order (Part 2 of 8) </vt:lpstr>
      <vt:lpstr>Schedule Issue Purchase Order (Part 3 of 8)</vt:lpstr>
      <vt:lpstr>Schedule Issue Purchase Order (Part 4 of 8)</vt:lpstr>
      <vt:lpstr>Schedule Issue Purchase Order (Part 5 of 8)</vt:lpstr>
      <vt:lpstr>Schedule Issue Purchase Order (Part 6 of 8) </vt:lpstr>
      <vt:lpstr>Schedule Issue Purchase Order (Part 7 of 8) </vt:lpstr>
      <vt:lpstr>Schedule Issue Purchase Order (Part 8 of 8)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9</cp:revision>
  <cp:lastPrinted>2024-05-14T19:49:44Z</cp:lastPrinted>
  <dcterms:created xsi:type="dcterms:W3CDTF">2024-01-04T16:25:20Z</dcterms:created>
  <dcterms:modified xsi:type="dcterms:W3CDTF">2025-12-16T18:57:24Z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