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  <p:sldMasterId id="2147483753" r:id="rId6"/>
  </p:sldMasterIdLst>
  <p:notesMasterIdLst>
    <p:notesMasterId r:id="rId21"/>
  </p:notesMasterIdLst>
  <p:sldIdLst>
    <p:sldId id="355" r:id="rId7"/>
    <p:sldId id="356" r:id="rId8"/>
    <p:sldId id="364" r:id="rId9"/>
    <p:sldId id="371" r:id="rId10"/>
    <p:sldId id="372" r:id="rId11"/>
    <p:sldId id="368" r:id="rId12"/>
    <p:sldId id="369" r:id="rId13"/>
    <p:sldId id="374" r:id="rId14"/>
    <p:sldId id="376" r:id="rId15"/>
    <p:sldId id="377" r:id="rId16"/>
    <p:sldId id="375" r:id="rId17"/>
    <p:sldId id="378" r:id="rId18"/>
    <p:sldId id="379" r:id="rId19"/>
    <p:sldId id="380" r:id="rId20"/>
  </p:sldIdLst>
  <p:sldSz cx="12192000" cy="16256000"/>
  <p:notesSz cx="7315200" cy="96012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67B91F-EFD2-E2EA-8B00-1BD5B47B3A77}" name="Navas, Andrea" initials="NA" userId="S::andrea.navas@doas.ga.gov::8ab5f365-19e7-467e-867f-923a8cab8b55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KB" userId="S::kbiador@deloitte.com::0aca51a9-456d-4254-bf9f-8c53f2de5f37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7FD813AB-63FB-AD23-24AA-0B6D0F8125E9}" name="Biador, Kim" initials="BK" userId="S::kim.biador@sao.ga.gov::fca14e35-9508-4b00-aeb1-b6a35bc0345e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CM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  <p188:author id="{850C3DF9-8B23-DE4C-C46B-8482299EF1A5}" name="Akinade, Azeez" initials="AA" userId="S::azeez.akinade@doas.ga.gov::5eae3b01-4d9b-416d-96e5-b1d9f69c80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361707-0DD0-2169-6437-F03D72516BDF}" v="1" dt="2026-01-05T15:09:36.182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2B8C1-1D7C-B9C8-247E-9D59A1308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BD7136-901D-5BD3-8753-D509F0F29D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867C04-C76B-FC80-B015-C31286A4EF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79722-C39A-9A18-23BD-8A676C883F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82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B8CAC-70AA-233A-5E21-6009EB102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181AA9-2271-BE9D-8951-6DD1729744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8A9BC2-7762-7639-3A5A-8C8CF2E54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89EED-F654-0C13-73C9-D17AE5E3B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8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6132B-359D-A355-4882-AAF00BE1F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02791A-1391-3101-B61A-739D46B513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3513B6-A2F7-23B4-EB7D-E24B1E1EC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4A12B-C8AF-8CDF-1BBC-E3D242DFD9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74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374129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3369047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673667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4039843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396624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259588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53F320-7585-C67B-5DE8-7BB326FD5525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32623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B9413-C376-4173-83FA-9706DE374DDA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1/5/2026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Arial"/>
                <a:cs typeface="Arial"/>
              </a:rPr>
              <a:t>View P-Card Transactions &amp; Run P-Card Reports for Auditors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 </a:t>
            </a:r>
            <a:r>
              <a:rPr lang="en-US" i="1"/>
              <a:t>Auditors</a:t>
            </a:r>
            <a:r>
              <a:rPr lang="en-US"/>
              <a:t> the steps to </a:t>
            </a:r>
            <a:r>
              <a:rPr lang="en-US" i="1"/>
              <a:t>View Transactions &amp; Run Reports</a:t>
            </a:r>
            <a:r>
              <a:rPr lang="en-US"/>
              <a:t>. Reports in this guide include </a:t>
            </a:r>
            <a:r>
              <a:rPr lang="en-US" i="1"/>
              <a:t>Procurement Card Transaction Verifications – Detail </a:t>
            </a:r>
            <a:r>
              <a:rPr lang="en-US"/>
              <a:t>and </a:t>
            </a:r>
            <a:r>
              <a:rPr lang="en-US" i="1"/>
              <a:t>Procurement Card Transaction Verifications – Summary</a:t>
            </a:r>
            <a:r>
              <a:rPr lang="en-US"/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</a:t>
            </a:r>
            <a:r>
              <a:rPr lang="en-US" b="1"/>
              <a:t>CRPROC – PCARD – Find Procurement Card Transaction Verifications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Select relevant fields to narrow your results and run the report.</a:t>
            </a:r>
          </a:p>
          <a:p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r>
              <a:rPr lang="en-US"/>
              <a:t>Review the report.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3747" y="13687822"/>
            <a:ext cx="1818431" cy="771525"/>
          </a:xfrm>
        </p:spPr>
        <p:txBody>
          <a:bodyPr/>
          <a:lstStyle/>
          <a:p>
            <a:r>
              <a:rPr lang="en-US"/>
              <a:t>Find Procurement Card Transaction Verification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Run Report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Click OK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Review Report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1FE1B-6566-8BE6-15D7-7424D1351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B547164-D4E5-D805-35FC-5B48F6358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9" y="4764305"/>
            <a:ext cx="9144000" cy="32038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99BDF-1F13-39F2-7DAD-D179D7677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19F0C1-53D5-7FCB-64E0-68BC685B5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5823B2-BF71-46BC-470E-041672D88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7366CE4-9E31-833B-DD27-672E4E067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9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66EC274-123C-1F9E-73B7-6E7561F5FD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4"/>
            </a:pPr>
            <a:r>
              <a:rPr lang="en-US"/>
              <a:t>Review </a:t>
            </a:r>
            <a:r>
              <a:rPr lang="en-US" b="1"/>
              <a:t>Additional Line Charges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Line Number</a:t>
            </a:r>
          </a:p>
          <a:p>
            <a:pPr marL="2114550" lvl="1" indent="-742950"/>
            <a:r>
              <a:rPr lang="en-US" sz="3600"/>
              <a:t>Tax and Freight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9685288-DDA3-0F63-F4EC-D170BFFC09B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5"/>
            </a:pPr>
            <a:r>
              <a:rPr lang="en-US"/>
              <a:t>To view basic information related to the company and the status of the transaction, select </a:t>
            </a:r>
            <a:r>
              <a:rPr lang="en-US" b="1"/>
              <a:t>Information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15"/>
            </a:pPr>
            <a:r>
              <a:rPr lang="en-US"/>
              <a:t>To view the approval flow, select </a:t>
            </a:r>
            <a:r>
              <a:rPr lang="en-US" b="1"/>
              <a:t>Process History</a:t>
            </a:r>
            <a:r>
              <a:rPr lang="en-US"/>
              <a:t>.</a:t>
            </a:r>
          </a:p>
          <a:p>
            <a:pPr marL="742950" lvl="1" indent="0">
              <a:buNone/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</a:t>
            </a:r>
            <a:r>
              <a:rPr lang="en-US" sz="2800" i="1">
                <a:latin typeface="Arial"/>
                <a:cs typeface="Arial"/>
              </a:rPr>
              <a:t>Process History </a:t>
            </a:r>
            <a:r>
              <a:rPr lang="en-US" sz="2800">
                <a:latin typeface="Arial"/>
                <a:cs typeface="Arial"/>
              </a:rPr>
              <a:t>allows users to see who approved each step, the times of approval, and any comments made.</a:t>
            </a:r>
          </a:p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6714B9-97EA-B480-B2B7-D9FE158A9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96552" y="5716532"/>
            <a:ext cx="8538574" cy="43160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C6D935-A19D-435E-21E3-C0EE5EE40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2666329"/>
            <a:ext cx="8229600" cy="24632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713D9ED-0393-7E08-7210-A5CF75A35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18248" y="14397363"/>
            <a:ext cx="1336343" cy="52646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C18DFC-8250-5188-7A8D-9A96C741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80171" y="14397363"/>
            <a:ext cx="1435868" cy="52646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BA08DF8-19F5-052B-6408-83E0E6890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612099" y="138487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AF97212-99EF-03DF-B8BB-F53B1B207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023785" y="138487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444335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D4F34-5232-F178-0A2E-CFFB31C96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7D7455-BB5E-B599-5462-420F34D04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B3DA6C-A359-35FE-763A-78527761E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F20A2-C4CC-F7E0-A6A7-A1FBC6DA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0CA6E25-40E8-FA4C-641A-CD0A4BF1B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10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B78EFBC-41C5-564F-A948-6DB86DE942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7"/>
            </a:pPr>
            <a:r>
              <a:rPr lang="en-US"/>
              <a:t>To view a summary and high-level overview of Procurement Card Transaction Verification, enter </a:t>
            </a:r>
            <a:r>
              <a:rPr lang="en-US" b="1"/>
              <a:t>CRPROC – PCARD – Find Procurement Card Transaction Verifications – Summary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 and press </a:t>
            </a:r>
            <a:r>
              <a:rPr lang="en-US" b="1"/>
              <a:t>Enter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17"/>
            </a:pPr>
            <a:endParaRPr lang="en-US" sz="280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2954F05-15C1-0409-FCA6-7E92A77E26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8"/>
            </a:pPr>
            <a:r>
              <a:rPr lang="en-US">
                <a:latin typeface="Arial"/>
                <a:cs typeface="Arial"/>
              </a:rPr>
              <a:t>Select the </a:t>
            </a:r>
            <a:r>
              <a:rPr lang="en-US" b="1">
                <a:latin typeface="Arial"/>
                <a:cs typeface="Arial"/>
              </a:rPr>
              <a:t>CRPROC – PCARD – Find Procurement Card Transaction Verifications – Summary </a:t>
            </a:r>
            <a:r>
              <a:rPr lang="en-US">
                <a:latin typeface="Arial"/>
                <a:cs typeface="Arial"/>
              </a:rPr>
              <a:t>report.</a:t>
            </a:r>
          </a:p>
          <a:p>
            <a:endParaRPr lang="en-US" sz="36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254456-9A56-D121-60A1-232F2090C5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9916"/>
          <a:stretch>
            <a:fillRect/>
          </a:stretch>
        </p:blipFill>
        <p:spPr>
          <a:xfrm>
            <a:off x="1066800" y="5697168"/>
            <a:ext cx="10058400" cy="24308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5CEB989-1E7C-5764-5D97-4A49F7C1E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11541" y="5848316"/>
            <a:ext cx="8467725" cy="7239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452402-A2A3-8B35-B317-67BC11790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0780652"/>
            <a:ext cx="10058400" cy="44329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0F38BE9-4914-A33B-21E5-B74F0F116F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799" y="13174069"/>
            <a:ext cx="10058400" cy="20395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05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411C6-632F-E42E-235F-CF7A6CB65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56551F-9609-2943-3F14-CED772871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57DBD-0F4F-4C64-0F6A-503A30485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5E4E6-EE3A-CF5E-429A-35994761B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067E1D3-5E38-24C7-E0E1-673DECAEA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11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81BD583-A2A1-CCD7-4EEE-7918AFA41E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9"/>
            </a:pPr>
            <a:r>
              <a:rPr lang="en-US"/>
              <a:t>Select relevant fields to narrow your results and run the report.</a:t>
            </a:r>
          </a:p>
          <a:p>
            <a:pPr marL="742950" indent="-742950">
              <a:buFont typeface="+mj-lt"/>
              <a:buAutoNum type="arabicPeriod" startAt="19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1F4383-FF54-1A5F-E86C-3734E988A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541515"/>
            <a:ext cx="7315200" cy="99966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604ADEF-29CC-FF68-DC70-BB7CA4BA9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7850" y="13936838"/>
            <a:ext cx="1335765" cy="4685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08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3915B-1C98-A961-9079-5E20E79F3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4B8FBDA-57E3-A4A0-C6FE-01A746212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012"/>
          <a:stretch>
            <a:fillRect/>
          </a:stretch>
        </p:blipFill>
        <p:spPr>
          <a:xfrm>
            <a:off x="1066800" y="13211210"/>
            <a:ext cx="10058400" cy="20331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3B21F-9E80-A291-4596-9D597E674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540282-F6BA-51D1-ED58-AC730BBA8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D3FBD-4BC5-3A06-193A-04DDA846B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51EE875A-8C82-F4F0-5C1F-559F65071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12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CC354BF-DCD8-C011-8233-3CF611546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56623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1"/>
            </a:pPr>
            <a:r>
              <a:rPr lang="en-US"/>
              <a:t>Review </a:t>
            </a:r>
            <a:r>
              <a:rPr lang="en-US" b="1"/>
              <a:t>Procurement Card Transaction Verification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Verification Number</a:t>
            </a:r>
          </a:p>
          <a:p>
            <a:pPr marL="2114550" lvl="1" indent="-742950"/>
            <a:r>
              <a:rPr lang="en-US" sz="3600"/>
              <a:t>Company</a:t>
            </a:r>
          </a:p>
          <a:p>
            <a:pPr marL="2114550" lvl="1" indent="-742950"/>
            <a:r>
              <a:rPr lang="en-US" sz="3600"/>
              <a:t>Merchant Code &amp; Merchant Name</a:t>
            </a:r>
          </a:p>
          <a:p>
            <a:pPr marL="2114550" lvl="1" indent="-742950"/>
            <a:r>
              <a:rPr lang="en-US" sz="3600"/>
              <a:t>Credit Card Billing Date</a:t>
            </a:r>
          </a:p>
          <a:p>
            <a:pPr marL="2114550" lvl="1" indent="-742950"/>
            <a:r>
              <a:rPr lang="en-US" sz="3600"/>
              <a:t>Credit Card Transaction Date</a:t>
            </a:r>
          </a:p>
          <a:p>
            <a:pPr marL="2114550" lvl="1" indent="-742950"/>
            <a:r>
              <a:rPr lang="en-US" sz="3600"/>
              <a:t>Credit Card Posted Date</a:t>
            </a:r>
          </a:p>
          <a:p>
            <a:pPr marL="2114550" lvl="1" indent="-742950"/>
            <a:r>
              <a:rPr lang="en-US" sz="3600"/>
              <a:t>Verification Status</a:t>
            </a:r>
          </a:p>
          <a:p>
            <a:pPr marL="2114550" lvl="1" indent="-742950"/>
            <a:r>
              <a:rPr lang="en-US" sz="3600"/>
              <a:t>Settlement Run &amp; Run Date</a:t>
            </a:r>
          </a:p>
          <a:p>
            <a:pPr marL="2114550" lvl="1" indent="-742950"/>
            <a:r>
              <a:rPr lang="en-US" sz="3600"/>
              <a:t>Card Holder</a:t>
            </a:r>
          </a:p>
          <a:p>
            <a:pPr marL="2114550" lvl="1" indent="-742950"/>
            <a:r>
              <a:rPr lang="en-US" sz="3600"/>
              <a:t>Purchase Order </a:t>
            </a:r>
          </a:p>
          <a:p>
            <a:pPr marL="2114550" lvl="1" indent="-742950"/>
            <a:r>
              <a:rPr lang="en-US" sz="3600"/>
              <a:t>Verification Amount</a:t>
            </a:r>
          </a:p>
          <a:p>
            <a:pPr marL="2114550" lvl="1" indent="-742950"/>
            <a:r>
              <a:rPr lang="en-US" sz="3600"/>
              <a:t>Attachments</a:t>
            </a:r>
          </a:p>
          <a:p>
            <a:pPr marL="2114550" lvl="1" indent="-742950"/>
            <a:r>
              <a:rPr lang="en-US" sz="3600"/>
              <a:t>Business Document has Line Splits</a:t>
            </a:r>
          </a:p>
          <a:p>
            <a:pPr marL="738188" lvl="1" indent="0">
              <a:buNone/>
            </a:pPr>
            <a:r>
              <a:rPr lang="en-US" sz="2800" b="1"/>
              <a:t>Note</a:t>
            </a:r>
            <a:r>
              <a:rPr lang="en-US" sz="2800"/>
              <a:t>: Only transactions that have been verified by the cardholder appear in this report. Verified transactions are eligible for settlement and payment to the bank; those still in “new” status are excluded.</a:t>
            </a:r>
            <a:endParaRPr lang="en-US" sz="3600"/>
          </a:p>
          <a:p>
            <a:pPr marL="2114550" lvl="1" indent="-742950">
              <a:buFont typeface="+mj-lt"/>
              <a:buAutoNum type="arabicPeriod" startAt="21"/>
            </a:pPr>
            <a:endParaRPr lang="en-US" sz="3600"/>
          </a:p>
          <a:p>
            <a:pPr marL="2114550" lvl="1" indent="-742950">
              <a:buFont typeface="+mj-lt"/>
              <a:buAutoNum type="arabicPeriod" startAt="21"/>
            </a:pPr>
            <a:endParaRPr lang="en-US" sz="3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198156-34CC-42DB-67A8-42DB8A5F3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799" y="13211209"/>
            <a:ext cx="10058399" cy="113114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94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76E39-097F-2ECC-2AB9-C2907840B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C84103-8868-BFC1-4812-3F63FEE48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70D850-C4E6-5911-8438-5A5DA13A3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D3202-E77B-D596-DC96-14784BF34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1E1A9DB-6409-5F84-E36C-B65FC2F2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13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6C7F8DE-6BFD-D812-1538-001A516B05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56623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2"/>
            </a:pPr>
            <a:r>
              <a:rPr lang="en-US"/>
              <a:t>Review </a:t>
            </a:r>
            <a:r>
              <a:rPr lang="en-US" b="1"/>
              <a:t>Events for Business Document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Ad Hoc Approval Recipients</a:t>
            </a:r>
          </a:p>
          <a:p>
            <a:pPr marL="2114550" lvl="1" indent="-742950"/>
            <a:r>
              <a:rPr lang="en-US" sz="3600"/>
              <a:t>Approved By Workers</a:t>
            </a:r>
          </a:p>
          <a:p>
            <a:pPr marL="2114550" lvl="1" indent="-742950"/>
            <a:r>
              <a:rPr lang="en-US" sz="3600"/>
              <a:t>Approved On Behalf Of</a:t>
            </a:r>
          </a:p>
          <a:p>
            <a:pPr marL="2114550" lvl="1" indent="-742950"/>
            <a:r>
              <a:rPr lang="en-US" sz="3600"/>
              <a:t>Assignment Date</a:t>
            </a:r>
          </a:p>
          <a:p>
            <a:pPr marL="2114550" lvl="1" indent="-742950"/>
            <a:r>
              <a:rPr lang="en-US" sz="3600"/>
              <a:t>Business Process Step Awaiting Action</a:t>
            </a:r>
          </a:p>
          <a:p>
            <a:pPr marL="2114550" lvl="1" indent="-742950"/>
            <a:r>
              <a:rPr lang="en-US" sz="3600"/>
              <a:t>Business Process Event</a:t>
            </a:r>
          </a:p>
          <a:p>
            <a:pPr marL="2114550" lvl="1" indent="-742950"/>
            <a:r>
              <a:rPr lang="en-US" sz="3600"/>
              <a:t>Initiator</a:t>
            </a:r>
          </a:p>
          <a:p>
            <a:pPr marL="742950" indent="-742950">
              <a:buFont typeface="+mj-lt"/>
              <a:buAutoNum type="arabicPeriod" startAt="22"/>
            </a:pPr>
            <a:endParaRPr lang="en-US" sz="3600"/>
          </a:p>
          <a:p>
            <a:pPr lvl="1" indent="0">
              <a:buNone/>
            </a:pPr>
            <a:endParaRPr lang="en-US" sz="36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203AEE-E0BB-A311-D582-FA41613D0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7916053"/>
            <a:ext cx="10058400" cy="17920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2EF028B-3757-0F91-5820-58C9AB03B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3609" y="8128001"/>
            <a:ext cx="10058399" cy="7272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6BD240F-D02B-4D0A-9FE9-6F479B7B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274275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C20B568E-D850-CF7E-0F3A-C8C28F5B8BC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3481B3D6-F49C-9204-A8B1-6D846480E1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4F746DE-C0EA-AC7B-2378-80A313C9A37D}"/>
              </a:ext>
            </a:extLst>
          </p:cNvPr>
          <p:cNvSpPr txBox="1"/>
          <p:nvPr/>
        </p:nvSpPr>
        <p:spPr>
          <a:xfrm>
            <a:off x="1666371" y="14354683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completed View Transactions &amp; Run Reports for Auditors.</a:t>
            </a:r>
          </a:p>
        </p:txBody>
      </p:sp>
    </p:spTree>
    <p:extLst>
      <p:ext uri="{BB962C8B-B14F-4D97-AF65-F5344CB8AC3E}">
        <p14:creationId xmlns:p14="http://schemas.microsoft.com/office/powerpoint/2010/main" val="297167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91C6ADB6-9820-9904-ABCF-654D9A5C5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0803616"/>
            <a:ext cx="10058400" cy="44399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FFB9F6A-E960-ED44-6370-850E3A264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9990"/>
          <a:stretch>
            <a:fillRect/>
          </a:stretch>
        </p:blipFill>
        <p:spPr>
          <a:xfrm>
            <a:off x="1066800" y="5129310"/>
            <a:ext cx="10058400" cy="24278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1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CRPROC – PCARD – Find Procurement Card Transaction Verifications – Detail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 and press </a:t>
            </a:r>
            <a:r>
              <a:rPr lang="en-US" b="1"/>
              <a:t>Enter</a:t>
            </a:r>
            <a:r>
              <a:rPr lang="en-US"/>
              <a:t>.</a:t>
            </a:r>
          </a:p>
          <a:p>
            <a:pPr marL="746125" lvl="1" indent="0">
              <a:buNone/>
            </a:pPr>
            <a:r>
              <a:rPr lang="en-US" sz="2800" b="1"/>
              <a:t>Note</a:t>
            </a:r>
            <a:r>
              <a:rPr lang="en-US" sz="2800"/>
              <a:t>: To view </a:t>
            </a:r>
            <a:r>
              <a:rPr lang="en-US" sz="2800" i="1"/>
              <a:t>Procurement Card Transaction Verifications – Summary</a:t>
            </a:r>
            <a:r>
              <a:rPr lang="en-US" sz="2800"/>
              <a:t>, skip to </a:t>
            </a:r>
            <a:r>
              <a:rPr lang="en-US" sz="2800" i="1"/>
              <a:t>Step 17</a:t>
            </a:r>
            <a:r>
              <a:rPr lang="en-US" sz="2800"/>
              <a:t>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Select the </a:t>
            </a:r>
            <a:r>
              <a:rPr lang="en-US" b="1">
                <a:latin typeface="Arial"/>
                <a:cs typeface="Arial"/>
              </a:rPr>
              <a:t>CRPROC – PCARD – Find Procurement Card Transaction Verifications – Detail </a:t>
            </a:r>
            <a:r>
              <a:rPr lang="en-US">
                <a:latin typeface="Arial"/>
                <a:cs typeface="Arial"/>
              </a:rPr>
              <a:t>report.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14DC57-D2E9-5FFC-FA4A-3566935C0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11541" y="5280458"/>
            <a:ext cx="8467725" cy="7239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54B43D-F5D1-D532-032C-11671220B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13234737"/>
            <a:ext cx="10058400" cy="200882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2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relevant fields to narrow your results and run the report.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00DAEF-4A39-4DA1-8D60-099F485FC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4541515"/>
            <a:ext cx="7315200" cy="99966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F10DF9D-65C2-5CF0-7B7E-AF2844F94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7850" y="13936838"/>
            <a:ext cx="1335765" cy="4685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8502D-C742-5403-795C-D95A37444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257CB9D-FD2B-E745-B6BC-493BCD1EF7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311532"/>
            <a:ext cx="10058400" cy="27297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404B9A-E125-FEA0-10B3-C6A7B4314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51106-267E-2936-C04B-5D9B3CC02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BC788-ED8A-2A0A-6215-64712F106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58181E6-F163-80F8-BD10-FCC8697CA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3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CF4171D-90A2-3C55-E6B6-A6382005B9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56623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Review </a:t>
            </a:r>
            <a:r>
              <a:rPr lang="en-US" b="1"/>
              <a:t>Procurement Card Transaction Verification</a:t>
            </a:r>
            <a:r>
              <a:rPr lang="en-US"/>
              <a:t>, as applicable. Be aware of the following fields:</a:t>
            </a:r>
          </a:p>
          <a:p>
            <a:pPr marL="1828800" lvl="1"/>
            <a:r>
              <a:rPr lang="en-US" sz="3600"/>
              <a:t>Transaction Number</a:t>
            </a:r>
          </a:p>
          <a:p>
            <a:pPr marL="1828800" lvl="1"/>
            <a:r>
              <a:rPr lang="en-US" sz="3600"/>
              <a:t>Verification Number</a:t>
            </a:r>
          </a:p>
          <a:p>
            <a:pPr marL="1828800" lvl="1"/>
            <a:r>
              <a:rPr lang="en-US" sz="3600"/>
              <a:t>Company</a:t>
            </a:r>
          </a:p>
          <a:p>
            <a:pPr marL="1828800" lvl="1"/>
            <a:r>
              <a:rPr lang="en-US" sz="3600"/>
              <a:t>Credit Card Transaction Date</a:t>
            </a:r>
          </a:p>
          <a:p>
            <a:pPr marL="1828800" lvl="1"/>
            <a:r>
              <a:rPr lang="en-US" sz="3600"/>
              <a:t>Credit Card Posted Date</a:t>
            </a:r>
          </a:p>
          <a:p>
            <a:pPr marL="1828800" lvl="1"/>
            <a:r>
              <a:rPr lang="en-US" sz="3600"/>
              <a:t>Credit Card Billing Date</a:t>
            </a:r>
          </a:p>
          <a:p>
            <a:pPr marL="1828800" lvl="1"/>
            <a:r>
              <a:rPr lang="en-US" sz="3600"/>
              <a:t>Verification Date &amp; Status</a:t>
            </a:r>
          </a:p>
          <a:p>
            <a:pPr marL="1828800" lvl="1"/>
            <a:r>
              <a:rPr lang="en-US" sz="3600"/>
              <a:t>Merchant</a:t>
            </a:r>
          </a:p>
          <a:p>
            <a:pPr marL="1828800" lvl="1"/>
            <a:r>
              <a:rPr lang="en-US" sz="3600"/>
              <a:t>Settlement Run &amp; Run Date</a:t>
            </a:r>
          </a:p>
          <a:p>
            <a:pPr marL="1828800" lvl="1"/>
            <a:r>
              <a:rPr lang="en-US" sz="3600"/>
              <a:t>Merchant &amp; Merchant Code</a:t>
            </a:r>
          </a:p>
          <a:p>
            <a:pPr marL="1828800" lvl="1"/>
            <a:r>
              <a:rPr lang="en-US" sz="3600"/>
              <a:t>Card Holder</a:t>
            </a:r>
          </a:p>
          <a:p>
            <a:pPr marL="1828800" lvl="1"/>
            <a:r>
              <a:rPr lang="en-US" sz="3600"/>
              <a:t>Verification Amount</a:t>
            </a:r>
          </a:p>
          <a:p>
            <a:pPr marL="1828800" lvl="1"/>
            <a:r>
              <a:rPr lang="en-US" sz="3600"/>
              <a:t>Business Document has Line Splits</a:t>
            </a:r>
          </a:p>
          <a:p>
            <a:pPr marL="1828800" lvl="1"/>
            <a:r>
              <a:rPr lang="en-US" sz="3600"/>
              <a:t>Attachments</a:t>
            </a:r>
          </a:p>
          <a:p>
            <a:pPr lvl="1" indent="0">
              <a:buNone/>
            </a:pPr>
            <a:endParaRPr lang="en-US" sz="3600"/>
          </a:p>
          <a:p>
            <a:pPr marL="1828800" lvl="1"/>
            <a:endParaRPr lang="en-US" sz="3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D88A5A-59CE-83E6-174D-EA0D11E84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12316329"/>
            <a:ext cx="10058399" cy="159526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3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69199-A3EF-3E1A-E4F7-E8078EC33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4C8002-29E7-949B-03B8-76BCCAE66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EE2BB-3ECC-73F1-B3C0-32434957D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972B4-B695-7A4E-9F1C-EDC0F696C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271D4C8-B2B0-99D0-66B5-56375B813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4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6D7C9AD-A7C5-9801-7D1E-87B807EE24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56623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Review </a:t>
            </a:r>
            <a:r>
              <a:rPr lang="en-US" b="1"/>
              <a:t>Procurement Card Transaction Verification Line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Supplier</a:t>
            </a:r>
          </a:p>
          <a:p>
            <a:pPr marL="2114550" lvl="1" indent="-742950"/>
            <a:r>
              <a:rPr lang="en-US" sz="3600"/>
              <a:t>Purchase Order</a:t>
            </a:r>
          </a:p>
          <a:p>
            <a:pPr marL="2114550" lvl="1" indent="-742950"/>
            <a:r>
              <a:rPr lang="en-US" sz="3600"/>
              <a:t>Purchase Order Line</a:t>
            </a:r>
          </a:p>
          <a:p>
            <a:pPr marL="2114550" lvl="1" indent="-742950"/>
            <a:r>
              <a:rPr lang="en-US" sz="3600"/>
              <a:t>Line Memo</a:t>
            </a:r>
          </a:p>
          <a:p>
            <a:pPr marL="2114550" lvl="1" indent="-742950"/>
            <a:r>
              <a:rPr lang="en-US" sz="3600"/>
              <a:t>Spend Category as </a:t>
            </a:r>
            <a:r>
              <a:rPr lang="en-US" sz="3600" err="1"/>
              <a:t>Worktag</a:t>
            </a:r>
            <a:endParaRPr lang="en-US" sz="3600"/>
          </a:p>
          <a:p>
            <a:pPr marL="2114550" lvl="1" indent="-742950"/>
            <a:r>
              <a:rPr lang="en-US" sz="3600"/>
              <a:t>Line Item Description</a:t>
            </a:r>
          </a:p>
          <a:p>
            <a:pPr marL="2114550" lvl="1" indent="-742950"/>
            <a:r>
              <a:rPr lang="en-US" sz="3600"/>
              <a:t>Distribution Extended Amount</a:t>
            </a:r>
          </a:p>
          <a:p>
            <a:pPr marL="2114550" lvl="1" indent="-742950"/>
            <a:r>
              <a:rPr lang="en-US" sz="3600"/>
              <a:t>Distribution Line is a Line Split</a:t>
            </a:r>
          </a:p>
          <a:p>
            <a:pPr marL="2114550" lvl="1" indent="-742950"/>
            <a:r>
              <a:rPr lang="en-US" sz="3600"/>
              <a:t>Fund</a:t>
            </a:r>
          </a:p>
          <a:p>
            <a:pPr marL="2114550" lvl="1" indent="-742950"/>
            <a:r>
              <a:rPr lang="en-US" sz="3600"/>
              <a:t>Cost Center</a:t>
            </a:r>
          </a:p>
          <a:p>
            <a:pPr marL="2114550" lvl="1" indent="-742950"/>
            <a:r>
              <a:rPr lang="en-US" sz="3600"/>
              <a:t>Budget Reference Year</a:t>
            </a:r>
          </a:p>
          <a:p>
            <a:pPr marL="2114550" lvl="1" indent="-742950"/>
            <a:r>
              <a:rPr lang="en-US" sz="3600"/>
              <a:t>Project</a:t>
            </a:r>
          </a:p>
          <a:p>
            <a:pPr marL="2114550" lvl="1" indent="-742950"/>
            <a:r>
              <a:rPr lang="en-US" sz="3600"/>
              <a:t>Grant</a:t>
            </a:r>
          </a:p>
          <a:p>
            <a:pPr marL="742950" indent="-742950">
              <a:buFont typeface="+mj-lt"/>
              <a:buAutoNum type="arabicPeriod" startAt="6"/>
            </a:pPr>
            <a:endParaRPr lang="en-US" sz="3600"/>
          </a:p>
          <a:p>
            <a:pPr marL="2114550" lvl="1" indent="-742950">
              <a:buFont typeface="+mj-lt"/>
              <a:buAutoNum type="arabicPeriod" startAt="6"/>
            </a:pPr>
            <a:endParaRPr lang="en-US" sz="36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D71062-592E-7DBC-934B-A2F0497AB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580" y="11785600"/>
            <a:ext cx="10723809" cy="16761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0B50CD9-D484-BF28-DB9D-2EAC1C258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580" y="12200020"/>
            <a:ext cx="10723809" cy="55197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9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259E2-033B-D626-A181-76925D683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988457-72DE-7618-9F1A-9999E14C1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19D2B1-EFA1-4DEF-1900-E690B5D09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37306-BC6A-6F5F-4C94-86904802E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2E5B2BD-EEBC-16CB-CBAB-7CF01D02B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5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BF6915-EBE2-EA02-5096-8103C96BDE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832433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Review </a:t>
            </a:r>
            <a:r>
              <a:rPr lang="en-US" b="1"/>
              <a:t>Procurement Card Transaction Verification Line Distributions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Cost Center</a:t>
            </a:r>
          </a:p>
          <a:p>
            <a:pPr marL="2114550" lvl="1" indent="-742950"/>
            <a:r>
              <a:rPr lang="en-US" sz="3600"/>
              <a:t>Procurement Card Transaction Verification Line for Line Distribution</a:t>
            </a:r>
          </a:p>
          <a:p>
            <a:pPr marL="2114550" lvl="1" indent="-742950">
              <a:buFont typeface="+mj-lt"/>
              <a:buAutoNum type="arabicPeriod" startAt="7"/>
            </a:pPr>
            <a:endParaRPr lang="en-US" sz="360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9B7D556-DB5C-17DF-AFA6-9D148A56D5F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9017659"/>
            <a:ext cx="10832433" cy="6053667"/>
          </a:xfrm>
        </p:spPr>
        <p:txBody>
          <a:bodyPr/>
          <a:lstStyle/>
          <a:p>
            <a:pPr marL="742950" indent="-742950">
              <a:buFont typeface="+mj-lt"/>
              <a:buAutoNum type="arabicPeriod" startAt="8"/>
            </a:pPr>
            <a:r>
              <a:rPr lang="en-US"/>
              <a:t>Review </a:t>
            </a:r>
            <a:r>
              <a:rPr lang="en-US" b="1"/>
              <a:t>Events for Business Document</a:t>
            </a:r>
            <a:r>
              <a:rPr lang="en-US"/>
              <a:t>, as applicable. Be aware of the following fields: </a:t>
            </a:r>
          </a:p>
          <a:p>
            <a:pPr marL="2114550" lvl="1" indent="-742950"/>
            <a:r>
              <a:rPr lang="en-US" sz="3600"/>
              <a:t>Ad Hoc Approval Recipients</a:t>
            </a:r>
          </a:p>
          <a:p>
            <a:pPr marL="2114550" lvl="1" indent="-742950"/>
            <a:r>
              <a:rPr lang="en-US" sz="3600"/>
              <a:t>Approved by Workers</a:t>
            </a:r>
          </a:p>
          <a:p>
            <a:pPr marL="2114550" lvl="1" indent="-742950"/>
            <a:r>
              <a:rPr lang="en-US" sz="3600"/>
              <a:t>Approved on Behalf of</a:t>
            </a:r>
          </a:p>
          <a:p>
            <a:pPr marL="2114550" lvl="1" indent="-742950"/>
            <a:r>
              <a:rPr lang="en-US" sz="3600"/>
              <a:t>Assignment Date</a:t>
            </a:r>
          </a:p>
          <a:p>
            <a:pPr marL="2114550" lvl="1" indent="-742950"/>
            <a:r>
              <a:rPr lang="en-US" sz="3600"/>
              <a:t>Business Process Step Awaiting Action</a:t>
            </a:r>
          </a:p>
          <a:p>
            <a:pPr marL="2114550" lvl="1" indent="-742950"/>
            <a:r>
              <a:rPr lang="en-US" sz="3600"/>
              <a:t>Initiator</a:t>
            </a:r>
          </a:p>
          <a:p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ABD07F5-FB26-6BE2-F88B-788571A54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38" b="7957"/>
          <a:stretch>
            <a:fillRect/>
          </a:stretch>
        </p:blipFill>
        <p:spPr>
          <a:xfrm>
            <a:off x="2895600" y="5799221"/>
            <a:ext cx="6400800" cy="26124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071447C-44AC-312B-BA0F-A7AE8A9F2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13865804"/>
            <a:ext cx="10058400" cy="96806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271A0859-0998-9465-3261-752130660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601" y="6352673"/>
            <a:ext cx="6400800" cy="104674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6A3083-A8B7-B12F-6677-C95B0CF09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14124629"/>
            <a:ext cx="10058400" cy="7092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06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82EA7-0EBE-98BC-0BF2-96662B032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7605AA-E364-157E-DE51-D0D718584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3302"/>
          <a:stretch>
            <a:fillRect/>
          </a:stretch>
        </p:blipFill>
        <p:spPr>
          <a:xfrm>
            <a:off x="1093609" y="3751021"/>
            <a:ext cx="10058400" cy="302950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F6FD5B-A7ED-8074-287C-E349F38D9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FC4D5-7E84-D684-9AE8-4CA10B9F8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1FB11-250B-8C84-9BC0-486D9C84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BCA9409-1CE2-3747-54A2-BCD6ACA0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6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740980-B2D2-3DC2-610E-36BA55451F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To view </a:t>
            </a:r>
            <a:r>
              <a:rPr lang="en-US" b="1"/>
              <a:t>Transaction Details</a:t>
            </a:r>
            <a:r>
              <a:rPr lang="en-US"/>
              <a:t>, select the </a:t>
            </a:r>
            <a:r>
              <a:rPr lang="en-US" b="1"/>
              <a:t>Verification Number</a:t>
            </a:r>
            <a:r>
              <a:rPr lang="en-US"/>
              <a:t>. 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0EF9F34-9732-1F7C-66F6-74A14F6FEF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0"/>
            </a:pPr>
            <a:r>
              <a:rPr lang="en-US"/>
              <a:t>View the </a:t>
            </a:r>
            <a:r>
              <a:rPr lang="en-US" b="1"/>
              <a:t>Transaction Summary</a:t>
            </a:r>
            <a:r>
              <a:rPr lang="en-US"/>
              <a:t>.</a:t>
            </a:r>
            <a:endParaRPr lang="en-US" sz="2800"/>
          </a:p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DAFA8CB-E3AD-CAC1-D79A-2A2AFBF31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71353" y="5857928"/>
            <a:ext cx="1407382" cy="8587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496DE64-3604-54A3-02A9-EE397C07B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0183684"/>
            <a:ext cx="10058400" cy="36764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A65B023-AFA3-A404-85A3-20A42C24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10668000"/>
            <a:ext cx="10085209" cy="322996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27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6C0B8-BD7F-2A7E-9DFF-A05DA1591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7DC755A-F3EC-F9A1-0F01-4427395C0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0718"/>
          <a:stretch>
            <a:fillRect/>
          </a:stretch>
        </p:blipFill>
        <p:spPr>
          <a:xfrm>
            <a:off x="1066800" y="12776125"/>
            <a:ext cx="10058400" cy="22436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928C9E-750C-D693-FDDA-BFA8C63D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61C628-5E7A-F3CA-4A7A-B191BC352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2735B-47E4-1ADF-A250-3E2FD742F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D87C78D-D523-3544-39DF-1818BC26F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7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BA8EFE5-BDD4-153B-2595-5F992FDABE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1256623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/>
              <a:t>Review the </a:t>
            </a:r>
            <a:r>
              <a:rPr lang="en-US" b="1"/>
              <a:t>Transaction Details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Company</a:t>
            </a:r>
          </a:p>
          <a:p>
            <a:pPr marL="2114550" lvl="1" indent="-742950"/>
            <a:r>
              <a:rPr lang="en-US" sz="3600"/>
              <a:t>Business Document Line</a:t>
            </a:r>
          </a:p>
          <a:p>
            <a:pPr marL="2114550" lvl="1" indent="-742950"/>
            <a:r>
              <a:rPr lang="en-US" sz="3600"/>
              <a:t>Item and Category</a:t>
            </a:r>
          </a:p>
          <a:p>
            <a:pPr marL="2114550" lvl="1" indent="-742950"/>
            <a:r>
              <a:rPr lang="en-US" sz="3600"/>
              <a:t>Tax, Tax Recoverability, and Tax Option</a:t>
            </a:r>
          </a:p>
          <a:p>
            <a:pPr marL="2114550" lvl="1" indent="-742950"/>
            <a:r>
              <a:rPr lang="en-US" sz="3600"/>
              <a:t>Quantity</a:t>
            </a:r>
          </a:p>
          <a:p>
            <a:pPr marL="2114550" lvl="1" indent="-742950"/>
            <a:r>
              <a:rPr lang="en-US" sz="3600"/>
              <a:t>Transaction &amp; Converted Amounts</a:t>
            </a:r>
          </a:p>
          <a:p>
            <a:pPr marL="2114550" lvl="1" indent="-742950"/>
            <a:r>
              <a:rPr lang="en-US" sz="3600"/>
              <a:t>Memo</a:t>
            </a:r>
          </a:p>
          <a:p>
            <a:pPr marL="2114550" lvl="1" indent="-742950"/>
            <a:r>
              <a:rPr lang="en-US" sz="3600"/>
              <a:t>*Fund</a:t>
            </a:r>
          </a:p>
          <a:p>
            <a:pPr marL="2114550" lvl="1" indent="-742950"/>
            <a:r>
              <a:rPr lang="en-US" sz="3600"/>
              <a:t>*Cost Center</a:t>
            </a:r>
          </a:p>
          <a:p>
            <a:pPr marL="2114550" lvl="1" indent="-742950"/>
            <a:r>
              <a:rPr lang="en-US" sz="3600"/>
              <a:t>*Fund Source</a:t>
            </a:r>
          </a:p>
          <a:p>
            <a:pPr marL="2114550" lvl="1" indent="-742950"/>
            <a:r>
              <a:rPr lang="en-US" sz="3600"/>
              <a:t>*Budget Reference</a:t>
            </a:r>
          </a:p>
          <a:p>
            <a:pPr marL="2114550" lvl="1" indent="-742950"/>
            <a:r>
              <a:rPr lang="en-US" sz="3600"/>
              <a:t>Grant, Project, Program</a:t>
            </a:r>
          </a:p>
          <a:p>
            <a:pPr marL="2114550" lvl="1" indent="-742950"/>
            <a:r>
              <a:rPr lang="en-US" sz="3600"/>
              <a:t>Additional </a:t>
            </a:r>
            <a:r>
              <a:rPr lang="en-US" sz="3600" err="1"/>
              <a:t>Worktags</a:t>
            </a:r>
            <a:endParaRPr lang="en-US" sz="3600"/>
          </a:p>
          <a:p>
            <a:pPr marL="2114550" lvl="1" indent="-742950"/>
            <a:r>
              <a:rPr lang="en-US" sz="3600"/>
              <a:t>Splits</a:t>
            </a:r>
          </a:p>
          <a:p>
            <a:pPr marL="800100" lvl="1" indent="0">
              <a:buNone/>
            </a:pPr>
            <a:r>
              <a:rPr lang="en-US" sz="2800" b="1"/>
              <a:t>Note</a:t>
            </a:r>
            <a:r>
              <a:rPr lang="en-US" sz="2800"/>
              <a:t>: A </a:t>
            </a:r>
            <a:r>
              <a:rPr lang="en-US" sz="2800" i="1"/>
              <a:t>memo</a:t>
            </a:r>
            <a:r>
              <a:rPr lang="en-US" sz="2800"/>
              <a:t> field is always required. If the </a:t>
            </a:r>
            <a:r>
              <a:rPr lang="en-US" sz="2800" i="1"/>
              <a:t>memo</a:t>
            </a:r>
            <a:r>
              <a:rPr lang="en-US" sz="2800"/>
              <a:t> contains multiple lines, at least one comment must be included.</a:t>
            </a:r>
          </a:p>
          <a:p>
            <a:pPr marL="742950" indent="-742950">
              <a:buFont typeface="+mj-lt"/>
              <a:buAutoNum type="arabicPeriod" startAt="11"/>
            </a:pPr>
            <a:endParaRPr lang="en-US" sz="3600"/>
          </a:p>
          <a:p>
            <a:pPr marL="2114550" lvl="1" indent="-742950">
              <a:buFont typeface="+mj-lt"/>
              <a:buAutoNum type="arabicPeriod" startAt="6"/>
            </a:pPr>
            <a:endParaRPr lang="en-US" sz="36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E23061-EEB1-6EE1-4E6C-F6C56D02B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9388" y="12968334"/>
            <a:ext cx="9672303" cy="55197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92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CF7FA-CB21-9CCF-449B-4AEAD0578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62DD4ED-73A2-4C1C-CA99-3105D63EA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304" b="49675"/>
          <a:stretch>
            <a:fillRect/>
          </a:stretch>
        </p:blipFill>
        <p:spPr>
          <a:xfrm>
            <a:off x="1093608" y="12899567"/>
            <a:ext cx="10058400" cy="20772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B21E75E-A862-2DFD-538E-1A8601022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7369"/>
          <a:stretch>
            <a:fillRect/>
          </a:stretch>
        </p:blipFill>
        <p:spPr>
          <a:xfrm>
            <a:off x="1066800" y="5122184"/>
            <a:ext cx="10058400" cy="32895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DF22A-E666-91FF-2E4B-5C9DEB493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EF475A-7911-C411-60B0-6FB42F6F6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0D8E5A-23B8-E2F1-455D-0121313C3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557A89C-BCD3-BFBD-B544-CF24B411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Transactions &amp; Run Reports for Auditors (Part 8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A43BEBB-7453-08AB-B729-BD7CEDBCB1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2"/>
            </a:pPr>
            <a:r>
              <a:rPr lang="en-US"/>
              <a:t>To view </a:t>
            </a:r>
            <a:r>
              <a:rPr lang="en-US" b="1"/>
              <a:t>Credit Card Transaction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 information, </a:t>
            </a:r>
            <a:r>
              <a:rPr lang="en-US" b="1"/>
              <a:t>Line Items</a:t>
            </a:r>
            <a:r>
              <a:rPr lang="en-US"/>
              <a:t>, and </a:t>
            </a:r>
            <a:r>
              <a:rPr lang="en-US" b="1"/>
              <a:t>Additional Line Charges</a:t>
            </a:r>
            <a:r>
              <a:rPr lang="en-US"/>
              <a:t>, click </a:t>
            </a:r>
            <a:r>
              <a:rPr lang="en-US" b="1"/>
              <a:t>Related Actions </a:t>
            </a:r>
            <a:r>
              <a:rPr lang="en-US"/>
              <a:t>(…).</a:t>
            </a:r>
          </a:p>
          <a:p>
            <a:pPr marL="746125" lvl="1" indent="0">
              <a:buNone/>
            </a:pPr>
            <a:r>
              <a:rPr lang="en-US" sz="2800" b="1"/>
              <a:t>Note</a:t>
            </a:r>
            <a:r>
              <a:rPr lang="en-US" sz="2800"/>
              <a:t>: If the supplier has provided additional details regarding the transaction, it will be displayed on this screen.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EC68F97-5669-9AFC-3C8A-1D175E2742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3"/>
            </a:pPr>
            <a:r>
              <a:rPr lang="en-US"/>
              <a:t>Review </a:t>
            </a:r>
            <a:r>
              <a:rPr lang="en-US" b="1"/>
              <a:t>Line Items</a:t>
            </a:r>
            <a:r>
              <a:rPr lang="en-US"/>
              <a:t>, as applicable. Be aware of the following fields:</a:t>
            </a:r>
          </a:p>
          <a:p>
            <a:pPr marL="2114550" lvl="1" indent="-742950"/>
            <a:r>
              <a:rPr lang="en-US" sz="3600"/>
              <a:t>Line Number</a:t>
            </a:r>
          </a:p>
          <a:p>
            <a:pPr marL="2114550" lvl="1" indent="-742950"/>
            <a:r>
              <a:rPr lang="en-US" sz="3600"/>
              <a:t>Item Details</a:t>
            </a:r>
          </a:p>
          <a:p>
            <a:pPr marL="2114550" lvl="1" indent="-742950"/>
            <a:r>
              <a:rPr lang="en-US" sz="3600"/>
              <a:t>Quantity</a:t>
            </a:r>
          </a:p>
          <a:p>
            <a:pPr marL="2114550" lvl="1" indent="-742950"/>
            <a:r>
              <a:rPr lang="en-US" sz="3600"/>
              <a:t>Amounts</a:t>
            </a:r>
          </a:p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F1B043-98BB-2B25-AF64-B8CF0E5C1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02180" y="8146911"/>
            <a:ext cx="304800" cy="1857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1DC065-60FD-5AFC-5AD3-CCDA63E46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1997" y="14029899"/>
            <a:ext cx="9910011" cy="508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585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91b022cc-d96d-4c7a-a6ef-47af526da2c2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8d5ae7cb-5eaa-45bd-87a9-9ecdfd4d7a10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4296840-3CCF-47D0-99BA-0AFB542AC525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996</Words>
  <Application>Microsoft Office PowerPoint</Application>
  <PresentationFormat>Custom</PresentationFormat>
  <Paragraphs>175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Job Aid Template</vt:lpstr>
      <vt:lpstr>1_Administrative</vt:lpstr>
      <vt:lpstr>1_Job Aid Template</vt:lpstr>
      <vt:lpstr>View P-Card Transactions &amp; Run P-Card Reports for Auditors</vt:lpstr>
      <vt:lpstr>View Transactions &amp; Run Reports for Auditors (Part 1 of 13)</vt:lpstr>
      <vt:lpstr>View Transactions &amp; Run Reports for Auditors (Part 2 of 13)</vt:lpstr>
      <vt:lpstr>View Transactions &amp; Run Reports for Auditors (Part 3 of 13)</vt:lpstr>
      <vt:lpstr>View Transactions &amp; Run Reports for Auditors (Part 4 of 13)</vt:lpstr>
      <vt:lpstr>View Transactions &amp; Run Reports for Auditors (Part 5 of 13)</vt:lpstr>
      <vt:lpstr>View Transactions &amp; Run Reports for Auditors (Part 6 of 13)</vt:lpstr>
      <vt:lpstr>View Transactions &amp; Run Reports for Auditors (Part 7 of 13)</vt:lpstr>
      <vt:lpstr>View Transactions &amp; Run Reports for Auditors (Part 8 of 13)</vt:lpstr>
      <vt:lpstr>View Transactions &amp; Run Reports for Auditors (Part 9 of 13)</vt:lpstr>
      <vt:lpstr>View Transactions &amp; Run Reports for Auditors (Part 10 of 13)</vt:lpstr>
      <vt:lpstr>View Transactions &amp; Run Reports for Auditors (Part 11 of 13)</vt:lpstr>
      <vt:lpstr>View Transactions &amp; Run Reports for Auditors (Part 12 of 13)</vt:lpstr>
      <vt:lpstr>View Transactions &amp; Run Reports for Auditors (Part 13 of 13)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4</cp:revision>
  <cp:lastPrinted>2024-05-14T19:49:44Z</cp:lastPrinted>
  <dcterms:created xsi:type="dcterms:W3CDTF">2024-01-04T16:25:20Z</dcterms:created>
  <dcterms:modified xsi:type="dcterms:W3CDTF">2026-01-05T15:09:36Z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