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24"/>
  </p:notesMasterIdLst>
  <p:sldIdLst>
    <p:sldId id="355" r:id="rId6"/>
    <p:sldId id="408" r:id="rId7"/>
    <p:sldId id="416" r:id="rId8"/>
    <p:sldId id="442" r:id="rId9"/>
    <p:sldId id="484" r:id="rId10"/>
    <p:sldId id="480" r:id="rId11"/>
    <p:sldId id="485" r:id="rId12"/>
    <p:sldId id="456" r:id="rId13"/>
    <p:sldId id="473" r:id="rId14"/>
    <p:sldId id="486" r:id="rId15"/>
    <p:sldId id="487" r:id="rId16"/>
    <p:sldId id="488" r:id="rId17"/>
    <p:sldId id="478" r:id="rId18"/>
    <p:sldId id="477" r:id="rId19"/>
    <p:sldId id="489" r:id="rId20"/>
    <p:sldId id="490" r:id="rId21"/>
    <p:sldId id="491" r:id="rId22"/>
    <p:sldId id="447" r:id="rId23"/>
  </p:sldIdLst>
  <p:sldSz cx="12192000" cy="16256000"/>
  <p:notesSz cx="7315200" cy="96012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7EEEF9A6-D1E7-D576-3B80-40E6CF8B88EB}" name="Nylah Khan" initials="NK" userId="S::nylah.khan@optisconsulting.com::b2c9c03a-25ab-4c72-87c3-d40513378453" providerId="AD"/>
  <p188:author id="{EBC4DAA8-D2BD-D97C-4468-DD09B5EC47F9}" name="Bhagam, Madhavi" initials="BM" userId="S::madhavi.bhagam@doas.ga.gov::26b2325d-811e-4972-b25a-6cf49749eae2" providerId="AD"/>
  <p188:author id="{A6C03AB1-8E7C-7E09-B1AE-C5E0DCE5B814}" name="Stewart, Alexandra" initials="SA" userId="S::alexandra.stewart@doas.ga.gov::3f324179-5079-4e8c-9567-70d9ee78726e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C00"/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F4E05-CB4B-436D-A5CE-129E10EE36F6}" v="1" dt="2026-03-05T17:58:23.628"/>
    <p1510:client id="{231AFCA0-A5CD-3851-3030-33569004A142}" v="2" dt="2026-03-06T13:06:31.915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3072" y="78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tout, Darcy" userId="1c015fc4-41a8-4efb-8017-be6f6fc86c37" providerId="ADAL" clId="{BB050D58-8F81-4B9B-ABE4-6E691D6D2DE0}"/>
    <pc:docChg chg="custSel modSld">
      <pc:chgData name="Swartout, Darcy" userId="1c015fc4-41a8-4efb-8017-be6f6fc86c37" providerId="ADAL" clId="{BB050D58-8F81-4B9B-ABE4-6E691D6D2DE0}" dt="2026-03-05T17:58:51.731" v="21" actId="113"/>
      <pc:docMkLst>
        <pc:docMk/>
      </pc:docMkLst>
      <pc:sldChg chg="modSp mod">
        <pc:chgData name="Swartout, Darcy" userId="1c015fc4-41a8-4efb-8017-be6f6fc86c37" providerId="ADAL" clId="{BB050D58-8F81-4B9B-ABE4-6E691D6D2DE0}" dt="2026-03-05T17:58:51.731" v="21" actId="113"/>
        <pc:sldMkLst>
          <pc:docMk/>
          <pc:sldMk cId="1339528299" sldId="355"/>
        </pc:sldMkLst>
        <pc:spChg chg="mod">
          <ac:chgData name="Swartout, Darcy" userId="1c015fc4-41a8-4efb-8017-be6f6fc86c37" providerId="ADAL" clId="{BB050D58-8F81-4B9B-ABE4-6E691D6D2DE0}" dt="2026-03-05T17:58:51.731" v="21" actId="113"/>
          <ac:spMkLst>
            <pc:docMk/>
            <pc:sldMk cId="1339528299" sldId="355"/>
            <ac:spMk id="6" creationId="{C3BB6FEC-C60D-49BB-A4AE-8ED5D0583D88}"/>
          </ac:spMkLst>
        </pc:spChg>
      </pc:sldChg>
    </pc:docChg>
  </pc:docChgLst>
  <pc:docChgLst>
    <pc:chgData name="Chapman, Mary" userId="S::mary.chapman@doas.ga.gov::c232ab18-707a-4ee1-8cf2-b056bec2e1ec" providerId="AD" clId="Web-{231AFCA0-A5CD-3851-3030-33569004A142}"/>
    <pc:docChg chg="modSld">
      <pc:chgData name="Chapman, Mary" userId="S::mary.chapman@doas.ga.gov::c232ab18-707a-4ee1-8cf2-b056bec2e1ec" providerId="AD" clId="Web-{231AFCA0-A5CD-3851-3030-33569004A142}" dt="2026-03-06T13:06:31.915" v="1" actId="14100"/>
      <pc:docMkLst>
        <pc:docMk/>
      </pc:docMkLst>
      <pc:sldChg chg="modSp">
        <pc:chgData name="Chapman, Mary" userId="S::mary.chapman@doas.ga.gov::c232ab18-707a-4ee1-8cf2-b056bec2e1ec" providerId="AD" clId="Web-{231AFCA0-A5CD-3851-3030-33569004A142}" dt="2026-03-06T13:06:31.915" v="1" actId="14100"/>
        <pc:sldMkLst>
          <pc:docMk/>
          <pc:sldMk cId="1339528299" sldId="355"/>
        </pc:sldMkLst>
        <pc:spChg chg="mod">
          <ac:chgData name="Chapman, Mary" userId="S::mary.chapman@doas.ga.gov::c232ab18-707a-4ee1-8cf2-b056bec2e1ec" providerId="AD" clId="Web-{231AFCA0-A5CD-3851-3030-33569004A142}" dt="2026-03-06T13:06:31.915" v="1" actId="14100"/>
          <ac:spMkLst>
            <pc:docMk/>
            <pc:sldMk cId="1339528299" sldId="355"/>
            <ac:spMk id="11" creationId="{21A24BAD-6929-53A5-9DED-14D151B75A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3/6/2026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3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CDFF3-DD56-4708-F4F2-1784836A4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E00381-6CDF-1038-EF6D-80E0C8E9F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A746F-9E8F-8933-51BC-90C93922B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6F60E-89C5-CD4E-859F-A6D939872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8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D87DB-B7B5-AFA5-402C-816BFB5E2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3EC368-3506-EFD2-6F68-91047426F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9A84BE-363E-89A7-D026-83983877F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DA141-C353-5139-13DC-51E2AFED0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4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04438-8DED-6021-698E-1BC9A50ED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2371FC-8578-7BE6-BAC9-DCDBFE24A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3C9A48-F8F9-0695-627C-BF16751E0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934CC-6962-7C5D-F151-40C1FA2B12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1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121F5-CBD7-C197-E4D4-4239AD90B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41ABDA-EF83-FE39-6882-0DA037ADF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5A117D-C637-42A8-F554-880FDEF1C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C139F-655A-B6CD-DD0A-D3D089656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1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EAAFD-BE38-64B7-3D58-4673098B9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D8535-DEDD-14EE-BDDC-6886FD4E2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6AACE1-A37D-0656-4B88-9A993F49E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38BC7-1105-B484-33F7-1665D2C21B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5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9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 Substitute Approvers for Sourcing Approval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42314" cy="29155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900" dirty="0">
                <a:latin typeface="Arial"/>
                <a:cs typeface="Arial"/>
              </a:rPr>
              <a:t>This guide will show </a:t>
            </a:r>
            <a:r>
              <a:rPr lang="en-US" sz="3900" i="1" dirty="0">
                <a:latin typeface="Arial"/>
                <a:cs typeface="Arial"/>
              </a:rPr>
              <a:t>Sourcing Event Approver </a:t>
            </a:r>
            <a:r>
              <a:rPr lang="en-US" sz="3900" dirty="0">
                <a:latin typeface="Arial"/>
                <a:cs typeface="Arial"/>
              </a:rPr>
              <a:t>how to </a:t>
            </a:r>
            <a:r>
              <a:rPr lang="en-US" sz="3900" i="1" dirty="0">
                <a:latin typeface="Arial"/>
                <a:cs typeface="Arial"/>
              </a:rPr>
              <a:t>Assign Substitute Approvers for Sourcing Approval </a:t>
            </a:r>
            <a:r>
              <a:rPr lang="en-US" sz="3900" dirty="0">
                <a:latin typeface="Arial"/>
                <a:cs typeface="Arial"/>
              </a:rPr>
              <a:t>only.</a:t>
            </a:r>
          </a:p>
          <a:p>
            <a:r>
              <a:rPr lang="en-US" sz="3000" b="1" dirty="0">
                <a:latin typeface="Arial"/>
                <a:cs typeface="Arial"/>
              </a:rPr>
              <a:t>Note</a:t>
            </a:r>
            <a:r>
              <a:rPr lang="en-US" sz="3000" dirty="0">
                <a:latin typeface="Arial"/>
                <a:cs typeface="Arial"/>
              </a:rPr>
              <a:t>: </a:t>
            </a:r>
            <a:r>
              <a:rPr lang="en-US" sz="3000" i="1" dirty="0"/>
              <a:t>Sourcing Event Approver</a:t>
            </a:r>
            <a:r>
              <a:rPr lang="en-US" sz="3000" dirty="0"/>
              <a:t> refers to any role with the access to approve sourcing events, such as the APO/CUPO, Sourcing Event Buyer, SPD Agency Sourcing Manager or SPD Administrator.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Access the </a:t>
            </a:r>
            <a:r>
              <a:rPr lang="en-US" b="1" dirty="0"/>
              <a:t>Sourcing</a:t>
            </a:r>
            <a:r>
              <a:rPr lang="en-US" dirty="0"/>
              <a:t> module.</a:t>
            </a:r>
          </a:p>
          <a:p>
            <a:r>
              <a:rPr lang="en-US" dirty="0"/>
              <a:t>Click </a:t>
            </a:r>
            <a:r>
              <a:rPr lang="en-US" b="1" dirty="0"/>
              <a:t>Approvals. </a:t>
            </a:r>
            <a:endParaRPr lang="en-US" dirty="0"/>
          </a:p>
          <a:p>
            <a:r>
              <a:rPr lang="en-US" dirty="0"/>
              <a:t>Assign</a:t>
            </a:r>
            <a:r>
              <a:rPr lang="en-US" b="1" dirty="0"/>
              <a:t> Substitute</a:t>
            </a:r>
            <a:r>
              <a:rPr lang="en-US" dirty="0"/>
              <a:t>. </a:t>
            </a:r>
          </a:p>
          <a:p>
            <a:r>
              <a:rPr lang="en-US" dirty="0"/>
              <a:t>Substitute Approver assigned for Sourcing Approval.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Note</a:t>
            </a:r>
            <a:r>
              <a:rPr lang="en-US" sz="2800" dirty="0"/>
              <a:t>: By default, the system will only display the users who can perform the task.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 dirty="0"/>
              <a:t>Access Sourcing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90206" y="13876825"/>
            <a:ext cx="1449387" cy="771525"/>
          </a:xfrm>
        </p:spPr>
        <p:txBody>
          <a:bodyPr/>
          <a:lstStyle/>
          <a:p>
            <a:r>
              <a:rPr lang="en-US" dirty="0"/>
              <a:t>Click Approvals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Assign Substitute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99036" y="13697149"/>
            <a:ext cx="1789858" cy="965975"/>
          </a:xfrm>
        </p:spPr>
        <p:txBody>
          <a:bodyPr/>
          <a:lstStyle/>
          <a:p>
            <a:r>
              <a:rPr lang="en-US" dirty="0"/>
              <a:t>Substitute Approver Assigned for Sourcing Approval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8E49D-6458-741E-99D2-ECBDEB1E6D5B}"/>
              </a:ext>
            </a:extLst>
          </p:cNvPr>
          <p:cNvSpPr txBox="1"/>
          <p:nvPr/>
        </p:nvSpPr>
        <p:spPr>
          <a:xfrm>
            <a:off x="633984" y="14905915"/>
            <a:ext cx="11558016" cy="649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810C9-642C-2188-A7A6-39650CF43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6B4BAAB-A8D6-794C-864A-5ADC4000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9 of 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2E314-E69B-1135-DDD2-E15E5D4D24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70EEBE-8E55-0E22-8237-B7E3693522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3"/>
            </a:pPr>
            <a:r>
              <a:rPr lang="en-US" dirty="0"/>
              <a:t>Click </a:t>
            </a:r>
            <a:r>
              <a:rPr lang="en-US" b="1" dirty="0"/>
              <a:t>Include Date Range for Substitution </a:t>
            </a:r>
            <a:r>
              <a:rPr lang="en-US" dirty="0"/>
              <a:t>(Optional).</a:t>
            </a:r>
          </a:p>
          <a:p>
            <a:pPr marL="746125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If selecting this option, </a:t>
            </a:r>
            <a:r>
              <a:rPr lang="en-US" sz="2800" i="1" dirty="0"/>
              <a:t>Start Date </a:t>
            </a:r>
            <a:r>
              <a:rPr lang="en-US" sz="2800" dirty="0"/>
              <a:t>and </a:t>
            </a:r>
            <a:r>
              <a:rPr lang="en-US" sz="2800" i="1" dirty="0"/>
              <a:t>End Date </a:t>
            </a:r>
            <a:r>
              <a:rPr lang="en-US" sz="2800" dirty="0"/>
              <a:t>are mandatory fields. </a:t>
            </a:r>
          </a:p>
          <a:p>
            <a:pPr marL="742950" indent="-742950">
              <a:buFont typeface="+mj-lt"/>
              <a:buAutoNum type="arabicPeriod" startAt="24"/>
            </a:pPr>
            <a:r>
              <a:rPr lang="en-US" dirty="0"/>
              <a:t>Select </a:t>
            </a:r>
            <a:r>
              <a:rPr lang="en-US" b="1" dirty="0"/>
              <a:t>Substitute Name*</a:t>
            </a:r>
            <a:r>
              <a:rPr lang="en-US" dirty="0"/>
              <a:t>.</a:t>
            </a:r>
          </a:p>
          <a:p>
            <a:pPr marL="746125" indent="-9525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Follow steps 25 if clicking </a:t>
            </a:r>
            <a:r>
              <a:rPr lang="en-US" sz="2800" i="1" dirty="0"/>
              <a:t>magnifying glass </a:t>
            </a:r>
            <a:r>
              <a:rPr lang="en-US" sz="2800" dirty="0"/>
              <a:t>to select Substitute or skip to step 26 if typing </a:t>
            </a:r>
            <a:r>
              <a:rPr lang="en-US" sz="2800" i="1" dirty="0"/>
              <a:t>Substitute Name</a:t>
            </a:r>
            <a:r>
              <a:rPr lang="en-US" sz="2800" dirty="0"/>
              <a:t>. </a:t>
            </a:r>
            <a:r>
              <a:rPr lang="en-CA" sz="2800" dirty="0"/>
              <a:t>Select the user responsible for approving the specific activity. The selected user should have the same or a higher level of authority.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2295DF-55ED-A732-93EA-2E0EE4F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rcRect b="57074"/>
          <a:stretch>
            <a:fillRect/>
          </a:stretch>
        </p:blipFill>
        <p:spPr>
          <a:xfrm>
            <a:off x="1066799" y="7300601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08A9D6-123E-EC6F-4C48-1F43E970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1102" y="8973769"/>
            <a:ext cx="4760596" cy="5924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B28F0E7-4BC1-9E7C-C7C5-01D349E59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61698" y="89221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F03EC-0F83-C459-22F7-0252595E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0682" y="10040811"/>
            <a:ext cx="4474029" cy="73948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638E06-FA6F-7781-0CAF-C238D815B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2042" y="1013623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A831C-AD0F-F153-B486-BDE40273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A90F2-B9A3-EF2A-19DB-71B1CB86E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94C02-8EEE-E258-2D2A-95E4817B9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2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8D5E6-5797-4E20-BCF3-6B9F4940D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05D1762-02EC-2AE4-3E20-92126529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10 of 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1108C-DCD3-016F-FC74-91E61E899E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7E50B5-495F-5347-148C-626F164C72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5"/>
            </a:pPr>
            <a:r>
              <a:rPr lang="en-US" dirty="0"/>
              <a:t>Click </a:t>
            </a:r>
            <a:r>
              <a:rPr lang="en-US" b="1" dirty="0"/>
              <a:t>Select</a:t>
            </a:r>
            <a:r>
              <a:rPr lang="en-US" dirty="0"/>
              <a:t>.</a:t>
            </a:r>
          </a:p>
          <a:p>
            <a:pPr marL="746125"/>
            <a:r>
              <a:rPr lang="en-US" sz="2800" b="1" dirty="0">
                <a:solidFill>
                  <a:prstClr val="black"/>
                </a:solidFill>
              </a:rPr>
              <a:t>Note</a:t>
            </a:r>
            <a:r>
              <a:rPr lang="en-US" sz="2800" dirty="0">
                <a:solidFill>
                  <a:prstClr val="black"/>
                </a:solidFill>
              </a:rPr>
              <a:t>: To filter results, type in fiel</a:t>
            </a:r>
            <a:r>
              <a:rPr lang="en-US" sz="2800" dirty="0"/>
              <a:t>d, click the </a:t>
            </a:r>
            <a:r>
              <a:rPr lang="en-US" sz="2800" i="1" dirty="0"/>
              <a:t>magnifying glass </a:t>
            </a:r>
            <a:r>
              <a:rPr lang="en-US" sz="2800" dirty="0"/>
              <a:t>to search, or click </a:t>
            </a:r>
            <a:r>
              <a:rPr lang="en-US" sz="2800" i="1" dirty="0"/>
              <a:t>More Options</a:t>
            </a:r>
            <a:r>
              <a:rPr lang="en-US" sz="2800" dirty="0"/>
              <a:t>. 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1877D1-0886-A182-0266-397BE3C36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rcRect t="2044"/>
          <a:stretch>
            <a:fillRect/>
          </a:stretch>
        </p:blipFill>
        <p:spPr>
          <a:xfrm>
            <a:off x="1093609" y="4824282"/>
            <a:ext cx="10058400" cy="822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511E502-0D97-B67A-E968-AA8358093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60203" y="8528679"/>
            <a:ext cx="651823" cy="3709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55C1D8-F7E2-8B94-C4FD-0731B31C0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3BC53-5C93-8820-4890-C28F8E119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BA7CB-946E-07A5-AD82-2CA08A5E8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3EC1F-F37D-CA21-FE94-D4CA4C6D0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4132AC9-FDB3-E4A4-C6B2-9000805F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11 of 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35FBE9-96F3-3FCA-4A0C-7729BF4A88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6552E8-9C5E-362C-B7AD-AA9E157C4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6"/>
            </a:pPr>
            <a:r>
              <a:rPr lang="en-US" dirty="0"/>
              <a:t>Review added </a:t>
            </a:r>
            <a:r>
              <a:rPr lang="en-US" b="1" dirty="0"/>
              <a:t>Substitute Name*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 dirty="0"/>
              <a:t>Enter </a:t>
            </a:r>
            <a:r>
              <a:rPr lang="en-US" b="1" dirty="0"/>
              <a:t>Start Date*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 dirty="0"/>
              <a:t>Enter </a:t>
            </a:r>
            <a:r>
              <a:rPr lang="en-US" b="1" dirty="0"/>
              <a:t>End Date*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 dirty="0"/>
              <a:t>Click </a:t>
            </a:r>
            <a:r>
              <a:rPr lang="en-US" b="1" dirty="0"/>
              <a:t>Assign</a:t>
            </a:r>
            <a:r>
              <a:rPr lang="en-US" dirty="0"/>
              <a:t>.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A1D2A-70FA-7404-764B-55959613D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5737975"/>
            <a:ext cx="10058400" cy="73116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8113CE-92D8-1367-140F-F77258A9D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0" y="9052169"/>
            <a:ext cx="4419600" cy="683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6FC994-E244-16EF-A7BC-1763941D0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0" y="10389030"/>
            <a:ext cx="4419600" cy="683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219A79-C74E-93D5-3F93-1AAE9BE4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2655" y="12153899"/>
            <a:ext cx="1376218" cy="6159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93959E-E0CB-35AF-A0CA-705ACFE62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44015" y="122212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C6FD0B-B484-5A03-954D-022119073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104563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3E6A09-16BC-C180-0499-0AC0C6F41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91597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A95769-3CF6-ED79-DF44-24DB3537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999" y="8055188"/>
            <a:ext cx="4537509" cy="637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B5EEF3-08D2-0781-8544-348604A2F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80994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CA17D-58A1-AF2F-7BFD-1D66B028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7DB2C-8E83-29A2-486F-FBEA3684D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F1FFD-A28D-51D8-3DA6-3D85F45BE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2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BC94B-9AC4-A39B-DB70-BC9BB6EC9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CE9148-C56D-5771-4382-3A48227A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12 of 17)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FD005-7771-01FE-AC18-FE5FBE5D27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09DF2F-9113-A2A7-4204-EE8D1D362E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0"/>
            </a:pPr>
            <a:r>
              <a:rPr lang="en-US" dirty="0">
                <a:solidFill>
                  <a:srgbClr val="000000"/>
                </a:solidFill>
              </a:rPr>
              <a:t>Review </a:t>
            </a:r>
            <a:r>
              <a:rPr lang="en-US" b="1" dirty="0">
                <a:solidFill>
                  <a:srgbClr val="000000"/>
                </a:solidFill>
              </a:rPr>
              <a:t>Substitute</a:t>
            </a:r>
            <a:r>
              <a:rPr lang="en-US" dirty="0"/>
              <a:t>. </a:t>
            </a:r>
          </a:p>
          <a:p>
            <a:pPr marL="762000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 </a:t>
            </a:r>
            <a:r>
              <a:rPr lang="en-US" sz="2800" dirty="0"/>
              <a:t>To remove Substitute, click</a:t>
            </a:r>
            <a:r>
              <a:rPr lang="en-US" sz="2800" b="1" dirty="0"/>
              <a:t> </a:t>
            </a:r>
            <a:r>
              <a:rPr lang="en-US" sz="2800" i="1" dirty="0"/>
              <a:t>Remove</a:t>
            </a:r>
            <a:r>
              <a:rPr lang="en-US" sz="2800" dirty="0"/>
              <a:t>.​</a:t>
            </a:r>
          </a:p>
          <a:p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C3DD1-BB85-0FE0-D093-FD62AE0C1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04" y="4657260"/>
            <a:ext cx="10058400" cy="1828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11836A-385A-F13A-0B34-4F6C7A37A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3892" y="5937420"/>
            <a:ext cx="2904529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22A43-D5F7-0996-14FB-25B8F3131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81018-0681-B92F-C158-8F1A5C52C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231D0-F544-9577-9F3F-4D0C34647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89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69A34-1BF4-74BF-CD20-A5F3AA13C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1AF377-2BAF-5526-229B-739EB5DE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13 of 17)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FC8532-4A7A-0C67-9ABD-48D0C039B1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C9CF44-6166-3172-DE50-7E94750D1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7197" y="2241047"/>
            <a:ext cx="10569221" cy="6072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1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Sourcing </a:t>
            </a:r>
            <a:r>
              <a:rPr lang="en-US" dirty="0">
                <a:solidFill>
                  <a:srgbClr val="000000"/>
                </a:solidFill>
              </a:rPr>
              <a:t>module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31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Approvals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31"/>
            </a:pPr>
            <a:r>
              <a:rPr lang="en-US" dirty="0">
                <a:latin typeface="Arial"/>
                <a:cs typeface="Arial"/>
              </a:rPr>
              <a:t>Select </a:t>
            </a:r>
            <a:r>
              <a:rPr lang="en-US" b="1" dirty="0">
                <a:latin typeface="Arial"/>
                <a:cs typeface="Arial"/>
              </a:rPr>
              <a:t>Assign Substitute Approvers – Sourcing Event Requests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 startAt="31"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0CA7E-DB18-4C68-76E0-CAB4B7AA0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4909568"/>
            <a:ext cx="82296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8C084B4E-8A69-58F8-BEDE-CA72A763BA8E}"/>
              </a:ext>
            </a:extLst>
          </p:cNvPr>
          <p:cNvSpPr txBox="1">
            <a:spLocks/>
          </p:cNvSpPr>
          <p:nvPr/>
        </p:nvSpPr>
        <p:spPr>
          <a:xfrm>
            <a:off x="838199" y="9017659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34"/>
            </a:pPr>
            <a:r>
              <a:rPr lang="en-US" dirty="0">
                <a:solidFill>
                  <a:srgbClr val="000000"/>
                </a:solidFill>
              </a:rPr>
              <a:t>Review displayed </a:t>
            </a:r>
            <a:r>
              <a:rPr lang="en-US" b="1" dirty="0">
                <a:solidFill>
                  <a:srgbClr val="000000"/>
                </a:solidFill>
              </a:rPr>
              <a:t>Form Request Approvals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35013" indent="63500"/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: Select </a:t>
            </a:r>
            <a: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  <a:t>Type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to refine search results. </a:t>
            </a:r>
          </a:p>
          <a:p>
            <a:pPr marL="742950" indent="-742950">
              <a:buFont typeface="+mj-lt"/>
              <a:buAutoNum type="arabicPeriod" startAt="35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Click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Assign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31AF9D-F8DA-4EBD-2F9F-8D08488C6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rcRect l="17669"/>
          <a:stretch/>
        </p:blipFill>
        <p:spPr>
          <a:xfrm>
            <a:off x="1112607" y="11413726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3AD2FB-C5A8-4BA3-3808-8E9B2C07D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64109" y="12500386"/>
            <a:ext cx="786521" cy="2707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52BBF3-20D2-C918-BFCC-FED48922A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89369" y="127711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E661F6-6330-9B47-CB0F-7BFE0929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9933" y="12500386"/>
            <a:ext cx="6663465" cy="2707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B92374-F0DF-A4D1-311B-B6B538753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127711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88A96B-289C-425C-60DB-4B508A79E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7033" y="5948597"/>
            <a:ext cx="1538661" cy="258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A15682-17E0-8A18-6EEE-0BF94512B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95694" y="5803677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2F4933-EE4D-5A83-3CB8-5183FAA2C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1199" y="4909568"/>
            <a:ext cx="862800" cy="634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5A2F0E1-A6C3-FD6F-3ADC-62800681A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432559" y="49950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7A0FF2-AFAE-DF1F-1444-59F20E54D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3922" y="8143444"/>
            <a:ext cx="3279047" cy="3605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68AE1-A230-8698-B567-77D57CEE3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0C9B5-11A5-B63D-D2B9-0870E27BB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2EB5D-DD58-5CD9-68CF-099E02C8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23420D-2E41-1C5C-7D57-0CCBA6170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25282" y="801852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5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358A0-189B-E0AD-4FCD-EA541CEED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96723A4-FBA5-9BA5-4F9D-C1C57113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14 of 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8264D7-98FD-3041-F16D-715B911E8C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25EB34-06E2-6EA9-CA81-5CB1D4FF0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6"/>
            </a:pPr>
            <a:r>
              <a:rPr lang="en-US" dirty="0"/>
              <a:t>Click </a:t>
            </a:r>
            <a:r>
              <a:rPr lang="en-US" b="1" dirty="0"/>
              <a:t>Include Date Range for Substitution </a:t>
            </a:r>
            <a:r>
              <a:rPr lang="en-US" dirty="0"/>
              <a:t>(Optional).</a:t>
            </a:r>
          </a:p>
          <a:p>
            <a:pPr marL="735013"/>
            <a:r>
              <a:rPr lang="en-US" sz="2800" b="1" dirty="0"/>
              <a:t>Note</a:t>
            </a:r>
            <a:r>
              <a:rPr lang="en-US" sz="2800" dirty="0"/>
              <a:t>: If selecting this option, </a:t>
            </a:r>
            <a:r>
              <a:rPr lang="en-US" sz="2800" i="1" dirty="0"/>
              <a:t>Start Date </a:t>
            </a:r>
            <a:r>
              <a:rPr lang="en-US" sz="2800" dirty="0"/>
              <a:t>and </a:t>
            </a:r>
            <a:r>
              <a:rPr lang="en-US" sz="2800" i="1" dirty="0"/>
              <a:t>End Date </a:t>
            </a:r>
            <a:r>
              <a:rPr lang="en-US" sz="2800" dirty="0"/>
              <a:t>are mandatory fields. </a:t>
            </a:r>
          </a:p>
          <a:p>
            <a:pPr marL="742950" indent="-742950">
              <a:buFont typeface="+mj-lt"/>
              <a:buAutoNum type="arabicPeriod" startAt="37"/>
            </a:pPr>
            <a:r>
              <a:rPr lang="en-US" dirty="0"/>
              <a:t>Select </a:t>
            </a:r>
            <a:r>
              <a:rPr lang="en-US" b="1" dirty="0"/>
              <a:t>Substitute Name*</a:t>
            </a:r>
            <a:r>
              <a:rPr lang="en-US" dirty="0"/>
              <a:t>.</a:t>
            </a:r>
          </a:p>
          <a:p>
            <a:pPr marL="735013" indent="-9525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Follow </a:t>
            </a:r>
            <a:r>
              <a:rPr lang="en-US" sz="2800" i="1" dirty="0"/>
              <a:t>Step 38 </a:t>
            </a:r>
            <a:r>
              <a:rPr lang="en-US" sz="2800" dirty="0"/>
              <a:t>if clicking </a:t>
            </a:r>
            <a:r>
              <a:rPr lang="en-US" sz="2800" i="1" dirty="0"/>
              <a:t>magnifying glass </a:t>
            </a:r>
            <a:r>
              <a:rPr lang="en-US" sz="2800" dirty="0"/>
              <a:t>to select Substitute or skip to </a:t>
            </a:r>
            <a:r>
              <a:rPr lang="en-US" sz="2800" i="1" dirty="0"/>
              <a:t>Step 39 </a:t>
            </a:r>
            <a:r>
              <a:rPr lang="en-US" sz="2800" dirty="0"/>
              <a:t>if typing </a:t>
            </a:r>
            <a:r>
              <a:rPr lang="en-US" sz="2800" i="1" dirty="0"/>
              <a:t>Substitute Name</a:t>
            </a:r>
            <a:r>
              <a:rPr lang="en-US" sz="2800" dirty="0"/>
              <a:t>. </a:t>
            </a:r>
            <a:r>
              <a:rPr lang="en-CA" sz="2800" dirty="0"/>
              <a:t>Select the user responsible for approving the specific activity. The selected user should have the same or a higher level of authority.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4A880E-EE7D-ABC8-CE39-3097481E6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rcRect b="57074"/>
          <a:stretch>
            <a:fillRect/>
          </a:stretch>
        </p:blipFill>
        <p:spPr>
          <a:xfrm>
            <a:off x="1066800" y="7231934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775A3F-A31D-2541-B026-04F9A6C7B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1102" y="8973769"/>
            <a:ext cx="4760596" cy="4367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60AE85-9F44-E4D8-EAEF-78428D10F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61698" y="89221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037883-6BC3-F8CB-6E8B-992B92CFF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0682" y="9972583"/>
            <a:ext cx="4474029" cy="741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782D5BF-6C09-DD74-AA3F-7825C976E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2042" y="1006916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C045E-7412-3F31-AFE0-0F3BF9DD8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0566F-DB42-8BF3-65D4-4FA537DF2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DA7A3-2BF7-CEDD-83C4-533A5602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50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6259F-5329-5CE5-23EF-292B28BB3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0C6F780-454B-F35E-1D93-2C269F2E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15 of 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51BF35-80FE-1918-AF0A-86006D1317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84CB0D-E29C-F873-6F04-665899831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8"/>
            </a:pPr>
            <a:r>
              <a:rPr lang="en-US" dirty="0"/>
              <a:t>Click </a:t>
            </a:r>
            <a:r>
              <a:rPr lang="en-US" b="1" dirty="0"/>
              <a:t>Select</a:t>
            </a:r>
            <a:r>
              <a:rPr lang="en-US" dirty="0"/>
              <a:t>.</a:t>
            </a:r>
          </a:p>
          <a:p>
            <a:pPr marL="735013">
              <a:tabLst>
                <a:tab pos="854075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Note</a:t>
            </a:r>
            <a:r>
              <a:rPr lang="en-US" sz="2800" dirty="0">
                <a:solidFill>
                  <a:prstClr val="black"/>
                </a:solidFill>
              </a:rPr>
              <a:t>: To filter results, type in fiel</a:t>
            </a:r>
            <a:r>
              <a:rPr lang="en-US" sz="2800" dirty="0"/>
              <a:t>d, click the </a:t>
            </a:r>
            <a:r>
              <a:rPr lang="en-US" sz="2800" i="1" dirty="0"/>
              <a:t>magnifying glass </a:t>
            </a:r>
            <a:r>
              <a:rPr lang="en-US" sz="2800" dirty="0"/>
              <a:t>to search, or click </a:t>
            </a:r>
            <a:r>
              <a:rPr lang="en-US" sz="2800" i="1" dirty="0"/>
              <a:t>More Options</a:t>
            </a:r>
            <a:r>
              <a:rPr lang="en-US" sz="2800" dirty="0"/>
              <a:t>. 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9CDF90-98D1-E95A-186A-C1F1DC878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rcRect t="2044"/>
          <a:stretch>
            <a:fillRect/>
          </a:stretch>
        </p:blipFill>
        <p:spPr>
          <a:xfrm>
            <a:off x="1013599" y="4900041"/>
            <a:ext cx="10058400" cy="822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AE86A65-1575-189D-BDFA-B993961D2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74044" y="8643905"/>
            <a:ext cx="637500" cy="289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FAB90-4201-25CF-E2D8-605406650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0D8BA-4BA8-CF89-C328-934C66C8A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82C45-F1C0-B86C-A20C-E00BD0592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67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2ED8-DCE8-D417-A651-1D3F90EEF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6CAE54-D50A-55E0-18CA-C05A5558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16 of 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D3995-DB6A-4757-CF23-8637AE2584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FC6C66-74C4-8301-9511-37FD1B4A33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9"/>
            </a:pPr>
            <a:r>
              <a:rPr lang="en-US" dirty="0"/>
              <a:t>Review added </a:t>
            </a:r>
            <a:r>
              <a:rPr lang="en-US" b="1" dirty="0"/>
              <a:t>Substitute Name*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39"/>
            </a:pPr>
            <a:r>
              <a:rPr lang="en-US" dirty="0"/>
              <a:t>Enter </a:t>
            </a:r>
            <a:r>
              <a:rPr lang="en-US" b="1" dirty="0"/>
              <a:t>Start Date*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39"/>
            </a:pPr>
            <a:r>
              <a:rPr lang="en-US" dirty="0"/>
              <a:t>Enter </a:t>
            </a:r>
            <a:r>
              <a:rPr lang="en-US" b="1" dirty="0"/>
              <a:t>End Date*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39"/>
            </a:pPr>
            <a:r>
              <a:rPr lang="en-US" dirty="0"/>
              <a:t>Click </a:t>
            </a:r>
            <a:r>
              <a:rPr lang="en-US" b="1" dirty="0"/>
              <a:t>Assign</a:t>
            </a:r>
            <a:r>
              <a:rPr lang="en-US" dirty="0"/>
              <a:t>.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5C2B7-7F79-07AA-30B7-0237CA232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5737975"/>
            <a:ext cx="10058400" cy="73116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584736-AD76-BAD0-B39D-B8479D00E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0" y="9052169"/>
            <a:ext cx="4419600" cy="683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67C19-369B-BAE0-0E2E-EBC7324CF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0" y="10389030"/>
            <a:ext cx="4419600" cy="683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ADFA93-6ACF-9A27-3276-60D0AC077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2655" y="12153898"/>
            <a:ext cx="1376218" cy="683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45C681-0373-B6E2-DD24-9998AD62E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44015" y="122212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E65EC9-0F53-EC07-CDCA-617333284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104563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B52EBD-7C72-8023-8587-8A6FD2761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91597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3A104F-10C9-14B4-9E8E-0C095A1A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999" y="8055188"/>
            <a:ext cx="4537509" cy="637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8904F8-E8E6-DB81-69F2-0DF048D9E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80994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5B612-3BD1-B0EB-A66E-904A2C969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DDB68-E30A-3CAD-CB7B-0F35C63B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75D15-CB63-209F-49B4-06A59AD25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AD1C51-7A39-1FB4-3DD1-F7493342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17 of 17)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06FA4-2F00-3CDB-91FF-DCABC746E6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241743-0C4B-FF60-82E1-1DA42AB36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3"/>
            </a:pPr>
            <a:r>
              <a:rPr lang="en-US" dirty="0">
                <a:solidFill>
                  <a:srgbClr val="000000"/>
                </a:solidFill>
              </a:rPr>
              <a:t>Review </a:t>
            </a:r>
            <a:r>
              <a:rPr lang="en-US" b="1" dirty="0">
                <a:solidFill>
                  <a:srgbClr val="000000"/>
                </a:solidFill>
              </a:rPr>
              <a:t>Substitute</a:t>
            </a:r>
            <a:r>
              <a:rPr lang="en-US" dirty="0"/>
              <a:t>. </a:t>
            </a:r>
          </a:p>
          <a:p>
            <a:pPr marL="762000"/>
            <a:r>
              <a:rPr lang="en-US" sz="2800" b="1" dirty="0"/>
              <a:t>Note: </a:t>
            </a:r>
            <a:r>
              <a:rPr lang="en-US" sz="2800" dirty="0"/>
              <a:t>To remove Substitute, click</a:t>
            </a:r>
            <a:r>
              <a:rPr lang="en-US" sz="2800" b="1" dirty="0"/>
              <a:t> </a:t>
            </a:r>
            <a:r>
              <a:rPr lang="en-US" sz="2800" i="1" dirty="0"/>
              <a:t>Remove</a:t>
            </a:r>
            <a:r>
              <a:rPr lang="en-US" sz="2800" dirty="0"/>
              <a:t>.​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49B61-FD0F-FFFE-6F36-2F8D46894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60960" y="4877876"/>
            <a:ext cx="10058400" cy="1828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Freeform 101">
            <a:extLst>
              <a:ext uri="{FF2B5EF4-FFF2-40B4-BE49-F238E27FC236}">
                <a16:creationId xmlns:a16="http://schemas.microsoft.com/office/drawing/2014/main" id="{FF83D2B9-37DF-0222-E3EE-D93E35CE0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392BE3-CE6F-009F-2BEB-782D66DC5EA5}"/>
              </a:ext>
            </a:extLst>
          </p:cNvPr>
          <p:cNvSpPr txBox="1"/>
          <p:nvPr/>
        </p:nvSpPr>
        <p:spPr>
          <a:xfrm>
            <a:off x="2074255" y="14520255"/>
            <a:ext cx="90451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have successfully Assigned Substitute Approvers for Sourcing Approval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3AC6EFB-9DB0-57EF-FB33-224615E44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13CDDC-9D62-E0F1-87C3-E75102385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61255" y="6152312"/>
            <a:ext cx="2498651" cy="50764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24130-DA3A-3DAF-F0FF-99635D8A1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23B52-8330-BB0E-13B4-31362051D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C8BD5-2DB1-917E-4CEF-99E49CB7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3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 dirty="0"/>
              <a:t>Assign Substitute Approvers for Sourcing Approval (Part 1 of 17)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4295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University System of Georgia (USG)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users complete local logon and then proceed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054879"/>
            <a:ext cx="64008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Click </a:t>
            </a:r>
            <a:r>
              <a:rPr lang="en-US" b="1" dirty="0"/>
              <a:t>Sourcing</a:t>
            </a:r>
            <a:r>
              <a:rPr lang="en-US" dirty="0"/>
              <a:t>,</a:t>
            </a:r>
            <a:r>
              <a:rPr lang="en-US" b="1" dirty="0"/>
              <a:t> Contracts &amp; Supplier Management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0434684"/>
            <a:ext cx="64008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1895" y="4054879"/>
            <a:ext cx="2429520" cy="14761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32" y="13894691"/>
            <a:ext cx="6010367" cy="11119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3699213C-06CC-A55F-6C80-041F9AB5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2 of 17)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12AD91-B737-BFDC-A08F-9A1EDFDFF7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58248" y="1745717"/>
            <a:ext cx="307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1907E-B52F-2E86-F033-DCCC4DC1FE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>
                <a:latin typeface="Arial"/>
                <a:cs typeface="Arial"/>
              </a:rPr>
              <a:t>Review </a:t>
            </a:r>
            <a:r>
              <a:rPr lang="en-US" b="1" dirty="0">
                <a:latin typeface="Arial"/>
                <a:cs typeface="Arial"/>
              </a:rPr>
              <a:t>Action</a:t>
            </a:r>
            <a:r>
              <a:rPr lang="en-US" dirty="0">
                <a:latin typeface="Arial"/>
                <a:cs typeface="Arial"/>
              </a:rPr>
              <a:t> and follow the steps in the table below to </a:t>
            </a:r>
            <a:r>
              <a:rPr lang="en-US" b="1" dirty="0">
                <a:latin typeface="Arial"/>
                <a:cs typeface="Arial"/>
              </a:rPr>
              <a:t>Assign Substitute Approver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97F6E19-4A83-BBB5-78EA-31523547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69161"/>
              </p:ext>
            </p:extLst>
          </p:nvPr>
        </p:nvGraphicFramePr>
        <p:xfrm>
          <a:off x="891821" y="3763621"/>
          <a:ext cx="10515599" cy="3474720"/>
        </p:xfrm>
        <a:graphic>
          <a:graphicData uri="http://schemas.openxmlformats.org/drawingml/2006/table">
            <a:tbl>
              <a:tblPr firstRow="1"/>
              <a:tblGrid>
                <a:gridCol w="3527554">
                  <a:extLst>
                    <a:ext uri="{9D8B030D-6E8A-4147-A177-3AD203B41FA5}">
                      <a16:colId xmlns:a16="http://schemas.microsoft.com/office/drawing/2014/main" val="3128424672"/>
                    </a:ext>
                  </a:extLst>
                </a:gridCol>
                <a:gridCol w="3527554">
                  <a:extLst>
                    <a:ext uri="{9D8B030D-6E8A-4147-A177-3AD203B41FA5}">
                      <a16:colId xmlns:a16="http://schemas.microsoft.com/office/drawing/2014/main" val="1805680427"/>
                    </a:ext>
                  </a:extLst>
                </a:gridCol>
                <a:gridCol w="3460491">
                  <a:extLst>
                    <a:ext uri="{9D8B030D-6E8A-4147-A177-3AD203B41FA5}">
                      <a16:colId xmlns:a16="http://schemas.microsoft.com/office/drawing/2014/main" val="3625637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Action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Description</a:t>
                      </a:r>
                      <a:endParaRPr lang="en-US" sz="2400" b="1" i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Step Information</a:t>
                      </a:r>
                      <a:endParaRPr lang="en-US" sz="2400" b="1" i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41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68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30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253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5383D7-99ED-80C3-EB76-28D75791D427}"/>
              </a:ext>
            </a:extLst>
          </p:cNvPr>
          <p:cNvSpPr txBox="1"/>
          <p:nvPr/>
        </p:nvSpPr>
        <p:spPr>
          <a:xfrm>
            <a:off x="864534" y="4354954"/>
            <a:ext cx="3555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Assign Substitute Approvers – Sourcing Events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E413C-095D-82EF-D534-3D03AE6C3F03}"/>
              </a:ext>
            </a:extLst>
          </p:cNvPr>
          <p:cNvSpPr txBox="1"/>
          <p:nvPr/>
        </p:nvSpPr>
        <p:spPr>
          <a:xfrm>
            <a:off x="4481792" y="4187914"/>
            <a:ext cx="3641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Assign a Substitute Approver to a Sourcing Event for approval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3CC8E0-ABA2-E413-142F-F15878B5D0F2}"/>
              </a:ext>
            </a:extLst>
          </p:cNvPr>
          <p:cNvSpPr txBox="1"/>
          <p:nvPr/>
        </p:nvSpPr>
        <p:spPr>
          <a:xfrm>
            <a:off x="8382286" y="4552405"/>
            <a:ext cx="550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5 - 17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2778D2-8A1A-9875-F5CB-A0BB0065B86C}"/>
              </a:ext>
            </a:extLst>
          </p:cNvPr>
          <p:cNvSpPr txBox="1"/>
          <p:nvPr/>
        </p:nvSpPr>
        <p:spPr>
          <a:xfrm>
            <a:off x="843426" y="5361684"/>
            <a:ext cx="4286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Assign Substitute Approvers – Sourcing Event Evaluations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A5A7F7-8955-EE99-90A6-00B68DBB8328}"/>
              </a:ext>
            </a:extLst>
          </p:cNvPr>
          <p:cNvSpPr txBox="1"/>
          <p:nvPr/>
        </p:nvSpPr>
        <p:spPr>
          <a:xfrm>
            <a:off x="4481792" y="5220947"/>
            <a:ext cx="3615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Assign a Substitute Approver to a Sourcing Event Evaluation for approval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0107B-0D6F-5B79-E0C0-341A5A44C0B6}"/>
              </a:ext>
            </a:extLst>
          </p:cNvPr>
          <p:cNvSpPr txBox="1"/>
          <p:nvPr/>
        </p:nvSpPr>
        <p:spPr>
          <a:xfrm>
            <a:off x="8382286" y="5509644"/>
            <a:ext cx="550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18 - 30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C5454B-0792-9347-070B-29DCC356C5D0}"/>
              </a:ext>
            </a:extLst>
          </p:cNvPr>
          <p:cNvSpPr txBox="1"/>
          <p:nvPr/>
        </p:nvSpPr>
        <p:spPr>
          <a:xfrm>
            <a:off x="864534" y="6368414"/>
            <a:ext cx="4286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Assign Substitute Approvers – Sourcing Event Requests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768846-4625-8E2E-297C-ED57C54851D6}"/>
              </a:ext>
            </a:extLst>
          </p:cNvPr>
          <p:cNvSpPr txBox="1"/>
          <p:nvPr/>
        </p:nvSpPr>
        <p:spPr>
          <a:xfrm>
            <a:off x="4469939" y="6210307"/>
            <a:ext cx="3615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Assign a Substitute Approver to a Sourcing Event Request for approval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AA8B7-AD66-C226-539B-E0F6B254EAD1}"/>
              </a:ext>
            </a:extLst>
          </p:cNvPr>
          <p:cNvSpPr txBox="1"/>
          <p:nvPr/>
        </p:nvSpPr>
        <p:spPr>
          <a:xfrm>
            <a:off x="8382286" y="6533217"/>
            <a:ext cx="550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31 - 43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B85BEE-13F0-1F9D-1C2F-D74B32E913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en-US" dirty="0"/>
              <a:t>Click </a:t>
            </a:r>
            <a:r>
              <a:rPr lang="en-US" b="1" dirty="0"/>
              <a:t>Sign On</a:t>
            </a:r>
            <a:r>
              <a:rPr lang="en-US" dirty="0"/>
              <a:t>.</a:t>
            </a:r>
            <a:endParaRPr lang="en-US" sz="3600" b="1" dirty="0"/>
          </a:p>
          <a:p>
            <a:pPr marL="803275" indent="-581025">
              <a:spcBef>
                <a:spcPts val="733"/>
              </a:spcBef>
            </a:pPr>
            <a:r>
              <a:rPr lang="en-US" sz="2800" b="1" dirty="0"/>
              <a:t>      Note</a:t>
            </a:r>
            <a:r>
              <a:rPr lang="en-US" sz="2800" dirty="0"/>
              <a:t>: The system utilizes </a:t>
            </a:r>
            <a:r>
              <a:rPr lang="en-US" sz="2800" i="1" dirty="0"/>
              <a:t>Single Sign-On (SSO) </a:t>
            </a:r>
            <a:r>
              <a:rPr lang="en-US" sz="2800" dirty="0"/>
              <a:t>capabilities </a:t>
            </a:r>
          </a:p>
          <a:p>
            <a:pPr marL="222250">
              <a:spcBef>
                <a:spcPts val="733"/>
              </a:spcBef>
            </a:pPr>
            <a:r>
              <a:rPr lang="en-US" sz="2800" dirty="0"/>
              <a:t>      and no log in information is required.</a:t>
            </a: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E22E93-053A-4F0C-893F-909A854C4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38561" y="10882344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CE8E03-0300-3526-D891-B22B6E8AF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4180" y="13568666"/>
            <a:ext cx="877010" cy="4082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D308B-32B8-99D2-1952-4FC3E8C3A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FCDFC-3440-92C7-BFB4-3E29EAA21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20F7-98FE-CAE2-764E-4DCA7F9D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88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4E841-F288-0323-2F57-22A310E2D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6ECCC86-3017-2B95-EACA-8B89372B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3 of 17)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9246F-191A-08DA-E2D6-3D6FDE27EF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93AA32-8696-34B7-8280-BCCD8286D1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square" lIns="90000" rIns="91440">
            <a:normAutofit lnSpcReduction="10000"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Sourcing </a:t>
            </a:r>
            <a:r>
              <a:rPr lang="en-US" dirty="0">
                <a:solidFill>
                  <a:srgbClr val="000000"/>
                </a:solidFill>
              </a:rPr>
              <a:t>module</a:t>
            </a:r>
            <a:r>
              <a:rPr lang="en-US" sz="36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Approvals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To assign a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Substitute Approver to Sourcing Event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, s</a:t>
            </a:r>
            <a:r>
              <a:rPr lang="en-US" dirty="0">
                <a:latin typeface="Arial"/>
                <a:cs typeface="Arial"/>
              </a:rPr>
              <a:t>elect </a:t>
            </a:r>
            <a:r>
              <a:rPr lang="en-US" b="1" dirty="0">
                <a:latin typeface="Arial"/>
                <a:cs typeface="Arial"/>
              </a:rPr>
              <a:t>Assign Substitute Approvers – Sourcing Events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01C06F-7905-AD60-FA04-46AD85C76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947224"/>
            <a:ext cx="91440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505D22-3114-FAC6-AE56-76AABCCAFE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068" y="8841493"/>
            <a:ext cx="10569221" cy="61869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 displayed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Sourcing Event Approvals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36600" indent="60325"/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Note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: Select </a:t>
            </a:r>
            <a: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  <a:t>Type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to refine search results. 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Click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Assign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09A91AD-1397-BA36-915F-F8D9664E8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13460" y="11079140"/>
            <a:ext cx="100584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6B7616D-7F6F-23FF-82CA-D663D6FB4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5359" y="499498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A631B-8BC9-2112-C485-15A7590B3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91357" y="5952189"/>
            <a:ext cx="1881369" cy="30648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90DA6B-62F4-E175-A63D-0F99E17E0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1" y="4947223"/>
            <a:ext cx="934278" cy="6441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1B3A686-82E9-28A5-8472-72227E314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72726" y="5831109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6E709-6DEE-C737-B84B-3C754D2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1301" y="7436227"/>
            <a:ext cx="4076700" cy="39280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C3922-4ED4-3983-27D6-82AD69244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6E79C-6EF9-ED47-C346-FBC440F1F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733E7-6D2A-BF53-7130-96DA179B4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C3BC68-811C-1FB0-D56E-594F7300F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42660" y="73583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7F7096-7F5D-8C44-8BC0-7A605891C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51190" y="12139492"/>
            <a:ext cx="872970" cy="517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E510E1F-3CBA-A0CD-77C9-8BC1B47E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82438" y="126569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25EA9-04EA-5C02-E7BA-586E6918E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9678" y="12321912"/>
            <a:ext cx="6614161" cy="3349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E0E891E-7C77-06EC-B1FA-7342B55B9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07878" y="126569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65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BAF26E-7490-E369-44D5-8F8551F1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4 of 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8CE7B0-AE7E-72BA-FA6B-F08C32259B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E33762-D56D-ED5D-580E-2CF6358A1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US" dirty="0"/>
              <a:t>Click </a:t>
            </a:r>
            <a:r>
              <a:rPr lang="en-US" b="1" dirty="0"/>
              <a:t>Include Date Range for Substitution </a:t>
            </a:r>
            <a:r>
              <a:rPr lang="en-US" dirty="0"/>
              <a:t>(Optional).</a:t>
            </a:r>
          </a:p>
          <a:p>
            <a:pPr marL="736600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 </a:t>
            </a:r>
            <a:r>
              <a:rPr lang="en-US" sz="2800" dirty="0"/>
              <a:t>If selecting this option, </a:t>
            </a:r>
            <a:r>
              <a:rPr lang="en-US" sz="2800" i="1" dirty="0"/>
              <a:t>Start Date </a:t>
            </a:r>
            <a:r>
              <a:rPr lang="en-US" sz="2800" dirty="0"/>
              <a:t>and </a:t>
            </a:r>
            <a:r>
              <a:rPr lang="en-US" sz="2800" i="1" dirty="0"/>
              <a:t>End Date </a:t>
            </a:r>
            <a:r>
              <a:rPr lang="en-US" sz="2800" dirty="0"/>
              <a:t>are mandatory fields. 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 dirty="0"/>
              <a:t>Select </a:t>
            </a:r>
            <a:r>
              <a:rPr lang="en-US" b="1" dirty="0"/>
              <a:t>Substitute Name*</a:t>
            </a:r>
            <a:r>
              <a:rPr lang="en-US" dirty="0"/>
              <a:t>.</a:t>
            </a:r>
          </a:p>
          <a:p>
            <a:pPr marL="736600" indent="-9525"/>
            <a:r>
              <a:rPr lang="en-US" sz="2800" b="1" dirty="0"/>
              <a:t>Note</a:t>
            </a:r>
            <a:r>
              <a:rPr lang="en-US" sz="2800" dirty="0"/>
              <a:t>: </a:t>
            </a:r>
            <a:r>
              <a:rPr lang="en-CA" sz="2800" dirty="0"/>
              <a:t>Complete all required fields marked with a </a:t>
            </a:r>
            <a:r>
              <a:rPr lang="en-CA" sz="2800" i="1" dirty="0"/>
              <a:t>black star *.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800" dirty="0"/>
              <a:t>Follow steps 12 if clicking </a:t>
            </a:r>
            <a:r>
              <a:rPr lang="en-US" sz="2800" i="1" dirty="0"/>
              <a:t>magnifying glass </a:t>
            </a:r>
            <a:r>
              <a:rPr lang="en-US" sz="2800" dirty="0"/>
              <a:t>to select Substitute or skip to step 13 if typing </a:t>
            </a:r>
            <a:r>
              <a:rPr lang="en-US" sz="2800" i="1" dirty="0"/>
              <a:t>Substitute Name</a:t>
            </a:r>
            <a:r>
              <a:rPr lang="en-US" sz="2800" dirty="0"/>
              <a:t>. </a:t>
            </a:r>
            <a:r>
              <a:rPr lang="en-CA" sz="2800" dirty="0"/>
              <a:t>Select the user responsible for approving the specific activity. The selected user should have the same or a higher level of authority.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4D4821-1DBA-D95F-AD19-41D651671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rcRect b="57074"/>
          <a:stretch>
            <a:fillRect/>
          </a:stretch>
        </p:blipFill>
        <p:spPr>
          <a:xfrm>
            <a:off x="1093609" y="7699538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B62B40-1FA8-8F76-1BBF-96D29908A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1102" y="9440088"/>
            <a:ext cx="4760596" cy="4367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70DDA5-F386-C658-5FD3-2A239FA41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61698" y="94224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CF54BF-DE58-E58B-645E-E578757A5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4305" y="10456708"/>
            <a:ext cx="4474029" cy="7168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48D160-DAEB-9447-746B-5E23E37C7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42149" y="1058129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055BF-8EF4-868F-860C-8AADE8CBD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3720C-26DD-B8B9-1704-5C48E178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8FAA0-A69B-A5FB-84B0-00956A2B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4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31F82-B3EB-A207-D95C-21BE5E25B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2CF91B8-2E89-F9E3-8D7F-1872EAE87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5 of 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040F4F-8A97-9EC8-DEAE-DF7F8E00E2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8ADEE8-84D4-D152-8354-1574C5CAB8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2"/>
            </a:pPr>
            <a:r>
              <a:rPr lang="en-US" dirty="0"/>
              <a:t>Click </a:t>
            </a:r>
            <a:r>
              <a:rPr lang="en-US" b="1" dirty="0"/>
              <a:t>Select</a:t>
            </a:r>
            <a:r>
              <a:rPr lang="en-US" dirty="0"/>
              <a:t>.</a:t>
            </a:r>
          </a:p>
          <a:p>
            <a:pPr marL="736600"/>
            <a:r>
              <a:rPr lang="en-US" sz="2800" b="1" dirty="0">
                <a:solidFill>
                  <a:prstClr val="black"/>
                </a:solidFill>
              </a:rPr>
              <a:t>Note</a:t>
            </a:r>
            <a:r>
              <a:rPr lang="en-US" sz="2800" dirty="0">
                <a:solidFill>
                  <a:prstClr val="black"/>
                </a:solidFill>
              </a:rPr>
              <a:t>: To filter results, type in fiel</a:t>
            </a:r>
            <a:r>
              <a:rPr lang="en-US" sz="2800" dirty="0"/>
              <a:t>d, click the </a:t>
            </a:r>
            <a:r>
              <a:rPr lang="en-US" sz="2800" i="1" dirty="0"/>
              <a:t>magnifying glass </a:t>
            </a:r>
            <a:r>
              <a:rPr lang="en-US" sz="2800" dirty="0"/>
              <a:t>to search, or click </a:t>
            </a:r>
            <a:r>
              <a:rPr lang="en-US" sz="2800" i="1" dirty="0"/>
              <a:t>More Options</a:t>
            </a:r>
            <a:r>
              <a:rPr lang="en-US" sz="2800" dirty="0"/>
              <a:t>. 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0F0D12-2D2B-F368-2266-8D0F23DA8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rcRect t="2044"/>
          <a:stretch>
            <a:fillRect/>
          </a:stretch>
        </p:blipFill>
        <p:spPr>
          <a:xfrm>
            <a:off x="1093609" y="4940146"/>
            <a:ext cx="10058400" cy="822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2ED6E2F-511C-3CF5-B301-C3177581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56874" y="8634773"/>
            <a:ext cx="646172" cy="3709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CD550-160F-8A9E-EFBD-24564DE7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F0D2A-EADF-278B-6B76-B87DC2000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43354-8FB8-958D-284F-9D8CC45A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9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AAE69-9B89-F9FF-D7A0-451D311A0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E507292-57BC-B814-ABD2-9C16DC46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6 of 17)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98EB2E-27A6-BD45-894B-25C67DD84E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4E0254-7C2C-9E4C-6471-FAE36AFD2F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US" dirty="0"/>
              <a:t>Review added </a:t>
            </a:r>
            <a:r>
              <a:rPr lang="en-US" b="1" dirty="0"/>
              <a:t>Substitute Name*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Enter </a:t>
            </a:r>
            <a:r>
              <a:rPr lang="en-US" b="1" dirty="0"/>
              <a:t>Start Date*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Enter </a:t>
            </a:r>
            <a:r>
              <a:rPr lang="en-US" b="1" dirty="0"/>
              <a:t>End Date*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Click </a:t>
            </a:r>
            <a:r>
              <a:rPr lang="en-US" b="1" dirty="0"/>
              <a:t>Assign</a:t>
            </a:r>
            <a:r>
              <a:rPr lang="en-US" dirty="0"/>
              <a:t>.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54B06A-2B7E-5846-1DCF-0E72E07A8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09" y="5737975"/>
            <a:ext cx="10058400" cy="73116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3B2449-D287-D383-B409-8BB29B4AD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0" y="9052169"/>
            <a:ext cx="4419600" cy="683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462ED-40C9-5BD7-FF91-37002FAE7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0" y="10389030"/>
            <a:ext cx="4419600" cy="683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45750-51CA-1CB7-C8C3-34C0D5CD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2655" y="12153898"/>
            <a:ext cx="1376218" cy="6832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76E2DB-EEBC-EE6F-66C0-B1FC335D0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44015" y="122212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915F59-893A-DF89-D228-52E52ECF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104563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5632C0-95C6-59DA-98A8-8C32381AE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91597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7DD847-110C-6DF5-EB92-D66F69CE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2999" y="8055188"/>
            <a:ext cx="4537509" cy="6371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932040-3E74-A5E3-6541-0DC45FCBC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809946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EABEC-A042-1C3A-9903-8B10F5FAB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224D50-7F97-F849-5F4E-F10546BEA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69065-C8CD-6675-FC88-02F0FD5FD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6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2FF48-8939-5F97-464A-1D9D1DB4F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06A4EB-3DA9-959A-B77A-C3DC240C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7 of 17)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5AD393-AB87-1D91-AD55-DD5A93D722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4167EB-BAD4-044E-0BBE-78E513AD4C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7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Review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Substitute</a:t>
            </a:r>
            <a:r>
              <a:rPr lang="en-US" sz="3600" dirty="0"/>
              <a:t>. </a:t>
            </a:r>
          </a:p>
          <a:p>
            <a:pPr marL="800100"/>
            <a:r>
              <a:rPr lang="en-US" sz="2800" b="1" dirty="0"/>
              <a:t>Note</a:t>
            </a:r>
            <a:r>
              <a:rPr lang="en-US" sz="2800" dirty="0"/>
              <a:t>:</a:t>
            </a:r>
            <a:r>
              <a:rPr lang="en-US" sz="2800" b="1" dirty="0"/>
              <a:t> </a:t>
            </a:r>
            <a:r>
              <a:rPr lang="en-US" sz="2800" dirty="0"/>
              <a:t>To remove Substitute, click</a:t>
            </a:r>
            <a:r>
              <a:rPr lang="en-US" sz="2800" b="1" dirty="0"/>
              <a:t> </a:t>
            </a:r>
            <a:r>
              <a:rPr lang="en-US" sz="2800" i="1" dirty="0"/>
              <a:t>Remove</a:t>
            </a:r>
            <a:r>
              <a:rPr lang="en-US" sz="2800" dirty="0"/>
              <a:t>.​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FEB4DA-6426-83B6-1B84-95B936A6E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94503" y="4948392"/>
            <a:ext cx="10058400" cy="1828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22C481-9412-834F-95EE-964AA6888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9614" y="6205846"/>
            <a:ext cx="3177263" cy="5656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5584C8-467A-CE78-42B9-027EC7062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12E5C-8D2F-3FDF-C0A0-23B0AF863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0335C-32B7-E3CB-3A2C-80F0C107B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31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6120F-808E-4CA7-841E-AE5825242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9CDD23-0FDC-58D7-C7E3-CFBA47C0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Assign Substitute Approvers for Sourcing Approval (Part 8 of 17)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45048-EE41-4450-A4A6-57C41E509D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D69B5D-8C12-4C3F-9804-D2F61C352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577" y="2226411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18"/>
            </a:pPr>
            <a:r>
              <a:rPr lang="en-US" dirty="0">
                <a:solidFill>
                  <a:srgbClr val="000000"/>
                </a:solidFill>
              </a:rPr>
              <a:t>Access the</a:t>
            </a:r>
            <a:r>
              <a:rPr lang="en-US" b="1" dirty="0">
                <a:solidFill>
                  <a:srgbClr val="000000"/>
                </a:solidFill>
              </a:rPr>
              <a:t> Sourcing </a:t>
            </a:r>
            <a:r>
              <a:rPr lang="en-US" dirty="0">
                <a:solidFill>
                  <a:srgbClr val="000000"/>
                </a:solidFill>
              </a:rPr>
              <a:t>module.</a:t>
            </a:r>
          </a:p>
          <a:p>
            <a:pPr marL="742950" indent="-742950">
              <a:buFont typeface="+mj-lt"/>
              <a:buAutoNum type="arabicPeriod" startAt="18"/>
            </a:pPr>
            <a:r>
              <a:rPr lang="en-US" dirty="0">
                <a:latin typeface="Arial"/>
                <a:cs typeface="Arial"/>
              </a:rPr>
              <a:t>Click </a:t>
            </a:r>
            <a:r>
              <a:rPr lang="en-US" b="1" dirty="0">
                <a:latin typeface="Arial"/>
                <a:cs typeface="Arial"/>
              </a:rPr>
              <a:t>Approvals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18"/>
            </a:pPr>
            <a:r>
              <a:rPr lang="en-US" dirty="0">
                <a:latin typeface="Arial"/>
                <a:cs typeface="Arial"/>
              </a:rPr>
              <a:t>Select </a:t>
            </a:r>
            <a:r>
              <a:rPr lang="en-US" b="1" dirty="0">
                <a:latin typeface="Arial"/>
                <a:cs typeface="Arial"/>
              </a:rPr>
              <a:t>Assign Substitute Approvers – Sourcing Event Evaluations</a:t>
            </a:r>
            <a:r>
              <a:rPr lang="en-US" dirty="0">
                <a:latin typeface="Arial"/>
                <a:cs typeface="Arial"/>
              </a:rPr>
              <a:t>.</a:t>
            </a:r>
            <a:endParaRPr lang="en-US" sz="3200" dirty="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 startAt="18"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2634DE-99AC-EF6A-6537-7E7637D0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851228"/>
            <a:ext cx="91440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81B4C07-ABD6-529F-5309-ACA2B93D1F15}"/>
              </a:ext>
            </a:extLst>
          </p:cNvPr>
          <p:cNvSpPr txBox="1">
            <a:spLocks/>
          </p:cNvSpPr>
          <p:nvPr/>
        </p:nvSpPr>
        <p:spPr>
          <a:xfrm>
            <a:off x="838199" y="9017659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 startAt="21"/>
            </a:pPr>
            <a:r>
              <a:rPr lang="en-US" dirty="0">
                <a:solidFill>
                  <a:srgbClr val="000000"/>
                </a:solidFill>
              </a:rPr>
              <a:t>Review displayed </a:t>
            </a:r>
            <a:r>
              <a:rPr lang="en-US" b="1" dirty="0">
                <a:solidFill>
                  <a:srgbClr val="000000"/>
                </a:solidFill>
              </a:rPr>
              <a:t>Sourcing Event Evaluation Approvals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746125"/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Note: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Select </a:t>
            </a:r>
            <a:r>
              <a:rPr lang="en-US" sz="2800" i="1" dirty="0">
                <a:solidFill>
                  <a:srgbClr val="000000"/>
                </a:solidFill>
                <a:latin typeface="Arial"/>
                <a:cs typeface="Arial"/>
              </a:rPr>
              <a:t>Type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to refine search results. </a:t>
            </a:r>
          </a:p>
          <a:p>
            <a:pPr marL="742950" indent="-742950">
              <a:buFont typeface="+mj-lt"/>
              <a:buAutoNum type="arabicPeriod" startAt="22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Click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Assign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D835B1-9823-F3B8-BEA1-BD052AA2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rcRect l="18486"/>
          <a:stretch/>
        </p:blipFill>
        <p:spPr>
          <a:xfrm>
            <a:off x="1039987" y="11597484"/>
            <a:ext cx="10058400" cy="365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74937BA-5A35-252E-6B60-23B2FFB0E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5360" y="489323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A6C6D4-D4DF-291F-B614-82E3F31E5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54081" y="5742018"/>
            <a:ext cx="548640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EC329-5C71-1EE8-90B3-B5E99DD36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16014" y="5873760"/>
            <a:ext cx="1838067" cy="2668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122664-0A3C-C7D8-BC82-49D4B6457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17828" y="7716863"/>
            <a:ext cx="4050172" cy="3887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A0787E-8183-CFA9-0EF7-EEE966B27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2198" y="12659452"/>
            <a:ext cx="680800" cy="2590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DA80BA-E786-9B9B-1CFE-AD03D0FA0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50709" y="129538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49F64D-0955-C6EC-4F0B-D80D7CC33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8721" y="12683264"/>
            <a:ext cx="7142320" cy="2590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87C91C-E262-F6C2-0C13-161910A43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48278" y="129185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9A30A7-E3E9-540C-5C4E-6B574F1CA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0" y="4845344"/>
            <a:ext cx="938873" cy="6449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DA9EB9-2D20-8807-36D3-E5D2CF9EA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69187" y="76271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FE335-C715-1526-4B4D-65CDC0349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C365CE-9D1B-7E46-E168-966DC4220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2FE23-BB04-C9CC-23FE-59FCE1DAD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163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7965E2-5D92-4434-B4AE-5EAA4674A7E7}"/>
</file>

<file path=customXml/itemProps2.xml><?xml version="1.0" encoding="utf-8"?>
<ds:datastoreItem xmlns:ds="http://schemas.openxmlformats.org/officeDocument/2006/customXml" ds:itemID="{155037ED-0B11-4449-BF81-C0D1539FFB91}">
  <ds:schemaRefs>
    <ds:schemaRef ds:uri="http://purl.org/dc/elements/1.1/"/>
    <ds:schemaRef ds:uri="8d5ae7cb-5eaa-45bd-87a9-9ecdfd4d7a10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91b022cc-d96d-4c7a-a6ef-47af526da2c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4b2f4bf-5094-45a8-9d1f-b92ebddc3a4c}" enabled="0" method="" siteId="{e4b2f4bf-5094-45a8-9d1f-b92ebddc3a4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1154</Words>
  <Application>Microsoft Office PowerPoint</Application>
  <PresentationFormat>Custom</PresentationFormat>
  <Paragraphs>224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Job Aid Template</vt:lpstr>
      <vt:lpstr>1_Administrative</vt:lpstr>
      <vt:lpstr>Assign Substitute Approvers for Sourcing Approval</vt:lpstr>
      <vt:lpstr>Assign Substitute Approvers for Sourcing Approval (Part 1 of 17)</vt:lpstr>
      <vt:lpstr>Assign Substitute Approvers for Sourcing Approval (Part 2 of 17)</vt:lpstr>
      <vt:lpstr>Assign Substitute Approvers for Sourcing Approval (Part 3 of 17)</vt:lpstr>
      <vt:lpstr>Assign Substitute Approvers for Sourcing Approval (Part 4 of 17)</vt:lpstr>
      <vt:lpstr>Assign Substitute Approvers for Sourcing Approval (Part 5 of 17)</vt:lpstr>
      <vt:lpstr>Assign Substitute Approvers for Sourcing Approval (Part 6 of 17)</vt:lpstr>
      <vt:lpstr>Assign Substitute Approvers for Sourcing Approval (Part 7 of 17)</vt:lpstr>
      <vt:lpstr>Assign Substitute Approvers for Sourcing Approval (Part 8 of 17)</vt:lpstr>
      <vt:lpstr>Assign Substitute Approvers for Sourcing Approval (Part 9 of 17)</vt:lpstr>
      <vt:lpstr>Assign Substitute Approvers for Sourcing Approval (Part 10 of 17)</vt:lpstr>
      <vt:lpstr>Assign Substitute Approvers for Sourcing Approval (Part 11 of 17)</vt:lpstr>
      <vt:lpstr>Assign Substitute Approvers for Sourcing Approval (Part 12 of 17)</vt:lpstr>
      <vt:lpstr>Assign Substitute Approvers for Sourcing Approval (Part 13 of 17)</vt:lpstr>
      <vt:lpstr>Assign Substitute Approvers for Sourcing Approval (Part 14 of 17)</vt:lpstr>
      <vt:lpstr>Assign Substitute Approvers for Sourcing Approval (Part 15 of 17)</vt:lpstr>
      <vt:lpstr>Assign Substitute Approvers for Sourcing Approval (Part 16 of 17)</vt:lpstr>
      <vt:lpstr>Assign Substitute Approvers for Sourcing Approval (Part 17 of 17)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Swartout, Darcy</cp:lastModifiedBy>
  <cp:revision>8</cp:revision>
  <cp:lastPrinted>2024-05-14T19:49:44Z</cp:lastPrinted>
  <dcterms:created xsi:type="dcterms:W3CDTF">2024-01-04T16:25:20Z</dcterms:created>
  <dcterms:modified xsi:type="dcterms:W3CDTF">2026-03-06T13:06:38Z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