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30"/>
  </p:notesMasterIdLst>
  <p:sldIdLst>
    <p:sldId id="355" r:id="rId6"/>
    <p:sldId id="408" r:id="rId7"/>
    <p:sldId id="416" r:id="rId8"/>
    <p:sldId id="442" r:id="rId9"/>
    <p:sldId id="443" r:id="rId10"/>
    <p:sldId id="456" r:id="rId11"/>
    <p:sldId id="457" r:id="rId12"/>
    <p:sldId id="444" r:id="rId13"/>
    <p:sldId id="446" r:id="rId14"/>
    <p:sldId id="447" r:id="rId15"/>
    <p:sldId id="462" r:id="rId16"/>
    <p:sldId id="463" r:id="rId17"/>
    <p:sldId id="459" r:id="rId18"/>
    <p:sldId id="472" r:id="rId19"/>
    <p:sldId id="460" r:id="rId20"/>
    <p:sldId id="471" r:id="rId21"/>
    <p:sldId id="464" r:id="rId22"/>
    <p:sldId id="454" r:id="rId23"/>
    <p:sldId id="465" r:id="rId24"/>
    <p:sldId id="466" r:id="rId25"/>
    <p:sldId id="467" r:id="rId26"/>
    <p:sldId id="473" r:id="rId27"/>
    <p:sldId id="468" r:id="rId28"/>
    <p:sldId id="470" r:id="rId29"/>
  </p:sldIdLst>
  <p:sldSz cx="12192000" cy="16256000"/>
  <p:notesSz cx="7315200" cy="96012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00"/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245A0-EFD3-FD6A-E712-3E269C6C8F0A}" v="9" dt="2025-10-31T17:47:35.687"/>
    <p1510:client id="{AB33CA1D-FC86-3F5B-7CE4-99DA4867FC95}" v="5" dt="2025-10-31T17:31:35.043"/>
    <p1510:client id="{F7724DA2-15E9-48A1-82EB-42D1C12198D3}" v="10" dt="2025-10-31T17:17:58.400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676" y="-744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s, Andrea" userId="8ab5f365-19e7-467e-867f-923a8cab8b55" providerId="ADAL" clId="{672D8B05-DFAA-4E92-A468-A49DEA01F948}"/>
    <pc:docChg chg="undo custSel modSld">
      <pc:chgData name="Navas, Andrea" userId="8ab5f365-19e7-467e-867f-923a8cab8b55" providerId="ADAL" clId="{672D8B05-DFAA-4E92-A468-A49DEA01F948}" dt="2025-10-31T17:18:44.814" v="100" actId="13244"/>
      <pc:docMkLst>
        <pc:docMk/>
      </pc:docMkLst>
      <pc:sldChg chg="addSp modSp mod">
        <pc:chgData name="Navas, Andrea" userId="8ab5f365-19e7-467e-867f-923a8cab8b55" providerId="ADAL" clId="{672D8B05-DFAA-4E92-A468-A49DEA01F948}" dt="2025-10-31T17:18:44.814" v="100" actId="13244"/>
        <pc:sldMkLst>
          <pc:docMk/>
          <pc:sldMk cId="3976889768" sldId="416"/>
        </pc:sldMkLst>
        <pc:spChg chg="mod">
          <ac:chgData name="Navas, Andrea" userId="8ab5f365-19e7-467e-867f-923a8cab8b55" providerId="ADAL" clId="{672D8B05-DFAA-4E92-A468-A49DEA01F948}" dt="2025-10-31T17:17:06.189" v="72" actId="1076"/>
          <ac:spMkLst>
            <pc:docMk/>
            <pc:sldMk cId="3976889768" sldId="416"/>
            <ac:spMk id="5" creationId="{825383D7-99ED-80C3-EB76-28D75791D427}"/>
          </ac:spMkLst>
        </pc:spChg>
        <pc:spChg chg="add mod ord">
          <ac:chgData name="Navas, Andrea" userId="8ab5f365-19e7-467e-867f-923a8cab8b55" providerId="ADAL" clId="{672D8B05-DFAA-4E92-A468-A49DEA01F948}" dt="2025-10-31T17:18:42.225" v="99" actId="13244"/>
          <ac:spMkLst>
            <pc:docMk/>
            <pc:sldMk cId="3976889768" sldId="416"/>
            <ac:spMk id="7" creationId="{C4EC1287-AE94-9569-6397-83FB2B9D83F4}"/>
          </ac:spMkLst>
        </pc:spChg>
        <pc:spChg chg="mod">
          <ac:chgData name="Navas, Andrea" userId="8ab5f365-19e7-467e-867f-923a8cab8b55" providerId="ADAL" clId="{672D8B05-DFAA-4E92-A468-A49DEA01F948}" dt="2025-10-31T17:17:10.591" v="73" actId="1076"/>
          <ac:spMkLst>
            <pc:docMk/>
            <pc:sldMk cId="3976889768" sldId="416"/>
            <ac:spMk id="8" creationId="{382778D2-8A1A-9875-F5CB-A0BB0065B86C}"/>
          </ac:spMkLst>
        </pc:spChg>
        <pc:spChg chg="mod">
          <ac:chgData name="Navas, Andrea" userId="8ab5f365-19e7-467e-867f-923a8cab8b55" providerId="ADAL" clId="{672D8B05-DFAA-4E92-A468-A49DEA01F948}" dt="2025-10-31T17:17:34.032" v="78" actId="1076"/>
          <ac:spMkLst>
            <pc:docMk/>
            <pc:sldMk cId="3976889768" sldId="416"/>
            <ac:spMk id="9" creationId="{681E413C-095D-82EF-D534-3D03AE6C3F03}"/>
          </ac:spMkLst>
        </pc:spChg>
        <pc:spChg chg="add mod ord">
          <ac:chgData name="Navas, Andrea" userId="8ab5f365-19e7-467e-867f-923a8cab8b55" providerId="ADAL" clId="{672D8B05-DFAA-4E92-A468-A49DEA01F948}" dt="2025-10-31T17:18:44.814" v="100" actId="13244"/>
          <ac:spMkLst>
            <pc:docMk/>
            <pc:sldMk cId="3976889768" sldId="416"/>
            <ac:spMk id="10" creationId="{2584A330-AD63-A5BE-2094-93D3203DE277}"/>
          </ac:spMkLst>
        </pc:spChg>
        <pc:spChg chg="mod">
          <ac:chgData name="Navas, Andrea" userId="8ab5f365-19e7-467e-867f-923a8cab8b55" providerId="ADAL" clId="{672D8B05-DFAA-4E92-A468-A49DEA01F948}" dt="2025-10-31T17:17:14.684" v="74" actId="1076"/>
          <ac:spMkLst>
            <pc:docMk/>
            <pc:sldMk cId="3976889768" sldId="416"/>
            <ac:spMk id="15" creationId="{F110DB5C-4B76-7AC8-10B0-2F8988754BF1}"/>
          </ac:spMkLst>
        </pc:spChg>
        <pc:spChg chg="mod">
          <ac:chgData name="Navas, Andrea" userId="8ab5f365-19e7-467e-867f-923a8cab8b55" providerId="ADAL" clId="{672D8B05-DFAA-4E92-A468-A49DEA01F948}" dt="2025-10-31T17:18:23.452" v="98" actId="20577"/>
          <ac:spMkLst>
            <pc:docMk/>
            <pc:sldMk cId="3976889768" sldId="416"/>
            <ac:spMk id="32" creationId="{A00F8576-4C17-134F-CEDB-D24D0FCAFAAC}"/>
          </ac:spMkLst>
        </pc:spChg>
        <pc:spChg chg="mod">
          <ac:chgData name="Navas, Andrea" userId="8ab5f365-19e7-467e-867f-923a8cab8b55" providerId="ADAL" clId="{672D8B05-DFAA-4E92-A468-A49DEA01F948}" dt="2025-10-31T17:18:09.488" v="90" actId="13926"/>
          <ac:spMkLst>
            <pc:docMk/>
            <pc:sldMk cId="3976889768" sldId="416"/>
            <ac:spMk id="33" creationId="{99A5A7F7-8955-EE99-90A6-00B68DBB8328}"/>
          </ac:spMkLst>
        </pc:spChg>
        <pc:graphicFrameChg chg="mod modGraphic">
          <ac:chgData name="Navas, Andrea" userId="8ab5f365-19e7-467e-867f-923a8cab8b55" providerId="ADAL" clId="{672D8B05-DFAA-4E92-A468-A49DEA01F948}" dt="2025-10-31T17:17:47.922" v="80" actId="21"/>
          <ac:graphicFrameMkLst>
            <pc:docMk/>
            <pc:sldMk cId="3976889768" sldId="416"/>
            <ac:graphicFrameMk id="12" creationId="{197F6E19-4A83-BBB5-78EA-315235476720}"/>
          </ac:graphicFrameMkLst>
        </pc:graphicFrameChg>
      </pc:sldChg>
    </pc:docChg>
  </pc:docChgLst>
  <pc:docChgLst>
    <pc:chgData name="Chapman, Mary" userId="c232ab18-707a-4ee1-8cf2-b056bec2e1ec" providerId="ADAL" clId="{EEBA0238-290D-412A-BAD5-B8A550332890}"/>
    <pc:docChg chg="modSld">
      <pc:chgData name="Chapman, Mary" userId="c232ab18-707a-4ee1-8cf2-b056bec2e1ec" providerId="ADAL" clId="{EEBA0238-290D-412A-BAD5-B8A550332890}" dt="2025-10-31T15:43:01.483" v="1" actId="20577"/>
      <pc:docMkLst>
        <pc:docMk/>
      </pc:docMkLst>
      <pc:sldChg chg="modSp mod">
        <pc:chgData name="Chapman, Mary" userId="c232ab18-707a-4ee1-8cf2-b056bec2e1ec" providerId="ADAL" clId="{EEBA0238-290D-412A-BAD5-B8A550332890}" dt="2025-10-31T15:39:08.802" v="0" actId="20577"/>
        <pc:sldMkLst>
          <pc:docMk/>
          <pc:sldMk cId="1339528299" sldId="355"/>
        </pc:sldMkLst>
        <pc:spChg chg="mod">
          <ac:chgData name="Chapman, Mary" userId="c232ab18-707a-4ee1-8cf2-b056bec2e1ec" providerId="ADAL" clId="{EEBA0238-290D-412A-BAD5-B8A550332890}" dt="2025-10-31T15:39:08.802" v="0" actId="20577"/>
          <ac:spMkLst>
            <pc:docMk/>
            <pc:sldMk cId="1339528299" sldId="355"/>
            <ac:spMk id="11" creationId="{21A24BAD-6929-53A5-9DED-14D151B75A03}"/>
          </ac:spMkLst>
        </pc:spChg>
      </pc:sldChg>
      <pc:sldChg chg="modSp mod">
        <pc:chgData name="Chapman, Mary" userId="c232ab18-707a-4ee1-8cf2-b056bec2e1ec" providerId="ADAL" clId="{EEBA0238-290D-412A-BAD5-B8A550332890}" dt="2025-10-31T15:43:01.483" v="1" actId="20577"/>
        <pc:sldMkLst>
          <pc:docMk/>
          <pc:sldMk cId="162153988" sldId="470"/>
        </pc:sldMkLst>
        <pc:spChg chg="mod">
          <ac:chgData name="Chapman, Mary" userId="c232ab18-707a-4ee1-8cf2-b056bec2e1ec" providerId="ADAL" clId="{EEBA0238-290D-412A-BAD5-B8A550332890}" dt="2025-10-31T15:43:01.483" v="1" actId="20577"/>
          <ac:spMkLst>
            <pc:docMk/>
            <pc:sldMk cId="162153988" sldId="470"/>
            <ac:spMk id="10" creationId="{C625C3E8-AB1D-ECB4-F3A5-3410941EA2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3A2FA-99CB-D2A7-3F10-3675248A8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2D7AB6-8ABE-EF72-2392-0711BCE18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F205D7-A8FC-7020-C535-82B4496A9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ACC4B-8E12-0551-2AED-93DD7D61B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4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AEDE8-A4B5-6B5F-78EE-BDDA2FC7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0AE25-DB07-6AC4-2D42-2E9AFA31B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52BB38-08BF-4A15-E692-A3A2217C4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7A8E4-6AC9-1869-650A-B26D4519D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2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9AD1C-FCD2-1988-AFA6-9C4DE3DF7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C20D3C-767C-2DC0-A57B-878D5AA4F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AF2AB-F19F-47D6-6149-C214A7EFC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31C5B-7A55-F2AB-1EB7-B6CFB965D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7F4D-1AA7-57D8-D03A-9EE312F53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FBCE8-A67D-627C-94F0-C91F3D646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8E352-F50A-EE8D-DC1D-278351616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F9F2B-AD4B-A636-8F32-F96B00378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8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B01F-C514-D34F-09C8-390B95D5E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D8906F-C26E-A845-4E18-8A6ACDEA4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C9013-6BFE-AB16-5111-DFA1622C5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84E5E-7E95-DFAB-534E-17C171260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7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1A66B-E61D-FA45-E8DF-B0C87C76C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E1001E-0647-FA1C-99A8-5EC9684C9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09450-51A2-1DBC-491D-08612F937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2E580-4C6D-5696-B518-5A3AFF023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76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17EA1-8C68-4213-5112-007C2512B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4BBF2-210B-6200-F948-DC77C1EDE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96847-511F-BC5A-6FD7-B33403847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24D57-6423-C04B-072C-C084EE224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6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CDFF3-DD56-4708-F4F2-1784836A4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00381-6CDF-1038-EF6D-80E0C8E9F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A746F-9E8F-8933-51BC-90C93922B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6F60E-89C5-CD4E-859F-A6D939872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47B95-86B0-26F4-B0F6-23C3DCA1D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18530-41CF-C6EC-F9C9-760C4EAE1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9A3522-5423-9590-6E3B-82F5D0E6E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29DE7-9DDF-88F3-63C4-12F452596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1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D87DB-B7B5-AFA5-402C-816BFB5E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EC368-3506-EFD2-6F68-91047426F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A84BE-363E-89A7-D026-83983877F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DA141-C353-5139-13DC-51E2AFED0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23BD-5E2C-5358-C810-15FCE1F45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7EAA4-F143-1128-3E4F-95BE368A8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83235-F0DA-77FF-A82D-15549DAB9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8D473-1D32-8AD1-304B-47AEB8CE3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79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1259B-AABC-BC55-070A-EFC873090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8A73B-B67E-69F3-2008-B212EF961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A4B9C-2196-2E85-3EDF-454A0B168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ED2AF-F4EA-3A83-659F-FC7E5C5A9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2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EC0BDFB-051D-A08F-460B-C1B8714AE784}"/>
              </a:ext>
            </a:extLst>
          </p:cNvPr>
          <p:cNvSpPr txBox="1"/>
          <p:nvPr userDrawn="1"/>
        </p:nvSpPr>
        <p:spPr>
          <a:xfrm>
            <a:off x="372091" y="14922373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Sourcing Event with </a:t>
            </a:r>
            <a:br>
              <a:rPr lang="en-US"/>
            </a:br>
            <a:r>
              <a:rPr lang="en-US"/>
              <a:t>a Proforma Contract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Sourcing Event Buyers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Create a Sourcing Event with a Proforma Contract </a:t>
            </a:r>
            <a:r>
              <a:rPr lang="en-US">
                <a:latin typeface="Arial"/>
                <a:cs typeface="Arial"/>
              </a:rPr>
              <a:t>only.</a:t>
            </a:r>
          </a:p>
          <a:p>
            <a:r>
              <a:rPr lang="en-US" sz="2800" b="1">
                <a:latin typeface="Arial"/>
                <a:cs typeface="Arial"/>
              </a:rPr>
              <a:t>Note:</a:t>
            </a:r>
            <a:r>
              <a:rPr lang="en-US" sz="2800">
                <a:latin typeface="Arial"/>
                <a:cs typeface="Arial"/>
              </a:rPr>
              <a:t> Review </a:t>
            </a:r>
            <a:r>
              <a:rPr lang="en-US" sz="2800" i="1">
                <a:latin typeface="Arial"/>
                <a:cs typeface="Arial"/>
              </a:rPr>
              <a:t>Create a Proforma Contract Template</a:t>
            </a:r>
            <a:r>
              <a:rPr lang="en-US" sz="2800">
                <a:latin typeface="Arial"/>
                <a:cs typeface="Arial"/>
              </a:rPr>
              <a:t> for guidance on creating a </a:t>
            </a:r>
            <a:r>
              <a:rPr lang="en-US" sz="2800" i="1">
                <a:latin typeface="Arial"/>
                <a:cs typeface="Arial"/>
              </a:rPr>
              <a:t>Proforma Contract</a:t>
            </a:r>
            <a:r>
              <a:rPr lang="en-US" sz="2800">
                <a:latin typeface="Arial"/>
                <a:cs typeface="Arial"/>
              </a:rPr>
              <a:t>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Sourcing</a:t>
            </a:r>
            <a:r>
              <a:rPr lang="en-US"/>
              <a:t> module.</a:t>
            </a:r>
          </a:p>
          <a:p>
            <a:r>
              <a:rPr lang="en-US"/>
              <a:t>Attach </a:t>
            </a:r>
            <a:r>
              <a:rPr lang="en-US" b="1"/>
              <a:t>Proforma File</a:t>
            </a:r>
            <a:r>
              <a:rPr lang="en-US"/>
              <a:t>.</a:t>
            </a:r>
            <a:r>
              <a:rPr lang="en-US" b="1"/>
              <a:t> </a:t>
            </a:r>
            <a:endParaRPr lang="en-US"/>
          </a:p>
          <a:p>
            <a:r>
              <a:rPr lang="en-US"/>
              <a:t>Access </a:t>
            </a:r>
            <a:r>
              <a:rPr lang="en-US" b="1"/>
              <a:t>Supplier Responses</a:t>
            </a:r>
            <a:r>
              <a:rPr lang="en-US"/>
              <a:t>. </a:t>
            </a:r>
          </a:p>
          <a:p>
            <a:r>
              <a:rPr lang="en-US"/>
              <a:t>The </a:t>
            </a:r>
            <a:r>
              <a:rPr lang="en-US" b="1"/>
              <a:t>Sourcing Event </a:t>
            </a:r>
            <a:r>
              <a:rPr lang="en-US"/>
              <a:t>is created.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Sourcing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Attach Proforma File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Access Supplier Responses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 dirty="0"/>
              <a:t>Sourcing Event is created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AD1C51-7A39-1FB4-3DD1-F7493342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9 of 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06FA4-2F00-3CDB-91FF-DCABC746E6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241743-0C4B-FF60-82E1-1DA42AB36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Attach Proforma File*</a:t>
            </a:r>
            <a:r>
              <a:rPr lang="en-US"/>
              <a:t>.</a:t>
            </a:r>
          </a:p>
          <a:p>
            <a:pPr marL="739775"/>
            <a:r>
              <a:rPr lang="en-US" sz="2800" b="1"/>
              <a:t>Note: </a:t>
            </a:r>
            <a:r>
              <a:rPr lang="en-US" sz="2800"/>
              <a:t>To </a:t>
            </a:r>
            <a:r>
              <a:rPr lang="en-US" sz="2800" i="1"/>
              <a:t>Import from Contract</a:t>
            </a:r>
            <a:r>
              <a:rPr lang="en-US" sz="2800"/>
              <a:t>, follow steps 25 – 32, and skip to step 40. To </a:t>
            </a:r>
            <a:r>
              <a:rPr lang="en-US" sz="2800" i="1"/>
              <a:t>Upload My Own</a:t>
            </a:r>
            <a:r>
              <a:rPr lang="en-US" sz="2800"/>
              <a:t>, skip to step 33.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C2132E-A63D-08E7-570A-C254DD00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4044822"/>
            <a:ext cx="9144000" cy="44796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285AFE-F8C4-4713-D0FA-DCD3BCD164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40519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5"/>
            </a:pPr>
            <a:r>
              <a:rPr lang="en-US"/>
              <a:t>Click </a:t>
            </a:r>
            <a:r>
              <a:rPr lang="en-US" b="1"/>
              <a:t>Import from Contract</a:t>
            </a:r>
            <a:r>
              <a:rPr lang="en-US"/>
              <a:t>. </a:t>
            </a:r>
          </a:p>
          <a:p>
            <a:pPr marL="644525" indent="95250"/>
            <a:r>
              <a:rPr lang="en-US" sz="2800" b="1"/>
              <a:t>Note: </a:t>
            </a:r>
            <a:r>
              <a:rPr lang="en-US" sz="2800" i="1"/>
              <a:t>Import from Contract </a:t>
            </a:r>
            <a:r>
              <a:rPr lang="en-US" sz="2800"/>
              <a:t>is the preferred method.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A8E87-C573-F284-05B3-F0A2B1CBF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09" y="10644038"/>
            <a:ext cx="9144000" cy="45473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50DE71-37A6-84BD-7A5D-A0213C8BB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2886" y="7427686"/>
            <a:ext cx="1404258" cy="2648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F084E8-F01D-32F1-30CA-FD3D6C8C0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2885" y="13441418"/>
            <a:ext cx="1651659" cy="279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24130-DA3A-3DAF-F0FF-99635D8A1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23B52-8330-BB0E-13B4-31362051D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C8BD5-2DB1-917E-4CEF-99E49CB7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A39D1-3563-3DA0-A436-5107A0CC4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240368-B73B-1FAC-B195-600301BA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10 of 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82338-67C1-783D-276F-03164FE428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0935B8-C044-6C4F-BCB0-FC97B8BC9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6"/>
            </a:pPr>
            <a:r>
              <a:rPr lang="en-US">
                <a:latin typeface="Arial"/>
                <a:cs typeface="Arial"/>
              </a:rPr>
              <a:t>Enter to </a:t>
            </a:r>
            <a:r>
              <a:rPr lang="en-US" b="1">
                <a:latin typeface="Arial"/>
                <a:cs typeface="Arial"/>
              </a:rPr>
              <a:t>Search for Proforma Contract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39775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</a:t>
            </a:r>
            <a:r>
              <a:rPr lang="en-US" sz="2800" b="1">
                <a:latin typeface="Arial"/>
                <a:cs typeface="Arial"/>
              </a:rPr>
              <a:t> </a:t>
            </a:r>
            <a:r>
              <a:rPr lang="en-US" sz="2800">
                <a:latin typeface="Arial"/>
                <a:cs typeface="Arial"/>
              </a:rPr>
              <a:t>Click </a:t>
            </a:r>
            <a:r>
              <a:rPr lang="en-US" sz="2800" i="1">
                <a:latin typeface="Arial"/>
                <a:cs typeface="Arial"/>
              </a:rPr>
              <a:t>More Options </a:t>
            </a:r>
            <a:r>
              <a:rPr lang="en-US" sz="2800">
                <a:latin typeface="Arial"/>
                <a:cs typeface="Arial"/>
              </a:rPr>
              <a:t>or </a:t>
            </a:r>
            <a:r>
              <a:rPr lang="en-US" sz="2800" i="1">
                <a:latin typeface="Arial"/>
                <a:cs typeface="Arial"/>
              </a:rPr>
              <a:t>magnifying glass </a:t>
            </a:r>
            <a:r>
              <a:rPr lang="en-US" sz="2800">
                <a:latin typeface="Arial"/>
                <a:cs typeface="Arial"/>
              </a:rPr>
              <a:t>to search. If entering in a field or using </a:t>
            </a:r>
            <a:r>
              <a:rPr lang="en-US" sz="2800" i="1">
                <a:latin typeface="Arial"/>
                <a:cs typeface="Arial"/>
              </a:rPr>
              <a:t>magnifying glass</a:t>
            </a:r>
            <a:r>
              <a:rPr lang="en-US" sz="2800">
                <a:latin typeface="Arial"/>
                <a:cs typeface="Arial"/>
              </a:rPr>
              <a:t>, skip to step 27.  </a:t>
            </a:r>
            <a:endParaRPr lang="en-US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363799-F604-E3D9-E980-1AC241BFF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09" y="4082438"/>
            <a:ext cx="9144000" cy="44984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43AFB0-B681-BA4C-0BF2-944B51DD8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7"/>
            </a:pPr>
            <a:r>
              <a:rPr lang="en-US">
                <a:latin typeface="Arial"/>
                <a:cs typeface="Arial"/>
              </a:rPr>
              <a:t>Enter to </a:t>
            </a:r>
            <a:r>
              <a:rPr lang="en-US" b="1">
                <a:latin typeface="Arial"/>
                <a:cs typeface="Arial"/>
              </a:rPr>
              <a:t>Search for Proforma Contract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pPr marL="739775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Select </a:t>
            </a:r>
            <a:r>
              <a:rPr lang="en-US" sz="2800" i="1">
                <a:latin typeface="Arial"/>
                <a:cs typeface="Arial"/>
              </a:rPr>
              <a:t>Proforma</a:t>
            </a:r>
            <a:r>
              <a:rPr lang="en-US" sz="2800">
                <a:latin typeface="Arial"/>
                <a:cs typeface="Arial"/>
              </a:rPr>
              <a:t> as </a:t>
            </a:r>
            <a:r>
              <a:rPr lang="en-US" sz="2800" i="1">
                <a:latin typeface="Arial"/>
                <a:cs typeface="Arial"/>
              </a:rPr>
              <a:t>Contract Type </a:t>
            </a:r>
            <a:r>
              <a:rPr lang="en-US" sz="2800">
                <a:latin typeface="Arial"/>
                <a:cs typeface="Arial"/>
              </a:rPr>
              <a:t>to filter search results. 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834446-F52B-94FA-5AFF-B72D7AD59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8" y="11409086"/>
            <a:ext cx="5486400" cy="39088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842933-1583-DA97-CF33-C29A9CE12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4998" y="6343979"/>
            <a:ext cx="5043715" cy="5797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4DE9D0-E693-2361-1722-5987952B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0510" y="13895864"/>
            <a:ext cx="729347" cy="255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3B587E-5737-E9A3-58D2-3F675B3C9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09857" y="137493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DA46AC-3408-6793-6EFD-CA51CBF0A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3943" y="12190624"/>
            <a:ext cx="4136566" cy="16342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5D43FF-BFA9-FDA2-1362-EE41E8F40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695303" y="121906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DB09B-A79D-3A9C-7358-D80DFB57B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65EE7-85AB-81E6-7FCB-E8BA7F543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F5C03-F7F0-871A-3840-9080BEC01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6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326B560-ED61-C478-F029-B0D5B7E7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11 of 23)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3325A-28DC-D0E3-B5EF-10DBB291E1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5158ED-BF74-CA5C-9542-1DF7AF9FE2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9"/>
            </a:pPr>
            <a:r>
              <a:rPr lang="en-US"/>
              <a:t>Check </a:t>
            </a:r>
            <a:r>
              <a:rPr lang="en-US" b="1"/>
              <a:t>Proforma Contract </a:t>
            </a:r>
            <a:r>
              <a:rPr lang="en-US"/>
              <a:t>box. 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/>
              <a:t>Click </a:t>
            </a:r>
            <a:r>
              <a:rPr lang="en-US" b="1"/>
              <a:t>Select Contract</a:t>
            </a:r>
            <a:r>
              <a:rPr lang="en-US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C180EF-643F-AC8F-3756-44515D399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71" b="1465"/>
          <a:stretch>
            <a:fillRect/>
          </a:stretch>
        </p:blipFill>
        <p:spPr>
          <a:xfrm>
            <a:off x="2008009" y="3689598"/>
            <a:ext cx="8229600" cy="49624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60BAE02-FE5A-5845-A658-62C0A7266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1"/>
            </a:pPr>
            <a:r>
              <a:rPr lang="en-US"/>
              <a:t>Review </a:t>
            </a:r>
            <a:r>
              <a:rPr lang="en-US" b="1"/>
              <a:t>Attached Proforma File*</a:t>
            </a:r>
            <a:r>
              <a:rPr lang="en-US"/>
              <a:t>.</a:t>
            </a:r>
            <a:r>
              <a:rPr lang="en-US" b="1"/>
              <a:t> 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US"/>
              <a:t>Click</a:t>
            </a:r>
            <a:r>
              <a:rPr lang="en-US" b="1"/>
              <a:t> Save Changes</a:t>
            </a:r>
            <a:r>
              <a:rPr lang="en-US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0150A1-BBB9-36CC-B0A7-1902EB524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0366840"/>
            <a:ext cx="10058400" cy="4913819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E9215E-BFFD-06A1-111D-192D31F1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9864" y="6387843"/>
            <a:ext cx="354254" cy="3169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B846D8-F2E8-8FF9-5D1D-F9FC8E03D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32671" y="58392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C9E71-5BB9-F22D-C37A-EFE711EC6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4466" y="8244839"/>
            <a:ext cx="1268133" cy="2895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CC903E-1798-9D75-0246-F1E4CD621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38840" y="76972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7B538E-FE83-397E-BBC3-8E6E0045C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9366" y="14038729"/>
            <a:ext cx="3765175" cy="3227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77DAC-F4E3-069A-7661-948D201C4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7480" y="14749849"/>
            <a:ext cx="1243915" cy="3748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328652-24B5-921F-22F0-CC29CE83E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38840" y="146629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4945EB-501C-E9C4-56DC-F3075D30F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75667" y="139257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A102A-5284-B53A-D862-30FB91C62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0E439-4A41-D033-705D-8BFB32948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56573-AFBC-0BD1-4AA7-4575ADFF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1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602F1-0BBC-63CF-B777-9A6879C0B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B1D3D3-91C1-E422-3C51-895E49C9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12 of 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4FB72-3CEF-E55D-8329-2425D5A7CC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E0BF9B-C88B-6EB8-75A4-1743916AF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3"/>
            </a:pPr>
            <a:r>
              <a:rPr lang="en-US"/>
              <a:t>To upload a contract, click </a:t>
            </a:r>
            <a:r>
              <a:rPr lang="en-US" b="1"/>
              <a:t>Upload My Own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A1AA2-3DA5-1446-AE7E-2D5594A43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3409609"/>
            <a:ext cx="10058400" cy="50020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600882-7BD2-63BE-2E04-E3FFC0530C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4"/>
            </a:pPr>
            <a:r>
              <a:rPr lang="en-US"/>
              <a:t>Enter </a:t>
            </a:r>
            <a:r>
              <a:rPr lang="en-US" b="1"/>
              <a:t>Name*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4"/>
            </a:pPr>
            <a:r>
              <a:rPr lang="en-US"/>
              <a:t>Click </a:t>
            </a:r>
            <a:r>
              <a:rPr lang="en-US" b="1"/>
              <a:t>Choose File </a:t>
            </a:r>
            <a:r>
              <a:rPr lang="en-US"/>
              <a:t>to upload </a:t>
            </a:r>
            <a:r>
              <a:rPr lang="en-US" b="1"/>
              <a:t>File*</a:t>
            </a:r>
            <a:r>
              <a:rPr lang="en-US"/>
              <a:t>.</a:t>
            </a:r>
          </a:p>
          <a:p>
            <a:pPr marL="757238"/>
            <a:r>
              <a:rPr lang="en-US" sz="2800" b="1"/>
              <a:t>Note: </a:t>
            </a:r>
            <a:r>
              <a:rPr lang="en-US" sz="2800"/>
              <a:t>Select contract from your desktop computer. 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C5A3A1-43D5-6867-E0E4-16613CA86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1073643"/>
            <a:ext cx="9144000" cy="43542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CEEBAD-6680-C856-1966-3D74A14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5610" y="6838182"/>
            <a:ext cx="1825444" cy="285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B18461-23EC-FE63-954E-7D58A8E12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9027" y="12562906"/>
            <a:ext cx="5175796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3CD4A0-528B-6209-1DA0-D9117B464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60387" y="125629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1427D3-C806-AEE4-967D-F5263846B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7443" y="13294180"/>
            <a:ext cx="1607271" cy="4618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FF22A6-4394-D150-7F60-8BC19D6EE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60387" y="132507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E01AE-E563-A5A8-C09F-9F972FFF0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B58B1-1701-E283-2ECA-F4A2BEF5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45A44-B993-FE49-9288-609CDD62B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A39D1-3563-3DA0-A436-5107A0CC4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240368-B73B-1FAC-B195-600301BA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13 of 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82338-67C1-783D-276F-03164FE428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0935B8-C044-6C4F-BCB0-FC97B8BC9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6"/>
            </a:pPr>
            <a:r>
              <a:rPr lang="en-US">
                <a:solidFill>
                  <a:srgbClr val="000000"/>
                </a:solidFill>
              </a:rPr>
              <a:t>Select a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local computer.</a:t>
            </a:r>
            <a:endParaRPr lang="en-US" sz="660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36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AE0-2CF6-3DA3-924B-3EE9B3F60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4042604"/>
            <a:ext cx="8229600" cy="4272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976C6B-5026-749F-86AB-187050B45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8"/>
            </a:pPr>
            <a:r>
              <a:rPr lang="en-US"/>
              <a:t>Review uploaded </a:t>
            </a:r>
            <a:r>
              <a:rPr lang="en-US" b="1"/>
              <a:t>File*</a:t>
            </a:r>
            <a:r>
              <a:rPr lang="en-US"/>
              <a:t>.</a:t>
            </a:r>
            <a:r>
              <a:rPr lang="en-US" b="1"/>
              <a:t> </a:t>
            </a:r>
          </a:p>
          <a:p>
            <a:pPr marL="742950" indent="-742950">
              <a:buFont typeface="+mj-lt"/>
              <a:buAutoNum type="arabicPeriod" startAt="38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A1E396-2331-A4D6-10A4-B19037FB2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10886469"/>
            <a:ext cx="9144000" cy="43542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0724B1-4076-1340-A717-6AE59A912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6231261"/>
            <a:ext cx="1959987" cy="740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0110EF-7207-BAA5-2C54-46D6C41E4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32760" y="63270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3602E-4489-44BA-096D-D0FF7828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87174" y="7797801"/>
            <a:ext cx="1199625" cy="3556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267211-8561-BBE1-7FAD-5125D44E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12666" y="81660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43DC2B-36F7-EBC1-47F2-6B09C670F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2738" y="13119113"/>
            <a:ext cx="2130006" cy="3682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F96542-EE2E-6782-5C8A-17E9C7253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82744" y="130289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94A32D-3719-D2F8-F3D4-F2A98586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63892" y="144485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52E92-C33D-C940-B60F-B2744B368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2532" y="14436098"/>
            <a:ext cx="198045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DB09B-A79D-3A9C-7358-D80DFB57B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65EE7-85AB-81E6-7FCB-E8BA7F543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F5C03-F7F0-871A-3840-9080BEC01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8BAB4-15D3-017B-27B5-BAF753B39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BC892E-1E0B-8ADD-18F4-F988DDAB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14 of 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98648-7AA7-A6D4-7B85-CEE15F1EC7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4F098E-D79D-9DED-B196-A5F5ADA79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0"/>
            </a:pPr>
            <a:r>
              <a:rPr lang="en-US"/>
              <a:t>Review </a:t>
            </a:r>
            <a:r>
              <a:rPr lang="en-US" b="1"/>
              <a:t>Successfully Saved Changes </a:t>
            </a:r>
            <a:r>
              <a:rPr lang="en-US"/>
              <a:t>notification.</a:t>
            </a:r>
          </a:p>
          <a:p>
            <a:pPr marL="742950" indent="-742950">
              <a:buFont typeface="+mj-lt"/>
              <a:buAutoNum type="arabicPeriod" startAt="40"/>
            </a:pPr>
            <a:r>
              <a:rPr lang="en-US"/>
              <a:t>Review added </a:t>
            </a:r>
            <a:r>
              <a:rPr lang="en-US" b="1"/>
              <a:t>Question</a:t>
            </a:r>
            <a:r>
              <a:rPr lang="en-US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11C7CA-75D5-1E05-965D-DDA57F78F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644520"/>
            <a:ext cx="10058400" cy="41457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7A9A6F-AF3B-5171-6A43-ED419AED3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9825" y="4680250"/>
            <a:ext cx="2964975" cy="5459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FF662-0981-6279-DFE7-DF226A2A1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167992" y="522620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A8620F-0C9D-4B60-0F51-E2FD75D97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2569" y="7818271"/>
            <a:ext cx="9049988" cy="3097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F84DE0-3A0F-72AF-83DD-2FD7DAFA8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79" y="72602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2B8EE-D9EB-F01D-D379-519AB28D9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45E95-3C54-E6BE-A7AC-61E9590A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911D4-9F05-1255-D6C7-20DC0E08C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EF457-18F4-6837-8CA0-579EC7C1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4A6CFA-F8B3-C132-B35A-38C9E914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15 of 23)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577B8-3482-5B8E-B75B-6319674E45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5F5B6A-3404-14FD-B791-849BA0DB3F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square" lIns="90000" rIns="91440">
            <a:normAutofit/>
          </a:bodyPr>
          <a:lstStyle/>
          <a:p>
            <a:pPr marL="742950" indent="-742950">
              <a:buFont typeface="+mj-lt"/>
              <a:buAutoNum type="arabicPeriod" startAt="42"/>
            </a:pPr>
            <a:r>
              <a:rPr lang="en-US">
                <a:solidFill>
                  <a:srgbClr val="000000"/>
                </a:solidFill>
              </a:rPr>
              <a:t>To initiate a </a:t>
            </a:r>
            <a:r>
              <a:rPr lang="en-US" b="1">
                <a:solidFill>
                  <a:srgbClr val="000000"/>
                </a:solidFill>
              </a:rPr>
              <a:t>Contract</a:t>
            </a:r>
            <a:r>
              <a:rPr lang="en-US">
                <a:solidFill>
                  <a:srgbClr val="000000"/>
                </a:solidFill>
              </a:rPr>
              <a:t>, access the</a:t>
            </a:r>
            <a:r>
              <a:rPr lang="en-US" b="1">
                <a:solidFill>
                  <a:srgbClr val="000000"/>
                </a:solidFill>
              </a:rPr>
              <a:t> Sourcing </a:t>
            </a:r>
            <a:r>
              <a:rPr lang="en-US">
                <a:solidFill>
                  <a:srgbClr val="000000"/>
                </a:solidFill>
              </a:rPr>
              <a:t>module.</a:t>
            </a:r>
          </a:p>
          <a:p>
            <a:pPr marL="742950" indent="-742950">
              <a:buFont typeface="+mj-lt"/>
              <a:buAutoNum type="arabicPeriod" startAt="42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Sourcing Events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2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Events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55016C-5BD5-DDA0-C5CA-DBE4C601B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7"/>
          <a:stretch>
            <a:fillRect/>
          </a:stretch>
        </p:blipFill>
        <p:spPr>
          <a:xfrm>
            <a:off x="1132180" y="4745870"/>
            <a:ext cx="10058400" cy="3408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97328E-EF37-A8C8-C685-7F373019E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31875" indent="-742950">
              <a:buFont typeface="+mj-lt"/>
              <a:buAutoNum type="arabicPeriod" startAt="45"/>
            </a:pPr>
            <a:r>
              <a:rPr lang="en-US"/>
              <a:t>To view a </a:t>
            </a:r>
            <a:r>
              <a:rPr lang="en-US" b="1"/>
              <a:t>Sourcing</a:t>
            </a:r>
            <a:r>
              <a:rPr lang="en-US"/>
              <a:t> </a:t>
            </a:r>
            <a:r>
              <a:rPr lang="en-US" b="1"/>
              <a:t>Event</a:t>
            </a:r>
            <a:r>
              <a:rPr lang="en-US"/>
              <a:t>, click </a:t>
            </a:r>
            <a:r>
              <a:rPr lang="en-US" b="1"/>
              <a:t>Event Number </a:t>
            </a:r>
            <a:r>
              <a:rPr lang="en-US"/>
              <a:t>hyperlink.</a:t>
            </a:r>
          </a:p>
          <a:p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038DC-16AF-78E6-0793-648B093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646"/>
          <a:stretch>
            <a:fillRect/>
          </a:stretch>
        </p:blipFill>
        <p:spPr>
          <a:xfrm>
            <a:off x="1295398" y="10877793"/>
            <a:ext cx="10058400" cy="3027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B4A3DD-4F28-22F0-066E-7CD5EF6F2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1" y="12326567"/>
            <a:ext cx="717796" cy="2728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E23D54-683D-40C1-0D3A-09B79B7B3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2180" y="6335335"/>
            <a:ext cx="999694" cy="897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14375-6842-C231-5690-050E1230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59596" y="5623066"/>
            <a:ext cx="1919940" cy="4902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A7CB79-0647-EE27-5858-1FEFBF94D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9197" y="5580139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3E3DCF-F878-36BD-7A84-FF503696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0658" y="6090215"/>
            <a:ext cx="1919940" cy="4902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CB3E78-F22F-34C2-8D1F-B321F712B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30259" y="6048889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DCB5D0-B9AF-5936-198D-2C1D2BFB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3540" y="64977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A73D0-7FDE-E41F-5C5B-CABF9184C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4AD94-A2A3-9820-A17B-7147E5BFA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AAEBF-393A-E3E9-0712-A6C8BE83C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253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91D025-CD53-04BE-1E0A-68401084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16 of 23)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52F30-60F3-B7AB-3A07-AB163487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A68144-CEA4-F837-2C2F-F8202B874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6"/>
            </a:pPr>
            <a:r>
              <a:rPr lang="en-US"/>
              <a:t>Click </a:t>
            </a:r>
            <a:r>
              <a:rPr lang="en-US" b="1"/>
              <a:t>Evaluations</a:t>
            </a:r>
            <a:r>
              <a:rPr lang="en-US"/>
              <a:t> &gt; </a:t>
            </a:r>
            <a:r>
              <a:rPr lang="en-US" b="1"/>
              <a:t>Supplier Responses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6"/>
            </a:pPr>
            <a:r>
              <a:rPr lang="en-US"/>
              <a:t>Click </a:t>
            </a:r>
            <a:r>
              <a:rPr lang="en-US" b="1"/>
              <a:t>Scenario Breakdown </a:t>
            </a:r>
            <a:r>
              <a:rPr lang="en-US"/>
              <a:t>hyperlink.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7BF8C-20B0-8ECA-438D-0E6105BB7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810"/>
          <a:stretch>
            <a:fillRect/>
          </a:stretch>
        </p:blipFill>
        <p:spPr>
          <a:xfrm>
            <a:off x="1093609" y="3738532"/>
            <a:ext cx="10058400" cy="47830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DC3DC3-08B5-6841-10C2-C8EBAAAC8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8"/>
            </a:pPr>
            <a:r>
              <a:rPr lang="en-US"/>
              <a:t>Click </a:t>
            </a:r>
            <a:r>
              <a:rPr lang="en-US" b="1"/>
              <a:t>Create Contract</a:t>
            </a:r>
            <a:r>
              <a:rPr lang="en-US"/>
              <a:t>.</a:t>
            </a:r>
          </a:p>
          <a:p>
            <a:pPr marL="74295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US" sz="2800">
                <a:solidFill>
                  <a:prstClr val="black"/>
                </a:solidFill>
              </a:rPr>
              <a:t>For </a:t>
            </a:r>
            <a:r>
              <a:rPr lang="en-US" sz="2800" i="1">
                <a:solidFill>
                  <a:prstClr val="black"/>
                </a:solidFill>
              </a:rPr>
              <a:t>Create Contract </a:t>
            </a:r>
            <a:r>
              <a:rPr lang="en-US" sz="2800">
                <a:solidFill>
                  <a:prstClr val="black"/>
                </a:solidFill>
              </a:rPr>
              <a:t>to be visible, the buyer must have an award scenario saved and finalized first. Refer to the </a:t>
            </a:r>
            <a:r>
              <a:rPr lang="en-US" sz="2800" i="1">
                <a:solidFill>
                  <a:prstClr val="black"/>
                </a:solidFill>
              </a:rPr>
              <a:t>Award a Sourcing Event </a:t>
            </a:r>
            <a:r>
              <a:rPr lang="en-US" sz="2800">
                <a:solidFill>
                  <a:prstClr val="black"/>
                </a:solidFill>
              </a:rPr>
              <a:t>Job Aid for instructions.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0E632D-CA4C-E82E-A87A-7314708CD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11039722"/>
            <a:ext cx="9144000" cy="39961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905171-3535-E050-8955-ABFF6730B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62325" y="13588271"/>
            <a:ext cx="1299482" cy="4136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22E56-9FA7-C0D7-D02F-020ACC3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7203" y="7295176"/>
            <a:ext cx="3230797" cy="9876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CB468D-DB32-C5B5-82BE-E16A08F5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3878" y="75658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4FAD79-A22E-219B-7C11-B3CF681B9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9338" y="3738533"/>
            <a:ext cx="5463862" cy="1038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A03964-B639-5CC3-34A2-DE3461AB6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53200" y="39834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75D5EE-93B7-61E0-1ECE-2CB8740C3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2ABD8-FF4E-1A32-FF6E-9AA3FC527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C2A80-43B1-32C4-CF9F-2B618BC0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0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96D5D-AF70-1A0C-D228-DD3AD40A5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E91ED2-7402-5633-7FF7-196885E2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17 of 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EDF02-E775-E9CC-F8F5-06BC2772F9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D6362-DD04-179B-C686-06F097E2C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9"/>
            </a:pPr>
            <a:r>
              <a:rPr lang="en-US"/>
              <a:t>Enter </a:t>
            </a:r>
            <a:r>
              <a:rPr lang="en-US" b="1"/>
              <a:t>Contract Name</a:t>
            </a:r>
            <a:r>
              <a:rPr lang="en-US"/>
              <a:t>*.</a:t>
            </a:r>
          </a:p>
          <a:p>
            <a:pPr marL="796925" indent="-55563"/>
            <a:r>
              <a:rPr lang="en-US" sz="2800" b="1"/>
              <a:t>Note: </a:t>
            </a:r>
            <a:r>
              <a:rPr lang="en-US" sz="2800" i="1"/>
              <a:t>Contract Name </a:t>
            </a:r>
            <a:r>
              <a:rPr lang="en-US" sz="2800"/>
              <a:t>will auto-populate but can be edited. </a:t>
            </a:r>
          </a:p>
          <a:p>
            <a:pPr marL="742950" indent="-742950">
              <a:buFont typeface="+mj-lt"/>
              <a:buAutoNum type="arabicPeriod" startAt="50"/>
            </a:pPr>
            <a:r>
              <a:rPr lang="en-US"/>
              <a:t>Enter </a:t>
            </a:r>
            <a:r>
              <a:rPr lang="en-US" b="1"/>
              <a:t>Contract Class</a:t>
            </a:r>
            <a:r>
              <a:rPr lang="en-US"/>
              <a:t>.</a:t>
            </a:r>
          </a:p>
          <a:p>
            <a:pPr marL="742950" indent="5397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Contract Class </a:t>
            </a:r>
            <a:r>
              <a:rPr lang="en-US" sz="2800"/>
              <a:t>will auto-populate but can be edited. </a:t>
            </a:r>
          </a:p>
          <a:p>
            <a:pPr marL="742950" indent="-742950">
              <a:buFont typeface="+mj-lt"/>
              <a:buAutoNum type="arabicPeriod" startAt="51"/>
            </a:pPr>
            <a:r>
              <a:rPr lang="en-US"/>
              <a:t>Enter </a:t>
            </a:r>
            <a:r>
              <a:rPr lang="en-US" b="1"/>
              <a:t>Contract Type</a:t>
            </a:r>
            <a:r>
              <a:rPr lang="en-US"/>
              <a:t>*. </a:t>
            </a:r>
          </a:p>
          <a:p>
            <a:pPr marL="752475"/>
            <a:r>
              <a:rPr lang="en-US" sz="2800" b="1"/>
              <a:t>Note: </a:t>
            </a:r>
            <a:r>
              <a:rPr lang="en-US" sz="2800"/>
              <a:t>Use</a:t>
            </a:r>
            <a:r>
              <a:rPr lang="en-US" sz="2800" i="1"/>
              <a:t> magnifying glass </a:t>
            </a:r>
            <a:r>
              <a:rPr lang="en-US" sz="2800"/>
              <a:t>to filter search.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EE637-3B81-0788-94FB-F117BDD5F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8" t="2430" b="1448"/>
          <a:stretch>
            <a:fillRect/>
          </a:stretch>
        </p:blipFill>
        <p:spPr>
          <a:xfrm>
            <a:off x="1066798" y="6366214"/>
            <a:ext cx="10058400" cy="61658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D26D9C-4804-C6A5-EA8E-F84648C89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5280" y="9106752"/>
            <a:ext cx="2457161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0D76D7-8250-A15A-A56E-869D11028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57093" y="98442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383E6B-84D9-9820-746B-F61B7D0F4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5280" y="8328289"/>
            <a:ext cx="5137299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7442C7-E205-1ADD-AEE5-49F3A55C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8738" y="83282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66C50-3A72-86B0-512F-4A45C0F10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5280" y="9844284"/>
            <a:ext cx="4015317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3CCB95-FE07-D934-97DB-11AA13F3A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65549" y="91066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95EB8-7328-2E98-0261-2350A3BAA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D90A0-D000-05FF-8499-3423B6336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7C7FC-7699-7E1B-A032-10EA4833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93936-FAEA-F347-A5B4-0A8D8E035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F5ED08-9D3E-6404-327D-93979AF5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18 of 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60819-1033-A51F-2695-63C7A979F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0D5634-4B99-38A2-7CAB-15D69D031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388" y="2223752"/>
            <a:ext cx="10569221" cy="605366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2"/>
            </a:pPr>
            <a:r>
              <a:rPr lang="en-US"/>
              <a:t>Select </a:t>
            </a:r>
            <a:r>
              <a:rPr lang="en-US" b="1"/>
              <a:t>Use Contract Template</a:t>
            </a:r>
            <a:r>
              <a:rPr lang="en-US"/>
              <a:t>. </a:t>
            </a:r>
          </a:p>
          <a:p>
            <a:pPr marL="73977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Yes</a:t>
            </a:r>
            <a:r>
              <a:rPr lang="en-US" sz="2800"/>
              <a:t>, follow step 53-55, if selecting </a:t>
            </a:r>
            <a:r>
              <a:rPr lang="en-US" sz="2800" i="1"/>
              <a:t>No</a:t>
            </a:r>
            <a:r>
              <a:rPr lang="en-US" sz="2800"/>
              <a:t>, skip to step 56. 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US"/>
              <a:t>Select </a:t>
            </a:r>
            <a:r>
              <a:rPr lang="en-US" b="1"/>
              <a:t>Contract Template</a:t>
            </a:r>
            <a:r>
              <a:rPr lang="en-US"/>
              <a:t>*.</a:t>
            </a:r>
          </a:p>
          <a:p>
            <a:pPr marL="739775"/>
            <a:r>
              <a:rPr lang="en-US" sz="2800" b="1"/>
              <a:t>Note: </a:t>
            </a:r>
            <a:r>
              <a:rPr lang="en-US" sz="2800" i="1"/>
              <a:t>Contract Template </a:t>
            </a:r>
            <a:r>
              <a:rPr lang="en-US" sz="2800"/>
              <a:t>will auto-populate but can be edited. </a:t>
            </a:r>
          </a:p>
          <a:p>
            <a:pPr marL="742950" indent="-742950">
              <a:buFont typeface="+mj-lt"/>
              <a:buAutoNum type="arabicPeriod" startAt="54"/>
            </a:pPr>
            <a:r>
              <a:rPr lang="en-US"/>
              <a:t>Select </a:t>
            </a:r>
            <a:r>
              <a:rPr lang="en-US" b="1"/>
              <a:t>Entity</a:t>
            </a:r>
            <a:r>
              <a:rPr lang="en-US"/>
              <a:t>.</a:t>
            </a:r>
          </a:p>
          <a:p>
            <a:pPr marL="739775"/>
            <a:r>
              <a:rPr lang="en-US" sz="2800" b="1"/>
              <a:t>Note: </a:t>
            </a:r>
            <a:r>
              <a:rPr lang="en-US" sz="2800" i="1"/>
              <a:t>Entity</a:t>
            </a:r>
            <a:r>
              <a:rPr lang="en-US" sz="2800"/>
              <a:t> will auto-populate but can be edited. </a:t>
            </a:r>
          </a:p>
          <a:p>
            <a:pPr marL="742950" indent="-742950">
              <a:buFont typeface="+mj-lt"/>
              <a:buAutoNum type="arabicPeriod" startAt="55"/>
            </a:pPr>
            <a:r>
              <a:rPr lang="en-US"/>
              <a:t>Select </a:t>
            </a:r>
            <a:r>
              <a:rPr lang="en-US" b="1"/>
              <a:t>Main Document Template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5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821F90-61E2-C101-BBE3-6D9974CF8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34"/>
          <a:stretch>
            <a:fillRect/>
          </a:stretch>
        </p:blipFill>
        <p:spPr>
          <a:xfrm>
            <a:off x="1981198" y="7925021"/>
            <a:ext cx="8229600" cy="74364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168D9A-D3CE-C968-6D60-E29366895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59414" y="14754552"/>
            <a:ext cx="956124" cy="4217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BAACD9-E7AD-E7BD-518B-6FD6EB640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0774" y="1469110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FE7655-F2A9-AF72-894A-6DF3C8F3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0294" y="13800432"/>
            <a:ext cx="3260719" cy="4486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9AB364-FFB0-EC33-3BF1-DEE6A74E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01013" y="137579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EAF7F1-EF55-B3AC-4413-D3A5BDDB6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7124" y="12700388"/>
            <a:ext cx="3273889" cy="9656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7CF49A-3D53-BD59-A2F6-E829CF1F9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01013" y="129445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99A7D9-7A16-F714-9DAC-6BEF76449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8543" y="11428380"/>
            <a:ext cx="1890486" cy="3890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E7806A-700D-8489-AB18-8EC39B6F9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39029" y="11368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E3DD3-3F76-4FA1-228A-F04C019C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0294" y="12052011"/>
            <a:ext cx="3273888" cy="4486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9681B4-B799-2A23-4F7A-02D836AB6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14182" y="120020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488A3-50D0-8C8E-D95F-88DF287E3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C7A4F-E26A-8316-4F04-38A964F95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0E894-087B-EE70-20A8-84011B84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2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Create a Sourcing Event with a Proforma Contract (Part 1 of 23)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University System of Georgia (USG) </a:t>
            </a:r>
            <a:r>
              <a:rPr lang="en-US" sz="2800"/>
              <a:t>users complete local login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then proceed to </a:t>
            </a:r>
            <a:r>
              <a:rPr lang="en-US" sz="2800" i="1">
                <a:solidFill>
                  <a:srgbClr val="000000"/>
                </a:solidFill>
              </a:rPr>
              <a:t>Step 4.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8515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37A96-E1DA-0535-CEEB-8EE412ED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F29CD8-9800-AE0D-F025-A5A0EA83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19 of 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B2836-443A-23D3-4AA6-398F0E714B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938F72-D73E-BDA7-29B6-5E48188A6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7"/>
            </a:pPr>
            <a:r>
              <a:rPr lang="en-US"/>
              <a:t>Select </a:t>
            </a:r>
            <a:r>
              <a:rPr lang="en-US" b="1"/>
              <a:t>Upload Supplier-Returned Proforma </a:t>
            </a:r>
            <a:r>
              <a:rPr lang="en-US"/>
              <a:t>as </a:t>
            </a:r>
            <a:r>
              <a:rPr lang="en-US" b="1"/>
              <a:t>Main Document Template</a:t>
            </a:r>
            <a:r>
              <a:rPr lang="en-US"/>
              <a:t>*. 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Click </a:t>
            </a:r>
            <a:r>
              <a:rPr lang="en-US" b="1"/>
              <a:t>checkbox</a:t>
            </a:r>
            <a:r>
              <a:rPr lang="en-US"/>
              <a:t> to select </a:t>
            </a:r>
            <a:r>
              <a:rPr lang="en-US" b="1"/>
              <a:t>Supplier Returned Proforma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F5C6CD-E402-A883-80BF-C77B9790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499307"/>
            <a:ext cx="10058400" cy="52573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8E7051F-AED1-E643-1314-FA9D378B5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4763" y="7414154"/>
            <a:ext cx="3900486" cy="2868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056CB3-312F-940B-8D00-75DC7ECCB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4301" y="8521421"/>
            <a:ext cx="3790948" cy="10226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BC2C3B-F561-35FE-10B1-069CFBF4B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66123" y="72832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DF1CF0-B393-02D9-5FB5-068344CF0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75661" y="87916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D0A397-9CE8-8E8B-66AB-EA0BAB548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1250" y="10172700"/>
            <a:ext cx="966786" cy="4657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1FA796-EDD0-5FC4-5D51-B82ECCD4C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10323" y="96240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CC5C4-A57B-16FB-6444-E938E298E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70525-4117-CD15-C842-B2F2D38D9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FB404-3D0B-593F-9C35-A708560B2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1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AFA43-C675-91DB-EA8A-406AE13AB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0F9F0D-1969-56AA-F935-1EABA236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20 of 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6D20E-23D3-F5EC-C3E8-69BA8FEFC6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DE295C-E491-4A89-9032-115150383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0"/>
            </a:pPr>
            <a:r>
              <a:rPr lang="en-US"/>
              <a:t>Select </a:t>
            </a:r>
            <a:r>
              <a:rPr lang="en-US" b="1"/>
              <a:t>Items to include in Contract</a:t>
            </a:r>
            <a:r>
              <a:rPr lang="en-US"/>
              <a:t>*. </a:t>
            </a:r>
          </a:p>
          <a:p>
            <a:pPr marL="742950" indent="-742950">
              <a:buFont typeface="+mj-lt"/>
              <a:buAutoNum type="arabicPeriod" startAt="60"/>
            </a:pPr>
            <a:r>
              <a:rPr lang="en-US"/>
              <a:t>Click </a:t>
            </a:r>
            <a:r>
              <a:rPr lang="en-US" b="1"/>
              <a:t>Create Contract</a:t>
            </a:r>
            <a:r>
              <a:rPr lang="en-US"/>
              <a:t>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99A77D-2DFB-2244-15B3-38E0672A8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0433" b="10224"/>
          <a:stretch>
            <a:fillRect/>
          </a:stretch>
        </p:blipFill>
        <p:spPr>
          <a:xfrm>
            <a:off x="2465209" y="4377781"/>
            <a:ext cx="7315200" cy="42804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06239E-878B-FF84-C909-C94C6757A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2"/>
            </a:pPr>
            <a:r>
              <a:rPr lang="en-US"/>
              <a:t>Click </a:t>
            </a:r>
            <a:r>
              <a:rPr lang="en-US" b="1"/>
              <a:t>Contract Number </a:t>
            </a:r>
            <a:r>
              <a:rPr lang="en-US"/>
              <a:t>hyperlink.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5723B3-F4C3-69E2-0371-1CEF3FA21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0349458"/>
            <a:ext cx="10058400" cy="27870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FF6852D-E723-9659-A706-4CE1D2640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5613" y="12660299"/>
            <a:ext cx="466079" cy="3607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83DA1E-8EE4-3D7C-46B6-565CB05F3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7424" y="8289060"/>
            <a:ext cx="1447801" cy="3606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779DCC-5A39-F284-2BAE-F23CD3391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8463" y="5748738"/>
            <a:ext cx="3583337" cy="7172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23B51C-6187-DCF2-7CB9-4A6E6E8A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39823" y="58330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214D183-D0DF-A945-91DB-871B9091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87004" y="773190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453CE-2607-A617-5B98-3B3ECF150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0F467-B648-04CA-E93B-11CCBF978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9D961-7DAE-0B20-AFBD-BFCE0F278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15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DCD24-AED2-338F-5864-26F28C17E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62D900-92B6-D576-B473-5AA4DF4F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21 of 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2744D-26D2-5232-AB01-23D12A8452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EF554C-EEC2-9CFE-D48F-FAB30BE65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3"/>
            </a:pPr>
            <a:r>
              <a:rPr lang="en-US"/>
              <a:t>Review </a:t>
            </a:r>
            <a:r>
              <a:rPr lang="en-US" b="1"/>
              <a:t>Contract Summary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63"/>
            </a:pPr>
            <a:r>
              <a:rPr lang="en-US"/>
              <a:t>Click </a:t>
            </a:r>
            <a:r>
              <a:rPr lang="en-US" b="1"/>
              <a:t>Go to Contract</a:t>
            </a:r>
            <a:r>
              <a:rPr lang="en-US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BD0B63-9F40-E1CD-7269-8259CD3B0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10"/>
          <a:stretch>
            <a:fillRect/>
          </a:stretch>
        </p:blipFill>
        <p:spPr>
          <a:xfrm>
            <a:off x="1066798" y="4506977"/>
            <a:ext cx="10058400" cy="88040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30BCF7-A839-93DF-39C4-4FAD51CFB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7430" y="12880060"/>
            <a:ext cx="1263248" cy="3588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668B2A-7172-FEAD-1D9E-742E80A8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24734" y="123314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210DE-0F70-224D-14A2-5D1957AEB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1193" y="5397711"/>
            <a:ext cx="9606676" cy="39522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B76D49-ADE9-7072-D72B-FDDCCE91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48489" y="48490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E47CE-043A-F796-4F6F-E89B068A5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252F0-61F5-3CA8-ED9C-4C374231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12422-7593-D7FE-020B-13649A983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39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3AC0E-174F-828B-8183-8ABBAC390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FADAAE-D3A3-6678-7B8A-5F3D6B1C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22 of 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EE4F4-39C3-C9BE-63D1-30C15968C5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860FE6-DF08-4B1E-09D6-AE88FAB55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5"/>
            </a:pPr>
            <a:r>
              <a:rPr lang="en-US"/>
              <a:t>The </a:t>
            </a:r>
            <a:r>
              <a:rPr lang="en-US" b="1"/>
              <a:t>Contract Header </a:t>
            </a:r>
            <a:r>
              <a:rPr lang="en-US"/>
              <a:t>is open for editing.</a:t>
            </a:r>
          </a:p>
          <a:p>
            <a:pPr marL="742950" indent="-742950">
              <a:buFont typeface="+mj-lt"/>
              <a:buAutoNum type="arabicPeriod" startAt="65"/>
            </a:pPr>
            <a:r>
              <a:rPr lang="en-US"/>
              <a:t>Click </a:t>
            </a:r>
            <a:r>
              <a:rPr lang="en-US" b="1"/>
              <a:t>Attachments</a:t>
            </a:r>
            <a:r>
              <a:rPr lang="en-US"/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F9E4F6-50F5-51E7-D433-B8EAAF21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527" b="27192"/>
          <a:stretch>
            <a:fillRect/>
          </a:stretch>
        </p:blipFill>
        <p:spPr>
          <a:xfrm>
            <a:off x="1093609" y="3600439"/>
            <a:ext cx="10058400" cy="49224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4EA25FD-EE51-B4EF-F846-36842B4BCD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67"/>
            </a:pPr>
            <a:r>
              <a:rPr lang="en-US"/>
              <a:t>Click </a:t>
            </a:r>
            <a:r>
              <a:rPr lang="en-US" b="1"/>
              <a:t>Attachment </a:t>
            </a:r>
            <a:r>
              <a:rPr lang="en-US"/>
              <a:t>hyperlink. </a:t>
            </a:r>
          </a:p>
          <a:p>
            <a:pPr marL="739775"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en-US" sz="2800">
                <a:solidFill>
                  <a:prstClr val="black"/>
                </a:solidFill>
              </a:rPr>
              <a:t>he uploaded and returned </a:t>
            </a:r>
            <a:r>
              <a:rPr lang="en-US" sz="2800" i="1">
                <a:solidFill>
                  <a:prstClr val="black"/>
                </a:solidFill>
              </a:rPr>
              <a:t>Proforma Contract </a:t>
            </a:r>
            <a:r>
              <a:rPr lang="en-US" sz="2800">
                <a:solidFill>
                  <a:prstClr val="black"/>
                </a:solidFill>
              </a:rPr>
              <a:t>would be the uploaded and available document. 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C785A-78FB-4D13-F75A-BE2D47A6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41" y="10711260"/>
            <a:ext cx="8229600" cy="41459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B68315-F2CF-4120-8E9E-BEE78B39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4057" y="3658764"/>
            <a:ext cx="7537952" cy="40801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6F8828-31DF-D0A3-A87E-8E5E379C6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08713" y="31137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3618C3-8C98-F445-BF42-AFA1D7319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4689" y="7634378"/>
            <a:ext cx="2529368" cy="4739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2AD861-DDA3-3D3A-7D2B-FCAC9A22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6049" y="75990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A6C09F-E41F-4C57-8D3F-AB8C0FA2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7038" y="13045262"/>
            <a:ext cx="1847406" cy="4421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4F0D8-6B82-737C-0216-471704E60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1558D-5032-1789-0075-CAE6C78A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C1B3F-0AD9-9329-33F3-FA45B55F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7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82EC-3485-012B-F0A6-6DB61DC2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9362CF-56A3-732D-2BA8-883C2A91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23 of 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F05CF-B11E-7361-6F85-6C79845627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B1E3FE-8108-8147-50CF-E9D9EABFE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8"/>
            </a:pPr>
            <a:r>
              <a:rPr lang="en-US"/>
              <a:t>Click </a:t>
            </a:r>
            <a:r>
              <a:rPr lang="en-US" b="1"/>
              <a:t>Open file</a:t>
            </a:r>
            <a:r>
              <a:rPr lang="en-US"/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525BE6D-570D-B740-1312-45EB84F45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5" t="2427" r="1262" b="4473"/>
          <a:stretch>
            <a:fillRect/>
          </a:stretch>
        </p:blipFill>
        <p:spPr>
          <a:xfrm>
            <a:off x="1523999" y="4007996"/>
            <a:ext cx="9144000" cy="30187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ADD31F0-0CC7-6A72-E6D5-18DFBB8BE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9"/>
            </a:pPr>
            <a:r>
              <a:rPr lang="en-US"/>
              <a:t>Review the downloaded </a:t>
            </a:r>
            <a:r>
              <a:rPr lang="en-US" b="1"/>
              <a:t>Contract</a:t>
            </a:r>
            <a:r>
              <a:rPr lang="en-US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E0695CC-5CCB-72A4-27C8-AC78BBC08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040"/>
          <a:stretch>
            <a:fillRect/>
          </a:stretch>
        </p:blipFill>
        <p:spPr>
          <a:xfrm>
            <a:off x="1523999" y="9753952"/>
            <a:ext cx="9144000" cy="45663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A88E154-08E7-8117-5BD3-41054F579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8541" y="6297119"/>
            <a:ext cx="2311225" cy="5051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101">
            <a:extLst>
              <a:ext uri="{FF2B5EF4-FFF2-40B4-BE49-F238E27FC236}">
                <a16:creationId xmlns:a16="http://schemas.microsoft.com/office/drawing/2014/main" id="{F1757717-2DED-980B-92EF-F49401A4F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61B7-7200-4B50-A295-A682C9581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5C3E8-AB1D-ECB4-F3A5-3410941EA27F}"/>
              </a:ext>
            </a:extLst>
          </p:cNvPr>
          <p:cNvSpPr txBox="1"/>
          <p:nvPr/>
        </p:nvSpPr>
        <p:spPr>
          <a:xfrm>
            <a:off x="2074255" y="14458700"/>
            <a:ext cx="904510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have successfully created a Sourcing Event with a Proforma Contract.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021B7-E05C-6513-8C20-7449F579F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1484D-C2D1-E8B5-5D8D-40F079CC4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E7441-E0BE-5504-77E8-32F773220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8C331-E4BD-C6CB-C69D-E97ABE056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8291" y="10707470"/>
            <a:ext cx="7737764" cy="34846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5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3699213C-06CC-A55F-6C80-041F9AB5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Create a Sourcing Event with a Proforma Contract (Part 2 of 23)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12AD91-B737-BFDC-A08F-9A1EDFDF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58248" y="1745717"/>
            <a:ext cx="307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1907E-B52F-2E86-F033-DCCC4DC1F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>
                <a:latin typeface="Arial"/>
                <a:cs typeface="Arial"/>
              </a:rPr>
              <a:t>To create the </a:t>
            </a:r>
            <a:r>
              <a:rPr lang="en-US" b="1">
                <a:latin typeface="Arial"/>
                <a:cs typeface="Arial"/>
              </a:rPr>
              <a:t>Sourcing Event </a:t>
            </a:r>
            <a:r>
              <a:rPr lang="en-US">
                <a:latin typeface="Arial"/>
                <a:cs typeface="Arial"/>
              </a:rPr>
              <a:t>with a </a:t>
            </a:r>
            <a:r>
              <a:rPr lang="en-US" b="1">
                <a:latin typeface="Arial"/>
                <a:cs typeface="Arial"/>
              </a:rPr>
              <a:t>Proforma Contract, </a:t>
            </a:r>
            <a:r>
              <a:rPr lang="en-US">
                <a:latin typeface="Arial"/>
                <a:cs typeface="Arial"/>
              </a:rPr>
              <a:t>follow the information below.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7F6E19-4A83-BBB5-78EA-31523547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327880"/>
              </p:ext>
            </p:extLst>
          </p:nvPr>
        </p:nvGraphicFramePr>
        <p:xfrm>
          <a:off x="752179" y="4345645"/>
          <a:ext cx="10461981" cy="3383280"/>
        </p:xfrm>
        <a:graphic>
          <a:graphicData uri="http://schemas.openxmlformats.org/drawingml/2006/table">
            <a:tbl>
              <a:tblPr firstRow="1"/>
              <a:tblGrid>
                <a:gridCol w="5281191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5180790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</a:t>
                      </a:r>
                      <a:endParaRPr lang="en-US" sz="3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32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 Information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5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2664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84A330-AD63-A5BE-2094-93D3203DE277}"/>
              </a:ext>
            </a:extLst>
          </p:cNvPr>
          <p:cNvSpPr txBox="1"/>
          <p:nvPr/>
        </p:nvSpPr>
        <p:spPr>
          <a:xfrm>
            <a:off x="838199" y="5066187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Sourcing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C1287-AE94-9569-6397-83FB2B9D83F4}"/>
              </a:ext>
            </a:extLst>
          </p:cNvPr>
          <p:cNvSpPr txBox="1"/>
          <p:nvPr/>
        </p:nvSpPr>
        <p:spPr>
          <a:xfrm>
            <a:off x="6152259" y="5080747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5 - 13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83D7-99ED-80C3-EB76-28D75791D427}"/>
              </a:ext>
            </a:extLst>
          </p:cNvPr>
          <p:cNvSpPr txBox="1"/>
          <p:nvPr/>
        </p:nvSpPr>
        <p:spPr>
          <a:xfrm>
            <a:off x="784580" y="5748959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Selecting a Proforma Contract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E413C-095D-82EF-D534-3D03AE6C3F03}"/>
              </a:ext>
            </a:extLst>
          </p:cNvPr>
          <p:cNvSpPr txBox="1"/>
          <p:nvPr/>
        </p:nvSpPr>
        <p:spPr>
          <a:xfrm>
            <a:off x="6152259" y="5812988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14 - 23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778D2-8A1A-9875-F5CB-A0BB0065B86C}"/>
              </a:ext>
            </a:extLst>
          </p:cNvPr>
          <p:cNvSpPr txBox="1"/>
          <p:nvPr/>
        </p:nvSpPr>
        <p:spPr>
          <a:xfrm>
            <a:off x="784580" y="6429069"/>
            <a:ext cx="428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Uploading a Proforma File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A5A7F7-8955-EE99-90A6-00B68DBB8328}"/>
              </a:ext>
            </a:extLst>
          </p:cNvPr>
          <p:cNvSpPr txBox="1"/>
          <p:nvPr/>
        </p:nvSpPr>
        <p:spPr>
          <a:xfrm>
            <a:off x="6153834" y="6477250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24 -32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0DB5C-4B76-7AC8-10B0-2F8988754BF1}"/>
              </a:ext>
            </a:extLst>
          </p:cNvPr>
          <p:cNvSpPr txBox="1"/>
          <p:nvPr/>
        </p:nvSpPr>
        <p:spPr>
          <a:xfrm>
            <a:off x="784580" y="7152273"/>
            <a:ext cx="520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Proforma Contract for awarding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0F8576-4C17-134F-CEDB-D24D0FCAFAAC}"/>
              </a:ext>
            </a:extLst>
          </p:cNvPr>
          <p:cNvSpPr txBox="1"/>
          <p:nvPr/>
        </p:nvSpPr>
        <p:spPr>
          <a:xfrm>
            <a:off x="6152259" y="7152273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33 -41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D308B-32B8-99D2-1952-4FC3E8C3A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FCDFC-3440-92C7-BFB4-3E29EAA21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20F7-98FE-CAE2-764E-4DCA7F9D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88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4E841-F288-0323-2F57-22A310E2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ECCC86-3017-2B95-EACA-8B89372B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3 of 23)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9246F-191A-08DA-E2D6-3D6FDE27EF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93AA32-8696-34B7-8280-BCCD8286D1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/>
              <a:t>Click </a:t>
            </a:r>
            <a:r>
              <a:rPr lang="en-US" b="1"/>
              <a:t>Sign </a:t>
            </a:r>
            <a:r>
              <a:rPr lang="en-US"/>
              <a:t>On.</a:t>
            </a:r>
          </a:p>
          <a:p>
            <a:pPr marL="579438"/>
            <a:r>
              <a:rPr lang="en-US" sz="2800" b="1"/>
              <a:t>Note</a:t>
            </a:r>
            <a:r>
              <a:rPr lang="en-US" sz="2800"/>
              <a:t>: The system utilizes </a:t>
            </a:r>
            <a:r>
              <a:rPr lang="en-US" sz="2800" i="1"/>
              <a:t>Single Sign-On (SSO) </a:t>
            </a:r>
            <a:r>
              <a:rPr lang="en-US" sz="2800"/>
              <a:t>capabilities </a:t>
            </a:r>
            <a:br>
              <a:rPr lang="en-US" sz="2800"/>
            </a:br>
            <a:r>
              <a:rPr lang="en-US" sz="2800"/>
              <a:t>and no log in information is required.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ECC7CE-A26B-FAD2-1675-65AB8F52F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701"/>
          <a:stretch>
            <a:fillRect/>
          </a:stretch>
        </p:blipFill>
        <p:spPr>
          <a:xfrm>
            <a:off x="1562570" y="3992449"/>
            <a:ext cx="9144000" cy="4380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05D22-3114-FAC6-AE56-76AABCCAF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Sourcing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Sourcing Events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Create New Event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99C523-D108-9AF6-157E-DB6BFFFC6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7"/>
          <a:stretch>
            <a:fillRect/>
          </a:stretch>
        </p:blipFill>
        <p:spPr>
          <a:xfrm>
            <a:off x="1093609" y="11573948"/>
            <a:ext cx="10058400" cy="3408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20D1650-D122-D01E-EEA9-CB049076A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0857" y="7264763"/>
            <a:ext cx="1429743" cy="4695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024F3F-EB6C-9DDA-5243-28AC910AA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02533" y="12410174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97539D-D8B8-2D50-462F-30B810FDC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14321" y="13402882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FC7D33-83E8-68D7-E912-6411FE99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55509" y="12493782"/>
            <a:ext cx="1919940" cy="3814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9789FA-2963-4885-DE08-17BD6D57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81718" y="13462933"/>
            <a:ext cx="2532603" cy="4285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A2143-9CC8-576E-062A-2C04CAE60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163" y="13199953"/>
            <a:ext cx="999694" cy="904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B7616D-7F6F-23FF-82CA-D663D6FB4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6795" y="1337810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6E79C-6EF9-ED47-C346-FBC440F1F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C3922-4ED4-3983-27D6-82AD69244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733E7-6D2A-BF53-7130-96DA179B4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65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BD0A-1617-DF2B-6212-ED16B8C0C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F0454A-39D2-1ED6-66E2-D4EFA33F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4 of 23)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C8696-F183-5624-FA9D-5556341FA6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A811C7-1F08-6E62-114C-D4678C10C1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Enter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Event Title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Entity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*.</a:t>
            </a:r>
          </a:p>
          <a:p>
            <a:pPr marL="739775"/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Entity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must match the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Entity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selected in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Create a Proforma Contract Template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2800">
                <a:solidFill>
                  <a:prstClr val="black"/>
                </a:solidFill>
              </a:rPr>
              <a:t>Complete </a:t>
            </a:r>
            <a:r>
              <a:rPr lang="en-US" sz="2800" dirty="0">
                <a:solidFill>
                  <a:prstClr val="black"/>
                </a:solidFill>
              </a:rPr>
              <a:t>all required fields marked with a </a:t>
            </a:r>
            <a:r>
              <a:rPr lang="en-US" sz="2800" i="1" dirty="0">
                <a:solidFill>
                  <a:prstClr val="black"/>
                </a:solidFill>
              </a:rPr>
              <a:t>black </a:t>
            </a:r>
            <a:r>
              <a:rPr lang="en-US" sz="2800" i="1">
                <a:solidFill>
                  <a:prstClr val="black"/>
                </a:solidFill>
              </a:rPr>
              <a:t>star</a:t>
            </a:r>
            <a:r>
              <a:rPr lang="en-US" sz="2800">
                <a:solidFill>
                  <a:prstClr val="black"/>
                </a:solidFill>
              </a:rPr>
              <a:t> *.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en-US" sz="3600" dirty="0"/>
              <a:t>Click </a:t>
            </a:r>
            <a:r>
              <a:rPr lang="en-US" sz="3600" b="1" dirty="0"/>
              <a:t>Next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55AAA5-3174-8830-1251-1D26B7CCA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020" y="5991080"/>
            <a:ext cx="10058400" cy="68054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CA556C-320C-A89A-4DD5-90567A692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56162" y="80619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901E80-7FE4-67B4-F276-0D6FD57F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56162" y="87929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5ECA73-F570-0236-3918-AD6909E52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03169" y="120447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8CEB6E-E4D4-CF03-E736-EFF905814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51809" y="12053493"/>
            <a:ext cx="1145681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5A2471-F15B-6CCD-3C76-AFB8C9B4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4803" y="8061953"/>
            <a:ext cx="509303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920B6C-6A7F-A65D-06C7-C5990DDD3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4802" y="8792936"/>
            <a:ext cx="4015001" cy="1159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98594-42FC-F892-6257-ADD77EBAB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4CBFD-E681-2A1C-11C0-66C72AD2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7B5C1-7E0B-B3B6-57AD-83C6F3F8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75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2FF48-8939-5F97-464A-1D9D1DB4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06A4EB-3DA9-959A-B77A-C3DC240C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5 of 23)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AD393-AB87-1D91-AD55-DD5A93D722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4167EB-BAD4-044E-0BBE-78E513AD4C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Request for Quote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Event Type</a:t>
            </a:r>
            <a:r>
              <a:rPr lang="en-US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*.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Select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Create from Template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*.</a:t>
            </a:r>
          </a:p>
          <a:p>
            <a:pPr marL="747713"/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: The field will auto-populate based on the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Event Type 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selected.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sz="3600"/>
              <a:t>Click </a:t>
            </a:r>
            <a:r>
              <a:rPr lang="en-US" sz="3600" b="1"/>
              <a:t>Create Sourcing Event</a:t>
            </a:r>
            <a:r>
              <a:rPr lang="en-US" sz="3600"/>
              <a:t>.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AF763-1DAC-DE7D-17B2-FF02A691C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8" y="7193593"/>
            <a:ext cx="10058400" cy="69585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B1FC5E-F43D-0C5F-14D0-448948DAB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3809" y="9251076"/>
            <a:ext cx="4059020" cy="5183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F11C96-CAC0-9AA8-AA61-F4FFAD1AD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3083" y="13349330"/>
            <a:ext cx="2811145" cy="5190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9A204E-E810-CDA7-A754-BD76D734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35169" y="92502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C63418-4F72-6588-0A78-8D873D79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35169" y="100575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C46028-B2A1-158F-D3FF-4D31D4F9B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54228" y="133493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5D03-D7C8-7623-1B33-B22AF914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3809" y="10056619"/>
            <a:ext cx="4059020" cy="5183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584C8-467A-CE78-42B9-027EC706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12E5C-8D2F-3FDF-C0A0-23B0AF863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0335C-32B7-E3CB-3A2C-80F0C107B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1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B0A07-D55B-E6FB-681E-BB00ED6F2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886C7-2DCD-1983-C63D-0C568147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6 of 23)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DA5D1-6BC2-4AF7-BB6F-20ECFAF1EA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FDB525-8315-A9AA-DEFA-DF442628D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4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Questions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Add or Import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 Question Page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DA54-183B-31DD-D710-90C202CF9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5928686"/>
            <a:ext cx="9144000" cy="86094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FC8DE0-FAB2-BA63-9A8F-D03E3D1F0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3999" y="12366963"/>
            <a:ext cx="4109358" cy="4618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66EBF-5070-47F6-8A05-CEF15C9B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8046" y="7004957"/>
            <a:ext cx="1568797" cy="3920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FC352-2948-6E22-901F-1158A2EED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8046" y="7451904"/>
            <a:ext cx="2613825" cy="6035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D0B4F6-33BF-47AA-DE83-5A71723B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79406" y="75009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A4C53B-A0E4-8356-8A62-471DC9259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79406" y="69032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421EA9-C0DD-26C8-C0FB-7B0069B66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5359" y="123235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094A9-A6AF-B250-C803-39553449F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1B0E7-3AEE-B476-F488-3FE4D3F88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638F3-053B-6E17-8535-CF8CCC027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45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3641932-8BBF-0D06-2D9B-0F8EDCB1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7 of 23)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F772F-B712-FAAC-C9BA-AACA098FC1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5B9F5D-2E85-B746-FFFB-550875570B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7"/>
            </a:pPr>
            <a:r>
              <a:rPr lang="en-US"/>
              <a:t>Enter </a:t>
            </a:r>
            <a:r>
              <a:rPr lang="en-US" b="1"/>
              <a:t>Page Title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7"/>
            </a:pPr>
            <a:r>
              <a:rPr lang="en-US"/>
              <a:t>Select </a:t>
            </a:r>
            <a:r>
              <a:rPr lang="en-US" b="1"/>
              <a:t>Display Order*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7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  <a:endParaRPr lang="en-US" sz="2800"/>
          </a:p>
          <a:p>
            <a:pPr marL="641350"/>
            <a:endParaRPr lang="en-US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0E225-D46F-7F6B-8D74-D8FD0966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00472"/>
            <a:ext cx="9144000" cy="41739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676C5B-357A-0C19-8A2C-30E1EB82D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/>
              <a:t>Click </a:t>
            </a:r>
            <a:r>
              <a:rPr lang="en-US" b="1"/>
              <a:t>Add Question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/>
              <a:t>Select </a:t>
            </a:r>
            <a:r>
              <a:rPr lang="en-US" b="1"/>
              <a:t>Add New Question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2403A0-4330-2DB5-CFB9-53FEEAFFE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500" b="19544"/>
          <a:stretch>
            <a:fillRect/>
          </a:stretch>
        </p:blipFill>
        <p:spPr>
          <a:xfrm>
            <a:off x="1550809" y="10412267"/>
            <a:ext cx="9144000" cy="44560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D16B0-195D-849B-0928-18B77C187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8668" y="7750697"/>
            <a:ext cx="1958962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829177-3720-DE28-EC19-28513757E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40028" y="77743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1E1222-EFD8-A34E-4514-60FE36C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5300" y="5956802"/>
            <a:ext cx="5109130" cy="5028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D3054D-093E-E871-81F8-3A1C8CBE5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6660" y="595680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124897-9561-1A26-5741-5E2A29565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5299" y="6643339"/>
            <a:ext cx="4292701" cy="5028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EAB6A1-534F-F8B0-7C42-C7712C243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6659" y="66433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3F5086-93EB-CA11-A367-7EF64FA4A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13177838"/>
            <a:ext cx="1128713" cy="334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C17005-294B-137E-08B4-85C3838B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60638" y="130709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3805C6-D48D-1740-E631-6E81C0879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1263" y="13526827"/>
            <a:ext cx="2697405" cy="3711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90A86C-2CA4-C24E-0DD3-24C16398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88668" y="134380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EBB1A-0EE0-DDCA-3DA7-9A3B3682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2F037-6B33-B8E4-962C-C07367D9B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20239-329B-4A3A-0E84-C25A0D678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0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87C1F-92ED-6FAB-1B11-2B9038CD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7ECDE7C-9ED1-C9A3-48B5-2B662B18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Sourcing Event with a Proforma Contract (Part 8 of 23)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32324-B021-F1FD-AF96-A6B68B7E49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8C34B6-E7DB-29B4-FC7F-28E5D5DA8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2"/>
            </a:pPr>
            <a:r>
              <a:rPr lang="en-US"/>
              <a:t>Enter </a:t>
            </a:r>
            <a:r>
              <a:rPr lang="en-US" b="1"/>
              <a:t>Question Text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/>
              <a:t>Select </a:t>
            </a:r>
            <a:r>
              <a:rPr lang="en-US" b="1"/>
              <a:t>Proforma Contract </a:t>
            </a:r>
            <a:r>
              <a:rPr lang="en-US"/>
              <a:t>as </a:t>
            </a:r>
            <a:r>
              <a:rPr lang="en-US" b="1"/>
              <a:t>Response Type*</a:t>
            </a:r>
            <a:r>
              <a:rPr lang="en-US"/>
              <a:t>.</a:t>
            </a:r>
          </a:p>
          <a:p>
            <a:pPr marL="73977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The next fields will populate once </a:t>
            </a:r>
            <a:r>
              <a:rPr lang="en-US" sz="2800" i="1"/>
              <a:t>Proforma Contract</a:t>
            </a:r>
            <a:r>
              <a:rPr lang="en-US" sz="2800"/>
              <a:t> is selected. Attaching a </a:t>
            </a:r>
            <a:r>
              <a:rPr lang="en-US" sz="2800" i="1"/>
              <a:t>Proforma File </a:t>
            </a:r>
            <a:r>
              <a:rPr lang="en-US" sz="2800"/>
              <a:t>is mandatory to </a:t>
            </a:r>
            <a:r>
              <a:rPr lang="en-US" sz="2800" i="1"/>
              <a:t>Add Question</a:t>
            </a:r>
            <a:r>
              <a:rPr lang="en-US" sz="280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A8D6F-7D2E-9759-2565-54163947D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6543488"/>
            <a:ext cx="9144000" cy="73544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2A0B2E-7DD4-0D26-1960-AF8B21183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7549" y="8128000"/>
            <a:ext cx="3173011" cy="20087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9CD5FA-88B7-0291-C8F5-079514D77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29734" y="75793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6B2837-8E53-F08D-D909-265A3D98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3878" y="10621305"/>
            <a:ext cx="3496720" cy="4967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088587-2E63-97E5-65C8-76873A96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65238" y="106213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B5DFA-AD68-B4B9-A9FC-7425402D7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E1184-D135-A7AC-BA51-D9D5D2C4B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53A6-FFEF-A55D-7384-F54BB731F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52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schemas.microsoft.com/office/2006/documentManagement/types"/>
    <ds:schemaRef ds:uri="8d5ae7cb-5eaa-45bd-87a9-9ecdfd4d7a10"/>
    <ds:schemaRef ds:uri="http://purl.org/dc/dcmitype/"/>
    <ds:schemaRef ds:uri="http://purl.org/dc/elements/1.1/"/>
    <ds:schemaRef ds:uri="http://schemas.microsoft.com/office/infopath/2007/PartnerControls"/>
    <ds:schemaRef ds:uri="91b022cc-d96d-4c7a-a6ef-47af526da2c2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8B01A-F35D-4910-BE2F-9A0891459203}"/>
</file>

<file path=docMetadata/LabelInfo.xml><?xml version="1.0" encoding="utf-8"?>
<clbl:labelList xmlns:clbl="http://schemas.microsoft.com/office/2020/mipLabelMetadata">
  <clbl:label id="{e4b2f4bf-5094-45a8-9d1f-b92ebddc3a4c}" enabled="0" method="" siteId="{e4b2f4bf-5094-45a8-9d1f-b92ebddc3a4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1313</Words>
  <Application>Microsoft Office PowerPoint</Application>
  <PresentationFormat>Custom</PresentationFormat>
  <Paragraphs>304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Job Aid Template</vt:lpstr>
      <vt:lpstr>1_Administrative</vt:lpstr>
      <vt:lpstr>Create a Sourcing Event with  a Proforma Contract</vt:lpstr>
      <vt:lpstr>Create a Sourcing Event with a Proforma Contract (Part 1 of 23)</vt:lpstr>
      <vt:lpstr>Create a Sourcing Event with a Proforma Contract (Part 2 of 23)</vt:lpstr>
      <vt:lpstr>Create a Sourcing Event with a Proforma Contract (Part 3 of 23)</vt:lpstr>
      <vt:lpstr>Create a Sourcing Event with a Proforma Contract (Part 4 of 23)</vt:lpstr>
      <vt:lpstr>Create a Sourcing Event with a Proforma Contract (Part 5 of 23)</vt:lpstr>
      <vt:lpstr>Create a Sourcing Event with a Proforma Contract (Part 6 of 23)</vt:lpstr>
      <vt:lpstr>Create a Sourcing Event with a Proforma Contract (Part 7 of 23)</vt:lpstr>
      <vt:lpstr>Create a Sourcing Event with a Proforma Contract (Part 8 of 23)</vt:lpstr>
      <vt:lpstr>Create a Sourcing Event with a Proforma Contract (Part 9 of 23)</vt:lpstr>
      <vt:lpstr>Create a Sourcing Event with a Proforma Contract (Part 10 of 23)</vt:lpstr>
      <vt:lpstr>Create a Sourcing Event with a Proforma Contract (Part 11 of 23)</vt:lpstr>
      <vt:lpstr>Create a Sourcing Event with a Proforma Contract (Part 12 of 23)</vt:lpstr>
      <vt:lpstr>Create a Sourcing Event with a Proforma Contract (Part 13 of 23)</vt:lpstr>
      <vt:lpstr>Create a Sourcing Event with a Proforma Contract (Part 14 of 23)</vt:lpstr>
      <vt:lpstr>Create a Sourcing Event with a Proforma Contract (Part 15 of 23)</vt:lpstr>
      <vt:lpstr>Create a Sourcing Event with a Proforma Contract (Part 16 of 23)</vt:lpstr>
      <vt:lpstr>Create a Sourcing Event with a Proforma Contract (Part 17 of 23)</vt:lpstr>
      <vt:lpstr>Create a Sourcing Event with a Proforma Contract (Part 18 of 23)</vt:lpstr>
      <vt:lpstr>Create a Sourcing Event with a Proforma Contract (Part 19 of 23)</vt:lpstr>
      <vt:lpstr>Create a Sourcing Event with a Proforma Contract (Part 20 of 23)</vt:lpstr>
      <vt:lpstr>Create a Sourcing Event with a Proforma Contract (Part 21 of 23)</vt:lpstr>
      <vt:lpstr>Create a Sourcing Event with a Proforma Contract (Part 22 of 23)</vt:lpstr>
      <vt:lpstr>Create a Sourcing Event with a Proforma Contract (Part 23 of 23)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13</cp:revision>
  <cp:lastPrinted>2024-05-14T19:49:44Z</cp:lastPrinted>
  <dcterms:created xsi:type="dcterms:W3CDTF">2024-01-04T16:25:20Z</dcterms:created>
  <dcterms:modified xsi:type="dcterms:W3CDTF">2025-10-31T17:47:36Z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