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3"/>
  </p:notesMasterIdLst>
  <p:sldIdLst>
    <p:sldId id="355" r:id="rId6"/>
    <p:sldId id="408" r:id="rId7"/>
    <p:sldId id="409" r:id="rId8"/>
    <p:sldId id="418" r:id="rId9"/>
    <p:sldId id="439" r:id="rId10"/>
    <p:sldId id="438" r:id="rId11"/>
    <p:sldId id="435" r:id="rId12"/>
  </p:sldIdLst>
  <p:sldSz cx="12192000" cy="16256000"/>
  <p:notesSz cx="7315200" cy="96012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5E7EEB6D-FC5D-0EF7-944D-3FE6C93231BC}" name="Zubas, Rhonda" initials="RZ" userId="S::Rhonda.Zubas@sao.ga.gov::9acaef63-65ff-4a01-974a-c47ded9e3d5f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EBC4DAA8-D2BD-D97C-4468-DD09B5EC47F9}" name="Bhagam, Madhavi" initials="MB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608"/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43F5C-09DD-49D7-A63F-2B231764D6DF}" v="2" dt="2026-03-05T16:55:42.321"/>
    <p1510:client id="{38D79963-70F2-F440-B956-BCDD80E1662A}" v="69" dt="2026-03-05T17:57:25.587"/>
    <p1510:client id="{3CBD9194-8DED-1754-2D8F-E221219D4D44}" v="17" dt="2026-03-06T16:52:56.95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avas" userId="S::andrea.navas_optisconsulting.com#ext#@gets.onmicrosoft.com::a296c1ff-ded4-4a10-8a82-09fce6e42500" providerId="AD" clId="Web-{3CBD9194-8DED-1754-2D8F-E221219D4D44}"/>
    <pc:docChg chg="modSld">
      <pc:chgData name="Andrea Navas" userId="S::andrea.navas_optisconsulting.com#ext#@gets.onmicrosoft.com::a296c1ff-ded4-4a10-8a82-09fce6e42500" providerId="AD" clId="Web-{3CBD9194-8DED-1754-2D8F-E221219D4D44}" dt="2026-03-06T16:52:56.955" v="16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3CBD9194-8DED-1754-2D8F-E221219D4D44}" dt="2026-03-06T16:52:56.955" v="16" actId="20577"/>
        <pc:sldMkLst>
          <pc:docMk/>
          <pc:sldMk cId="190217316" sldId="438"/>
        </pc:sldMkLst>
        <pc:spChg chg="mod">
          <ac:chgData name="Andrea Navas" userId="S::andrea.navas_optisconsulting.com#ext#@gets.onmicrosoft.com::a296c1ff-ded4-4a10-8a82-09fce6e42500" providerId="AD" clId="Web-{3CBD9194-8DED-1754-2D8F-E221219D4D44}" dt="2026-03-06T16:52:56.955" v="16" actId="20577"/>
          <ac:spMkLst>
            <pc:docMk/>
            <pc:sldMk cId="190217316" sldId="438"/>
            <ac:spMk id="6" creationId="{5E79363C-9E3D-D572-D304-FF2C9C93D2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65615-FC43-B37A-32B3-7A3BD3079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2E9C6-7E27-74C6-11BE-AC469F736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3CF1E-3AD3-465C-ACEE-2ADD164F7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1A1BF-2131-331E-066F-40FC255E3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4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101-FEA6-3ED7-32B9-19794E4F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805FF-ED5A-2259-99ED-B24B0BABA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7C7B2-70E9-D348-888A-FFDA2F6A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6843-0A5F-C3D2-EE41-85FAE7EC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5BAB8427-95C3-90A6-5E7D-70C582B5DABE}"/>
              </a:ext>
            </a:extLst>
          </p:cNvPr>
          <p:cNvSpPr txBox="1"/>
          <p:nvPr userDrawn="1"/>
        </p:nvSpPr>
        <p:spPr>
          <a:xfrm>
            <a:off x="318652" y="14928814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 a Sourcing Event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Buyers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Extend a Sourcing Event </a:t>
            </a:r>
            <a:r>
              <a:rPr lang="en-US">
                <a:latin typeface="Arial"/>
                <a:cs typeface="Arial"/>
              </a:rPr>
              <a:t>only.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Sourcing</a:t>
            </a:r>
            <a:r>
              <a:rPr lang="en-US"/>
              <a:t> module.</a:t>
            </a:r>
          </a:p>
          <a:p>
            <a:r>
              <a:rPr lang="en-US"/>
              <a:t>Select </a:t>
            </a:r>
            <a:r>
              <a:rPr lang="en-US" b="1"/>
              <a:t>Event </a:t>
            </a:r>
            <a:r>
              <a:rPr lang="en-US"/>
              <a:t>to extend.</a:t>
            </a:r>
            <a:r>
              <a:rPr lang="en-US" b="1"/>
              <a:t> </a:t>
            </a:r>
            <a:endParaRPr lang="en-US"/>
          </a:p>
          <a:p>
            <a:r>
              <a:rPr lang="en-US"/>
              <a:t>Enter </a:t>
            </a:r>
            <a:r>
              <a:rPr lang="en-US" b="1"/>
              <a:t>Extend Event </a:t>
            </a:r>
            <a:r>
              <a:rPr lang="en-US"/>
              <a:t>data. </a:t>
            </a:r>
          </a:p>
          <a:p>
            <a:r>
              <a:rPr lang="en-US"/>
              <a:t>Event is </a:t>
            </a:r>
            <a:r>
              <a:rPr lang="en-US" b="1"/>
              <a:t>Extended</a:t>
            </a:r>
            <a:r>
              <a:rPr lang="en-US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Sourcing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Select Event to Extend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Enter Extend Event data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Event is Extended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/>
              <a:t>Extend a Sourcing Event (Part 1 of 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and </a:t>
            </a:r>
            <a:r>
              <a:rPr lang="en-US" sz="2800" i="1"/>
              <a:t>GDOT </a:t>
            </a:r>
            <a:r>
              <a:rPr lang="en-US" sz="2800"/>
              <a:t>users complete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logon and then proceed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4.</a:t>
            </a: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Extend a Sourcing Event (Part 2 of 6)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701" b="9929"/>
          <a:stretch>
            <a:fillRect/>
          </a:stretch>
        </p:blipFill>
        <p:spPr>
          <a:xfrm>
            <a:off x="1066799" y="4005886"/>
            <a:ext cx="10058400" cy="4340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Events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1EC024-BBB0-9989-27CE-B9D5A151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7"/>
          <a:stretch>
            <a:fillRect/>
          </a:stretch>
        </p:blipFill>
        <p:spPr>
          <a:xfrm>
            <a:off x="1143941" y="11506880"/>
            <a:ext cx="10058400" cy="3408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6" y="7379063"/>
            <a:ext cx="1262475" cy="8089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79536" y="12326567"/>
            <a:ext cx="548640" cy="548640"/>
          </a:xfrm>
          <a:prstGeom prst="ellipse">
            <a:avLst/>
          </a:prstGeom>
          <a:solidFill>
            <a:srgbClr val="A72608"/>
          </a:solidFill>
          <a:ln w="38100">
            <a:solidFill>
              <a:srgbClr val="A72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44247" y="12800103"/>
            <a:ext cx="548640" cy="548640"/>
          </a:xfrm>
          <a:prstGeom prst="ellipse">
            <a:avLst/>
          </a:prstGeom>
          <a:solidFill>
            <a:srgbClr val="C00000"/>
          </a:solidFill>
          <a:ln>
            <a:solidFill>
              <a:srgbClr val="A726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6801" y="12326567"/>
            <a:ext cx="1919940" cy="548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1644" y="12860154"/>
            <a:ext cx="2532603" cy="4285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2991" y="13103451"/>
            <a:ext cx="999694" cy="897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5301" y="132780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Extend a Sourcing Event (Part 3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Event Number </a:t>
            </a:r>
            <a:r>
              <a:rPr lang="en-US"/>
              <a:t>hyperlink. 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Use </a:t>
            </a:r>
            <a:r>
              <a:rPr lang="en-US" sz="2800" i="1"/>
              <a:t>Filters </a:t>
            </a:r>
            <a:r>
              <a:rPr lang="en-US" sz="2800"/>
              <a:t>to find the </a:t>
            </a:r>
            <a:r>
              <a:rPr lang="en-US" sz="2800" i="1"/>
              <a:t>Sourcing Event</a:t>
            </a:r>
            <a:r>
              <a:rPr lang="en-US" sz="2800"/>
              <a:t>. Ensure the </a:t>
            </a:r>
            <a:r>
              <a:rPr lang="en-US" sz="2800" i="1"/>
              <a:t>Event Status </a:t>
            </a:r>
            <a:r>
              <a:rPr lang="en-US" sz="2800"/>
              <a:t>is </a:t>
            </a:r>
            <a:r>
              <a:rPr lang="en-US" sz="2800" i="1"/>
              <a:t>Open.</a:t>
            </a:r>
            <a:endParaRPr lang="en-US" sz="2800"/>
          </a:p>
          <a:p>
            <a:endParaRPr lang="en-US"/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B45351-5B3E-6A6F-A09A-0A4553297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49" y="4326098"/>
            <a:ext cx="10058400" cy="3801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A4BB0-7404-8D68-E4A5-03A2A0BB3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Event Actions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Select </a:t>
            </a:r>
            <a:r>
              <a:rPr lang="en-US" b="1"/>
              <a:t>Extend Event</a:t>
            </a:r>
            <a:r>
              <a:rPr lang="en-US"/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43D00-9270-EC3F-BE0B-B885DADE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009" y="10379765"/>
            <a:ext cx="8229600" cy="45294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1964" y="6674925"/>
            <a:ext cx="925730" cy="454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E0659-D60C-4B29-8AF2-A711127A7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07333" y="120958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21BA-5696-19EC-3072-BFE946C2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55973" y="12108618"/>
            <a:ext cx="3131456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AA2387-3FC8-24B0-F412-507CD366F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8840" y="10582319"/>
            <a:ext cx="1721758" cy="4348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6F41AC-CEA6-FA38-F8A7-FCEDC9233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340200" y="105254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FB8A9-4737-B9D1-BF7F-770F41B3F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5021B0-36E8-7838-4E59-1B7F6BA6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Extend a Sourcing Event (Part 4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7541-8EF5-4454-478A-1F80E54F2E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333175-0E7E-FADC-6EC1-DA997ABD27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Date</a:t>
            </a:r>
            <a:r>
              <a:rPr lang="en-US">
                <a:solidFill>
                  <a:prstClr val="black"/>
                </a:solidFill>
              </a:rPr>
              <a:t>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all required fields marked with a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1"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Sealed Bid Open Date*</a:t>
            </a:r>
            <a:r>
              <a:rPr lang="en-US">
                <a:solidFill>
                  <a:prstClr val="black"/>
                </a:solidFill>
              </a:rPr>
              <a:t>.</a:t>
            </a:r>
            <a:endParaRPr lang="en-US" b="1">
              <a:solidFill>
                <a:prstClr val="black"/>
              </a:solidFill>
            </a:endParaRPr>
          </a:p>
          <a:p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6928" indent="-566928">
              <a:buFont typeface="Arial" panose="020B0604020202020204" pitchFamily="34" charset="0"/>
              <a:buChar char="•"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3A05DC-4FD0-9670-F336-59B9A5DF0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41559" b="39394"/>
          <a:stretch>
            <a:fillRect/>
          </a:stretch>
        </p:blipFill>
        <p:spPr>
          <a:xfrm>
            <a:off x="1093609" y="4554136"/>
            <a:ext cx="10058400" cy="41886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893683-CC61-E2F6-1B1C-3D02C629E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2820" y="6481302"/>
            <a:ext cx="3218079" cy="5280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201D6-286D-30C1-FCE5-6A1C76D7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4214" y="7858581"/>
            <a:ext cx="321807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8E1A97-30A0-0B84-BA04-79D578B13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02773" y="784824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982F09-52A4-66E6-8138-AC510A8CC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421379" y="646068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89331-59E4-AACE-3AAF-91496550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6A027-8A0E-2057-B363-4EEF4569B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7389-01AC-55EA-3E5B-4904F9811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0D89-412D-C1FC-D8DF-B40761C4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274AD3-51B7-9E55-A301-960DB9A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Extend a Sourcing Event (Part 5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A6714-0FF6-803A-7F0C-065084B151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363C-9E3D-D572-D304-FF2C9C93D2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Select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Q&amp;A Submission Close Date*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796925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When extending an open event, i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f the original Q&amp;A period has ended and the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Sourcing Event Buyer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does not plan to have another, </a:t>
            </a:r>
            <a:r>
              <a:rPr lang="en-US" sz="2800">
                <a:latin typeface="Arial"/>
                <a:cs typeface="Arial"/>
              </a:rPr>
              <a:t>leave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 date as is.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Click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Save Changes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6420" indent="-566420">
              <a:buFont typeface="Arial" panose="020B0604020202020204" pitchFamily="34" charset="0"/>
              <a:buChar char="•"/>
            </a:pP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en-US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  <a:p>
            <a:pPr marL="914400" lvl="1" indent="0">
              <a:buNone/>
            </a:pPr>
            <a:endParaRPr lang="en-US" sz="2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F8C5E8-38CE-DDBB-3B2F-2F9A5E8C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193485"/>
            <a:ext cx="10058400" cy="3054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67AB6C-4C6A-822A-B0CC-C67CC0E08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32418" y="8794926"/>
            <a:ext cx="1434839" cy="401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F31EA-0D75-2FA1-D96C-AD0B1CE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8981" y="7720816"/>
            <a:ext cx="2817476" cy="4019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B31C70-1E31-5462-B816-735F0A2F8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75877" y="87215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638D2F-D468-0681-7D2B-12177F31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40341" y="7647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7FE3C-6EE0-0855-2319-D65E8932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A105-3EC3-97C0-BFEF-CACC0FB0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816-E6B7-AF95-811A-E6C94360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C3A-B048-4A0C-3FB7-3726A0B0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B64A0E-6B1F-42D8-0E27-91825F9E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Extend a Sourcing Event (Part 6 of 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510F5-1DC6-D134-D060-1F04647E92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C9DDC-7EEF-59FA-FC6F-F977F5B68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4"/>
            </a:pPr>
            <a:r>
              <a:rPr lang="en-US"/>
              <a:t>Review the </a:t>
            </a:r>
            <a:r>
              <a:rPr lang="en-US" b="1"/>
              <a:t>Date</a:t>
            </a:r>
            <a:r>
              <a:rPr lang="en-US"/>
              <a:t> change. </a:t>
            </a:r>
          </a:p>
          <a:p>
            <a:pPr marL="803275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information is visible in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 </a:t>
            </a:r>
            <a:r>
              <a:rPr lang="en-US" sz="2800">
                <a:solidFill>
                  <a:prstClr val="black"/>
                </a:solidFill>
              </a:rPr>
              <a:t>banner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pPr marL="756000"/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17676C-3AB6-5DBE-A618-47DF68B6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90" y="4736376"/>
            <a:ext cx="10058400" cy="2270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A5EC38-BB03-7C10-7E20-F8475E7B5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Click </a:t>
            </a:r>
            <a:r>
              <a:rPr lang="en-US" b="1"/>
              <a:t>Setup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Review </a:t>
            </a:r>
            <a:r>
              <a:rPr lang="en-US" b="1"/>
              <a:t>Date </a:t>
            </a:r>
            <a:r>
              <a:rPr lang="en-US"/>
              <a:t>information.</a:t>
            </a:r>
          </a:p>
          <a:p>
            <a:pPr marL="742950" indent="-742950">
              <a:buFont typeface="+mj-lt"/>
              <a:buAutoNum type="arabicPeriod" startAt="15"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1679FD-23A7-29F6-AA36-307364A7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8" y="10271919"/>
            <a:ext cx="7315200" cy="40861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Freeform 101">
            <a:extLst>
              <a:ext uri="{FF2B5EF4-FFF2-40B4-BE49-F238E27FC236}">
                <a16:creationId xmlns:a16="http://schemas.microsoft.com/office/drawing/2014/main" id="{9DC2F93D-3B03-E72C-87A1-378F35E6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99B6B-9A03-EFFF-98EF-AED3D8AEC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0600" y="11455086"/>
            <a:ext cx="4952998" cy="29163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F113AA-F96C-1B3B-B81D-43223DAE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214FFD3-E26D-4B61-659A-88E147E4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5010" y="4832683"/>
            <a:ext cx="9498080" cy="463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F16875-22A4-859B-1DEE-C46A84BB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7472" y="10271919"/>
            <a:ext cx="2363128" cy="294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214307-99A9-E092-C954-40218F3B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07080" y="105664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2FFE13-E34A-42A4-3D06-39C1748A2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38555" y="126389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5CBB0-9487-47A3-C68E-E4A9A394A58F}"/>
              </a:ext>
            </a:extLst>
          </p:cNvPr>
          <p:cNvSpPr txBox="1"/>
          <p:nvPr/>
        </p:nvSpPr>
        <p:spPr>
          <a:xfrm>
            <a:off x="2074255" y="14674143"/>
            <a:ext cx="90451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You have successfully extended a sourcing event.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D3000-9110-0353-0273-E632EB4F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0228F-2ABB-6DB5-D19B-A8F477D4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C0B02-F0B2-A991-222C-2AFCCEA9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7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8F37DB-A42F-40EB-B6D7-E49E2570B456}"/>
</file>

<file path=customXml/itemProps2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ca2071f7-e8b5-4ab8-8731-f4fb5e777855"/>
    <ds:schemaRef ds:uri="dbbf10ee-46d8-4449-b9a5-ca000cc1d2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Job Aid Template</vt:lpstr>
      <vt:lpstr>1_Administrative</vt:lpstr>
      <vt:lpstr>Extend a Sourcing Event</vt:lpstr>
      <vt:lpstr>Extend a Sourcing Event (Part 1 of 6)</vt:lpstr>
      <vt:lpstr>Extend a Sourcing Event (Part 2 of 6)</vt:lpstr>
      <vt:lpstr>Extend a Sourcing Event (Part 3 of 6)</vt:lpstr>
      <vt:lpstr>Extend a Sourcing Event (Part 4 of 6)</vt:lpstr>
      <vt:lpstr>Extend a Sourcing Event (Part 5 of 6)</vt:lpstr>
      <vt:lpstr>Extend a Sourcing Event (Part 6 of 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1</cp:revision>
  <cp:lastPrinted>2024-05-14T19:49:44Z</cp:lastPrinted>
  <dcterms:created xsi:type="dcterms:W3CDTF">2024-01-04T16:25:20Z</dcterms:created>
  <dcterms:modified xsi:type="dcterms:W3CDTF">2026-03-06T16:53:30Z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