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49"/>
  </p:notesMasterIdLst>
  <p:sldIdLst>
    <p:sldId id="355" r:id="rId6"/>
    <p:sldId id="441" r:id="rId7"/>
    <p:sldId id="451" r:id="rId8"/>
    <p:sldId id="452" r:id="rId9"/>
    <p:sldId id="512" r:id="rId10"/>
    <p:sldId id="513" r:id="rId11"/>
    <p:sldId id="510" r:id="rId12"/>
    <p:sldId id="500" r:id="rId13"/>
    <p:sldId id="497" r:id="rId14"/>
    <p:sldId id="502" r:id="rId15"/>
    <p:sldId id="418" r:id="rId16"/>
    <p:sldId id="472" r:id="rId17"/>
    <p:sldId id="476" r:id="rId18"/>
    <p:sldId id="473" r:id="rId19"/>
    <p:sldId id="477" r:id="rId20"/>
    <p:sldId id="482" r:id="rId21"/>
    <p:sldId id="479" r:id="rId22"/>
    <p:sldId id="485" r:id="rId23"/>
    <p:sldId id="483" r:id="rId24"/>
    <p:sldId id="486" r:id="rId25"/>
    <p:sldId id="503" r:id="rId26"/>
    <p:sldId id="504" r:id="rId27"/>
    <p:sldId id="505" r:id="rId28"/>
    <p:sldId id="484" r:id="rId29"/>
    <p:sldId id="458" r:id="rId30"/>
    <p:sldId id="478" r:id="rId31"/>
    <p:sldId id="487" r:id="rId32"/>
    <p:sldId id="488" r:id="rId33"/>
    <p:sldId id="481" r:id="rId34"/>
    <p:sldId id="506" r:id="rId35"/>
    <p:sldId id="468" r:id="rId36"/>
    <p:sldId id="462" r:id="rId37"/>
    <p:sldId id="492" r:id="rId38"/>
    <p:sldId id="493" r:id="rId39"/>
    <p:sldId id="494" r:id="rId40"/>
    <p:sldId id="495" r:id="rId41"/>
    <p:sldId id="489" r:id="rId42"/>
    <p:sldId id="475" r:id="rId43"/>
    <p:sldId id="507" r:id="rId44"/>
    <p:sldId id="490" r:id="rId45"/>
    <p:sldId id="491" r:id="rId46"/>
    <p:sldId id="480" r:id="rId47"/>
    <p:sldId id="474" r:id="rId48"/>
  </p:sldIdLst>
  <p:sldSz cx="12192000" cy="16256000"/>
  <p:notesSz cx="7315200" cy="96012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B4D0C-8107-2CFB-10D1-C3F7FFDC4CEE}" name="Krystopa, Rebecca" initials="KR" userId="S::rebecca.krystopa@doas.ga.gov::2f2fdda7-600e-4637-aefd-f5ea6086a5a0" providerId="AD"/>
  <p188:author id="{BDEC9914-DD0F-D64D-F069-058C3312B5F8}" name="Johnson, Osborne" initials="JO" userId="S::osborne.johnson@doas.ga.gov::c08ee522-9c71-43c5-a31c-8862c49cc44e" providerId="AD"/>
  <p188:author id="{0167B91F-EFD2-E2EA-8B00-1BD5B47B3A77}" name="Navas, Andrea" initials="NA" userId="S::andrea.navas@doas.ga.gov::8ab5f365-19e7-467e-867f-923a8cab8b55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08F5FB57-474F-B380-5704-FF203D6E4278}" name="GALLAGHER, STEFANIE" initials="GS" userId="S::stefanie.gallagher@sao.ga.gov::d370f62a-a665-41f5-ad5c-ccb3156424eb" providerId="AD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A16A1-7BF7-1127-1DD7-9CC808739FC3}" v="3" dt="2026-02-02T14:49:53.06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346" y="9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21CB5E89-69F6-446B-AEC5-A21BB3B32D44}"/>
    <pc:docChg chg="undo custSel modSld">
      <pc:chgData name="Navas, Andrea" userId="8ab5f365-19e7-467e-867f-923a8cab8b55" providerId="ADAL" clId="{21CB5E89-69F6-446B-AEC5-A21BB3B32D44}" dt="2026-01-07T19:46:24.955" v="199" actId="255"/>
      <pc:docMkLst>
        <pc:docMk/>
      </pc:docMkLst>
      <pc:sldChg chg="modSp mod">
        <pc:chgData name="Navas, Andrea" userId="8ab5f365-19e7-467e-867f-923a8cab8b55" providerId="ADAL" clId="{21CB5E89-69F6-446B-AEC5-A21BB3B32D44}" dt="2026-01-07T19:46:24.955" v="199" actId="255"/>
        <pc:sldMkLst>
          <pc:docMk/>
          <pc:sldMk cId="1339528299" sldId="355"/>
        </pc:sldMkLst>
        <pc:spChg chg="mod">
          <ac:chgData name="Navas, Andrea" userId="8ab5f365-19e7-467e-867f-923a8cab8b55" providerId="ADAL" clId="{21CB5E89-69F6-446B-AEC5-A21BB3B32D44}" dt="2026-01-07T19:46:24.955" v="199" actId="255"/>
          <ac:spMkLst>
            <pc:docMk/>
            <pc:sldMk cId="1339528299" sldId="355"/>
            <ac:spMk id="6" creationId="{C3BB6FEC-C60D-49BB-A4AE-8ED5D0583D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6481-491E-0F2F-0259-A7A481B82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837EA-9D00-531B-0325-E0FAAF7F2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6EB00-891D-0766-E194-C7CEC9444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613B6-043C-AD61-9BD9-89CC9FB1F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01F00-7851-F375-1615-F9675B58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0860BC-4BAB-036C-BE21-9CE8DAF9E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F73C9-8668-1F65-01E6-07AAB3D37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33712-A89C-613B-2576-B08F88D71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9CF84-6B93-9C53-65CA-737BA6DD8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A85C5-73B7-0E75-9EA4-ACC5DFF44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35722-F2B3-6C8D-4D9B-8ED4802B8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0836E-1223-18B8-196A-9B9E92AED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08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B7F1-8B79-44D4-75E4-A7006D29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1CF7B-D825-DA22-EC76-7B2CC8F04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71255-7DC3-3045-24C3-0BA298048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95013-8C95-9B15-C00E-4DFED97B4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4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43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1A008-59AD-BB61-2EBA-75BF52B9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BA345-61C9-4D56-175E-0F9FE4862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FD08B-A110-F6F3-4F9A-4EF01FF87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5EFBF-BC57-2B34-EA9B-3B324F3C8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4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30B46-383F-FD03-8D8E-50CDD1F38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867ED-77FB-D629-98C0-E3C9499F7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005DC-2E7D-E76F-0FB0-F76035551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5A737-942C-9713-4246-8EFCA3F7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AB0CE-6AA3-2E40-D19F-ABDF4449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65865-076E-D9E1-26B4-91C35ACD1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E34F2-B00F-2417-6E4F-5270760B1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4A454-F6DF-D20C-0CFF-833271854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8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72698-26B7-4B88-DD52-E6810E685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E584E-F12A-0563-D415-DA1763938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0FA5F-86EE-8111-8114-04A44CEA7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A248E-E8E0-F1CB-22A0-69D975AC4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6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B01C9-3BE8-065D-641A-A27BFFEA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CA981-AB90-519D-8AA3-9DFA08F54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4B7F65-05F1-9593-BB79-0B76B8F7E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47EA6-6484-1192-3267-BDE6CB333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3B9DA-A93D-821D-4F64-6A7CAD35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19A52-0101-E44A-3171-ED34292C4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1A5D0-22E9-71D7-046A-84447D91C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6DAEE-0CE9-E663-E507-8C49B24EF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5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7614-8839-0D2B-5BA3-67E09FD9E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E08EE-00EC-A43F-8D35-48E0C5419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2BDB4-11EA-5167-0CCD-B83DCFEBE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36449-D740-9B6A-9DFC-D328D6BF7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173F5-60AA-D5D6-B292-7EAD2539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B52C7-B111-327B-A34A-566A99866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8867C-C4A2-E378-08C8-91137E9CF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FF14-0106-49C3-E337-4930DFD2F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0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E9CD-BFA9-84A8-6C31-5B7FD7A8C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455F6-C699-DAC8-8D78-3F4C82B5E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77C77-E983-E3AA-1EE7-29E36E90F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76E8E-1AC1-536C-FDD8-F5EEE504B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4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9BA2E-1E1F-736E-BAC4-ABFF27CBE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B5722-531D-FDD8-3D04-13956EEF7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62BAB-5DD1-55E4-2B08-7755656BB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D925D-8FAE-5BA7-CECB-2ECEDC078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41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D6327-3D4A-3BD0-9ADB-389D0A8D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43DB6-44C2-B306-9704-96104682C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1959A-5899-7FBE-1AD4-93019D3D8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E8256-581A-B4A8-7CF7-E27A8EE0C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74D12-D59C-AA4E-44D3-25F9BF22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20E01-52C3-74C8-2132-6488661CF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364F2-E606-BD6A-B6BA-8632BBEFA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ACF97-EF68-2CCD-F16B-18F370D74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5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BBE5-BDA0-2E20-F290-6221F57C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6AED3-CF70-559E-8F98-144988E38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8F89B-0A17-18B8-AFD2-3D08DC2EC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C1B80-B635-C312-F307-B4D459E6A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BDDA2-070A-7427-1446-4D1B1BB43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6B5B9-47EB-F8F2-7E2B-B7A3A64C2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585A6-61B8-6D7C-F24E-236A1ED01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0E5D7-358C-1EC5-567B-00AB029D9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32474-4CFE-6EC0-EBEA-259196D7A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A5F15-7DD7-02D1-7AE4-890292D8B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8BBD5-7847-FF2D-E8E3-AB9B094C9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9E384-F92C-E585-D7B7-81F03326C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9DF6-6FBE-B9CC-D19B-7F43D0BC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F8C2C-8635-B2F7-DD6F-54139E4CB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1FFDB-F762-B08D-4C70-D2E22F01F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561E-3A8B-2D8D-71D5-238B432BA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E25AB-F866-9E7D-95B7-BDC67E052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8C1C1-B218-55E3-BC6B-9A7328B36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A4D4A-9EDE-A9D6-C114-802A559F5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FD53-A24A-C2B4-58BA-224C353F0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51E48-5F2C-1A2D-AF2D-6B9C44132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36ABB-3B4A-1658-6751-31844BF66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292B2-DDBC-55CB-C885-422DA7037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9931D-0E01-29FF-CBBB-57D33F7DA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79831-59EB-B9EA-782C-1686EF14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72E6A4-FD43-D2BE-4DDD-34128EA65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486ED2-6F3E-77E6-93E1-B909A0A1B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F28C-EE48-7BE7-C272-33AFD12BE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A5BED-3286-9E89-1BCA-183C2FE5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AAF78-233F-7D13-0FD0-36375F470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A861C1-D25B-AA2F-BFFE-55191AD94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2DB36-7633-F5A4-1440-D80465711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0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1BA92F9-39D7-44CD-3D62-DE83777FCBE9}"/>
              </a:ext>
            </a:extLst>
          </p:cNvPr>
          <p:cNvSpPr txBox="1"/>
          <p:nvPr userDrawn="1"/>
        </p:nvSpPr>
        <p:spPr>
          <a:xfrm>
            <a:off x="318654" y="1489142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Supplier Profile Information (GA@WORK Marketplace for Suppliers)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15600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a </a:t>
            </a:r>
            <a:r>
              <a:rPr lang="en-US" i="1">
                <a:latin typeface="Arial"/>
                <a:cs typeface="Arial"/>
              </a:rPr>
              <a:t>Supplier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Update Supplier Profile Information </a:t>
            </a:r>
            <a:r>
              <a:rPr lang="en-US">
                <a:latin typeface="Arial"/>
                <a:cs typeface="Arial"/>
              </a:rPr>
              <a:t>in </a:t>
            </a:r>
            <a:r>
              <a:rPr lang="en-US" i="1">
                <a:latin typeface="Arial"/>
                <a:cs typeface="Arial"/>
              </a:rPr>
              <a:t>GA@WORK Marketplace for Suppliers.</a:t>
            </a:r>
          </a:p>
          <a:p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r>
              <a:rPr lang="en-US" sz="2800">
                <a:latin typeface="Arial"/>
                <a:cs typeface="Arial"/>
              </a:rPr>
              <a:t>Suppliers Approved for Payment may update only Self Reported Demographic Information and NIGP Codes.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Access the </a:t>
            </a:r>
            <a:r>
              <a:rPr lang="en-US" b="1" dirty="0"/>
              <a:t>GA@WORK Marketplace for Suppliers</a:t>
            </a:r>
            <a:r>
              <a:rPr lang="en-US" dirty="0"/>
              <a:t>.</a:t>
            </a:r>
          </a:p>
          <a:p>
            <a:r>
              <a:rPr lang="en-US" dirty="0"/>
              <a:t>Access </a:t>
            </a:r>
            <a:r>
              <a:rPr lang="en-US" b="1" dirty="0"/>
              <a:t>Registration</a:t>
            </a:r>
            <a:r>
              <a:rPr lang="en-US" dirty="0"/>
              <a:t> module. </a:t>
            </a:r>
          </a:p>
          <a:p>
            <a:r>
              <a:rPr lang="en-US" dirty="0"/>
              <a:t>Update Supplier Profile Information. </a:t>
            </a:r>
          </a:p>
          <a:p>
            <a:r>
              <a:rPr lang="en-US"/>
              <a:t>Supplier Profile Information is Updated in </a:t>
            </a:r>
            <a:r>
              <a:rPr lang="en-US" b="1"/>
              <a:t>GA@WORK Marketplace for Suppliers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Supplier Marketplace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2687" y="13820661"/>
            <a:ext cx="1591133" cy="771525"/>
          </a:xfrm>
        </p:spPr>
        <p:txBody>
          <a:bodyPr/>
          <a:lstStyle/>
          <a:p>
            <a:r>
              <a:rPr lang="en-US"/>
              <a:t>Access Registration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0662" y="13675975"/>
            <a:ext cx="1677800" cy="771525"/>
          </a:xfrm>
        </p:spPr>
        <p:txBody>
          <a:bodyPr/>
          <a:lstStyle/>
          <a:p>
            <a:r>
              <a:rPr lang="en-US"/>
              <a:t>Update Supplier Profile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7295" y="13675975"/>
            <a:ext cx="1993289" cy="939413"/>
          </a:xfrm>
        </p:spPr>
        <p:txBody>
          <a:bodyPr/>
          <a:lstStyle/>
          <a:p>
            <a:r>
              <a:rPr lang="en-US"/>
              <a:t>Supplier Profile Information is Updated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9 of 42)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Review </a:t>
            </a:r>
            <a:r>
              <a:rPr lang="en-US" b="1"/>
              <a:t>Verification Code </a:t>
            </a:r>
            <a:r>
              <a:rPr lang="en-US"/>
              <a:t>sent to </a:t>
            </a:r>
            <a:r>
              <a:rPr lang="en-US" b="1"/>
              <a:t>Mobile Phone</a:t>
            </a:r>
            <a:r>
              <a:rPr lang="en-US"/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will be received from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JAGGAER </a:t>
            </a:r>
            <a:b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Identity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A8EE7-4464-C9E8-656E-AD9E8266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6" t="2009" r="14419"/>
          <a:stretch>
            <a:fillRect/>
          </a:stretch>
        </p:blipFill>
        <p:spPr>
          <a:xfrm>
            <a:off x="3379609" y="4665729"/>
            <a:ext cx="5486400" cy="34041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/>
              <a:t>In </a:t>
            </a:r>
            <a:r>
              <a:rPr lang="en-US" b="1"/>
              <a:t>GA@WORK Marketplace</a:t>
            </a:r>
            <a:r>
              <a:rPr lang="en-US"/>
              <a:t>, enter your</a:t>
            </a:r>
            <a:r>
              <a:rPr lang="en-CA">
                <a:solidFill>
                  <a:srgbClr val="242424"/>
                </a:solidFill>
              </a:rPr>
              <a:t> </a:t>
            </a:r>
            <a:r>
              <a:rPr lang="en-CA" b="1">
                <a:solidFill>
                  <a:srgbClr val="242424"/>
                </a:solidFill>
              </a:rPr>
              <a:t>One-Time Code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Submit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CA" sz="2800" b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2800" b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23</a:t>
            </a:r>
            <a:r>
              <a:rPr kumimoji="0" lang="en-CA" sz="2800" b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>
              <a:solidFill>
                <a:srgbClr val="242424"/>
              </a:solidFill>
            </a:endParaRPr>
          </a:p>
          <a:p>
            <a:r>
              <a:rPr lang="en-CA">
                <a:solidFill>
                  <a:srgbClr val="242424"/>
                </a:solidFill>
              </a:rPr>
              <a:t> </a:t>
            </a: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9" y="7260289"/>
            <a:ext cx="1517786" cy="53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896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10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The </a:t>
            </a:r>
            <a:r>
              <a:rPr lang="en-US" b="1"/>
              <a:t>Homepage </a:t>
            </a:r>
            <a:r>
              <a:rPr lang="en-US"/>
              <a:t>is displayed.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1CBB9-2864-A32E-B055-04E55C28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309104"/>
            <a:ext cx="10058400" cy="345011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BE0688-3CBD-C771-FA17-1A3A7DDF9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Access the </a:t>
            </a:r>
            <a:r>
              <a:rPr lang="en-US" b="1"/>
              <a:t>Registration</a:t>
            </a:r>
            <a:r>
              <a:rPr lang="en-US"/>
              <a:t> module. </a:t>
            </a:r>
            <a:endParaRPr lang="en-US" b="1"/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Registration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Manage Registration Profile</a:t>
            </a:r>
            <a:r>
              <a:rPr lang="en-US"/>
              <a:t>.</a:t>
            </a:r>
          </a:p>
          <a:p>
            <a:pPr marL="742950" lvl="0" indent="-114300">
              <a:defRPr/>
            </a:pPr>
            <a:r>
              <a:rPr lang="en-US"/>
              <a:t> </a:t>
            </a:r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r>
              <a:rPr lang="en-CA" sz="2800">
                <a:solidFill>
                  <a:srgbClr val="242424"/>
                </a:solidFill>
              </a:rPr>
              <a:t>It is also possible to access the registration via the </a:t>
            </a:r>
            <a:r>
              <a:rPr lang="en-CA" sz="2800" i="1">
                <a:solidFill>
                  <a:srgbClr val="242424"/>
                </a:solidFill>
              </a:rPr>
              <a:t>Homepage</a:t>
            </a:r>
            <a:r>
              <a:rPr lang="en-CA" sz="2800">
                <a:solidFill>
                  <a:srgbClr val="242424"/>
                </a:solidFill>
              </a:rPr>
              <a:t> then click </a:t>
            </a:r>
            <a:r>
              <a:rPr lang="en-CA" sz="2800" i="1">
                <a:solidFill>
                  <a:srgbClr val="242424"/>
                </a:solidFill>
              </a:rPr>
              <a:t>Manage Registration Profile</a:t>
            </a:r>
            <a:r>
              <a:rPr lang="en-CA" sz="2800">
                <a:solidFill>
                  <a:srgbClr val="242424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CC778-85C3-55A0-7D96-C9E3875A6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28" y="12342643"/>
            <a:ext cx="10058400" cy="28738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A3E83C2-0C8E-186D-BE3A-9C0589EC0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0711" y="13176267"/>
            <a:ext cx="1733266" cy="492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EF37B9-E6FD-9179-61A4-C08685C6B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64015" y="13154824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1577C-C2D6-05DA-CDC5-4F67F1C8E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5828" y="12342643"/>
            <a:ext cx="1019894" cy="8993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A05E0F-5321-7B1A-302C-D231EC950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3879" y="125738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8E8F94-5081-B49E-D987-F81FA3D4E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7125" y="12573858"/>
            <a:ext cx="3088555" cy="492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C1A6E1-8E58-8EA5-C6BC-D49B36C73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25680" y="1251798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193A9-6482-C5C8-B21D-E1FBC92D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51C5FE-4285-7100-529A-76FA34B5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11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A1944-798F-6991-CBFE-E921F04C23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5371BA-F501-3A9A-C5A0-6E3BFF462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58030"/>
            <a:ext cx="10348914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7"/>
            </a:pPr>
            <a:r>
              <a:rPr lang="en-CA">
                <a:solidFill>
                  <a:srgbClr val="242424"/>
                </a:solidFill>
              </a:rPr>
              <a:t>Edit </a:t>
            </a:r>
            <a:r>
              <a:rPr lang="en-CA" b="1">
                <a:solidFill>
                  <a:srgbClr val="242424"/>
                </a:solidFill>
              </a:rPr>
              <a:t>Company Overview </a:t>
            </a:r>
            <a:r>
              <a:rPr lang="en-CA">
                <a:solidFill>
                  <a:srgbClr val="242424"/>
                </a:solidFill>
              </a:rPr>
              <a:t>fields. </a:t>
            </a:r>
          </a:p>
          <a:p>
            <a:pPr marL="742950"/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r>
              <a:rPr lang="en-CA" sz="2800" i="1">
                <a:solidFill>
                  <a:srgbClr val="242424"/>
                </a:solidFill>
              </a:rPr>
              <a:t>Company Overview </a:t>
            </a:r>
            <a:r>
              <a:rPr lang="en-CA" sz="2800">
                <a:solidFill>
                  <a:srgbClr val="242424"/>
                </a:solidFill>
              </a:rPr>
              <a:t>fields will auto-populate but can be edited.</a:t>
            </a:r>
            <a:endParaRPr lang="en-US" sz="2800">
              <a:solidFill>
                <a:srgbClr val="242424"/>
              </a:solidFill>
            </a:endParaRPr>
          </a:p>
          <a:p>
            <a:pPr marL="742950" indent="-742950" defTabSz="568325">
              <a:buFont typeface="+mj-lt"/>
              <a:buAutoNum type="arabicPeriod" startAt="28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CE12D9-A6D8-EF7B-6F1D-F328C3C97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57" y="5668888"/>
            <a:ext cx="10058400" cy="7495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3A5E8C-8546-D732-E259-9EAE062D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6500" y="6883988"/>
            <a:ext cx="5289550" cy="55620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8132D8-AD47-7800-36F0-1BA3F25E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8916" y="12666842"/>
            <a:ext cx="1188784" cy="3328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ABE9FF-3D68-E60A-CFDC-2F0D7986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121182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549D9-C61C-17D6-248C-178AFEA8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36050" y="89978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902D6-2433-B90A-CE14-ADCAFAFE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9B426-AEB3-0AD2-31C6-1638038E6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2ABF4-09BD-159F-7F0E-8E1E731F8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5F663-34C5-5ECE-468C-39219F72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B8AA59-0C88-01B4-E780-C83C30FB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12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047AA-06E8-0685-02DF-05DFE69994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A4BB62-7FD3-8A24-3BE4-587C87AF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/>
              <a:t>Click </a:t>
            </a:r>
            <a:r>
              <a:rPr lang="en-US" b="1"/>
              <a:t>Business Details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to select </a:t>
            </a:r>
            <a:r>
              <a:rPr lang="en-US" b="1"/>
              <a:t>Commodity Codes</a:t>
            </a:r>
            <a:r>
              <a:rPr lang="en-US"/>
              <a:t>.</a:t>
            </a:r>
          </a:p>
          <a:p>
            <a:pPr marL="74295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</a:t>
            </a:r>
            <a:r>
              <a:rPr lang="en-US" sz="2800" i="1">
                <a:solidFill>
                  <a:srgbClr val="242424"/>
                </a:solidFill>
                <a:latin typeface="Arial"/>
                <a:cs typeface="Arial"/>
              </a:rPr>
              <a:t>Commodity Codes </a:t>
            </a:r>
            <a:r>
              <a:rPr lang="en-US" sz="2800">
                <a:solidFill>
                  <a:srgbClr val="242424"/>
                </a:solidFill>
                <a:latin typeface="Arial"/>
                <a:cs typeface="Arial"/>
              </a:rPr>
              <a:t>(NIGP Codes) are optional, but at least one or more </a:t>
            </a:r>
            <a:r>
              <a:rPr lang="en-US" sz="2800" i="1">
                <a:solidFill>
                  <a:srgbClr val="242424"/>
                </a:solidFill>
                <a:latin typeface="Arial"/>
                <a:cs typeface="Arial"/>
              </a:rPr>
              <a:t>Commodity Codes </a:t>
            </a:r>
            <a:r>
              <a:rPr lang="en-US" sz="2800">
                <a:solidFill>
                  <a:srgbClr val="242424"/>
                </a:solidFill>
                <a:latin typeface="Arial"/>
                <a:cs typeface="Arial"/>
              </a:rPr>
              <a:t>related to your business offerings is required to receive bid notices by email and to display your company on the </a:t>
            </a:r>
            <a:r>
              <a:rPr lang="en-US" sz="2800" i="1">
                <a:solidFill>
                  <a:srgbClr val="242424"/>
                </a:solidFill>
                <a:latin typeface="Arial"/>
                <a:cs typeface="Arial"/>
              </a:rPr>
              <a:t>Georgia Procurement Registry</a:t>
            </a:r>
            <a:r>
              <a:rPr lang="en-US" sz="2800">
                <a:solidFill>
                  <a:srgbClr val="242424"/>
                </a:solidFill>
                <a:latin typeface="Arial"/>
                <a:cs typeface="Arial"/>
              </a:rPr>
              <a:t>. If you do not wish for your information to be displayed publicly or receive email notifications of bid opportunities, please leave the </a:t>
            </a:r>
            <a:r>
              <a:rPr lang="en-US" sz="2800" i="1">
                <a:solidFill>
                  <a:srgbClr val="242424"/>
                </a:solidFill>
                <a:latin typeface="Arial"/>
                <a:cs typeface="Arial"/>
              </a:rPr>
              <a:t>Commodity</a:t>
            </a:r>
            <a:r>
              <a:rPr lang="en-US" sz="28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lang="en-US" sz="2800" i="1">
                <a:solidFill>
                  <a:srgbClr val="242424"/>
                </a:solidFill>
                <a:latin typeface="Arial"/>
                <a:cs typeface="Arial"/>
              </a:rPr>
              <a:t>Codes</a:t>
            </a:r>
            <a:r>
              <a:rPr lang="en-US" sz="2800">
                <a:solidFill>
                  <a:srgbClr val="242424"/>
                </a:solidFill>
                <a:latin typeface="Arial"/>
                <a:cs typeface="Arial"/>
              </a:rPr>
              <a:t> section blank and</a:t>
            </a:r>
            <a:r>
              <a:rPr lang="en-CA" sz="2800">
                <a:solidFill>
                  <a:srgbClr val="242424"/>
                </a:solidFill>
                <a:latin typeface="Arial"/>
                <a:cs typeface="Arial"/>
              </a:rPr>
              <a:t> skip to </a:t>
            </a:r>
            <a:r>
              <a:rPr lang="en-CA" sz="2800" i="1">
                <a:solidFill>
                  <a:srgbClr val="242424"/>
                </a:solidFill>
                <a:latin typeface="Arial"/>
                <a:cs typeface="Arial"/>
              </a:rPr>
              <a:t>Step 35</a:t>
            </a:r>
            <a:r>
              <a:rPr lang="en-US" sz="2800">
                <a:solidFill>
                  <a:srgbClr val="242424"/>
                </a:solidFill>
                <a:latin typeface="Arial"/>
                <a:cs typeface="Arial"/>
              </a:rPr>
              <a:t>.</a:t>
            </a:r>
            <a:r>
              <a:rPr lang="en-US" sz="2800">
                <a:latin typeface="Arial"/>
                <a:cs typeface="Arial"/>
              </a:rPr>
              <a:t> Click </a:t>
            </a:r>
            <a:r>
              <a:rPr lang="en-US" sz="2800" i="1">
                <a:latin typeface="Arial"/>
                <a:cs typeface="Arial"/>
              </a:rPr>
              <a:t>Remove </a:t>
            </a:r>
            <a:r>
              <a:rPr lang="en-US" sz="2800">
                <a:latin typeface="Arial"/>
                <a:cs typeface="Arial"/>
              </a:rPr>
              <a:t>next to applicable </a:t>
            </a:r>
            <a:r>
              <a:rPr lang="en-US" sz="2800" i="1">
                <a:latin typeface="Arial"/>
                <a:cs typeface="Arial"/>
              </a:rPr>
              <a:t>Commodity Code(s).</a:t>
            </a:r>
            <a:r>
              <a:rPr lang="en-US" sz="2800">
                <a:latin typeface="Arial"/>
                <a:cs typeface="Arial"/>
              </a:rPr>
              <a:t> </a:t>
            </a:r>
            <a:endParaRPr lang="en-US" sz="2800">
              <a:solidFill>
                <a:srgbClr val="242424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436D9-96CB-DC8E-3064-BEA5E0E51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71" y="7877251"/>
            <a:ext cx="10058400" cy="3272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AAE4EE-E166-0AA3-0D8B-4B72987BF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171" y="9368034"/>
            <a:ext cx="1977895" cy="2492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2E3EBB-493E-C9AE-E6D1-2354E08D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755" y="10743883"/>
            <a:ext cx="287445" cy="207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C3904C-B6CB-C786-BB41-E6747810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12157" y="101833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B47180-D5DA-DA0A-B509-F4EC95C1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4531" y="92183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09F6A-9BF6-EEE5-5FB4-D272E5699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0FC0D-AB69-C6D6-CF62-F4F9381F4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9926-D0DE-B4B9-F821-0EC41143F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4CDE2-F95C-B934-4A1B-CD536BF50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716D47-88C4-70EE-E89D-4F70883E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latin typeface="Helvetica Neue" panose="02000503000000020004" pitchFamily="2" charset="0"/>
              </a:rPr>
            </a:br>
            <a:r>
              <a:rPr lang="en-US"/>
              <a:t>(Part 13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DC62E-4683-CCCE-22BD-0EFDF8CD93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85869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5D692D-944A-58AF-6E1C-6E6ACFFE2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Select the </a:t>
            </a:r>
            <a:r>
              <a:rPr lang="en-US" b="1"/>
              <a:t>Commodity Code</a:t>
            </a:r>
            <a:r>
              <a:rPr lang="en-US"/>
              <a:t>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Use </a:t>
            </a:r>
            <a:r>
              <a:rPr lang="en-US" sz="2800" i="1"/>
              <a:t>Search</a:t>
            </a:r>
            <a:r>
              <a:rPr lang="en-US" sz="2800"/>
              <a:t> or browse list to select a </a:t>
            </a:r>
            <a:r>
              <a:rPr lang="en-US" sz="2800" i="1"/>
              <a:t>Commodity Code</a:t>
            </a:r>
            <a:r>
              <a:rPr lang="en-US" sz="2800"/>
              <a:t>. Multiple </a:t>
            </a:r>
            <a:r>
              <a:rPr lang="en-US" sz="2800" i="1"/>
              <a:t>Commodity Codes </a:t>
            </a:r>
            <a:r>
              <a:rPr lang="en-US" sz="2800"/>
              <a:t>can be selected. Click twice to remove </a:t>
            </a:r>
            <a:r>
              <a:rPr lang="en-US" sz="2800" i="1"/>
              <a:t>Commodity Code(s)</a:t>
            </a:r>
            <a:r>
              <a:rPr lang="en-US" sz="2800"/>
              <a:t>. 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0AEAAC-5414-5588-23C6-3BDC42D7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461734"/>
            <a:ext cx="10058400" cy="4805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1FAB69-50EE-0BD3-FFA7-8CF901772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2649" y="8942129"/>
            <a:ext cx="2737625" cy="3282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B9C88B-71D9-EBE1-FEA5-1C8DA9D0B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9421" y="9796961"/>
            <a:ext cx="803403" cy="4291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472E77-8039-279A-5C9B-CB8BFC549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66108" y="88319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256F78-98B7-C2E1-7EB7-A4004D09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72880" y="97185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BF614-F77F-7A2B-C321-5D65CAFB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84724-45BC-0215-7B42-14F3B8B63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75EB-E703-87AC-824E-3BAB9CCC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0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590E4-B596-EB10-4F49-F13E062BA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7D90FF-35D9-7AC5-2820-0F75FF91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14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F76AD-2CE3-46F3-8143-4C0E47062C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D96444-0C27-E21C-D571-8A0B82B0D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Click </a:t>
            </a:r>
            <a:r>
              <a:rPr lang="en-US" b="1"/>
              <a:t>Remove</a:t>
            </a:r>
            <a:r>
              <a:rPr lang="en-US"/>
              <a:t> to delete the selected </a:t>
            </a:r>
            <a:r>
              <a:rPr lang="en-US" b="1"/>
              <a:t>Commodity Code</a:t>
            </a:r>
            <a:r>
              <a:rPr lang="en-US"/>
              <a:t> (Optional).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B0931-C4AE-0913-2C03-0655816EC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70" y="4311254"/>
            <a:ext cx="8229600" cy="43296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27F8F2-252C-D4C0-E097-10F0D9DEF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/>
              <a:t>Click </a:t>
            </a:r>
            <a:r>
              <a:rPr lang="en-US" b="1"/>
              <a:t>Addresses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5"/>
            </a:pPr>
            <a:r>
              <a:rPr lang="en-US"/>
              <a:t>Click </a:t>
            </a:r>
            <a:r>
              <a:rPr lang="en-US" b="1"/>
              <a:t>Address Label </a:t>
            </a:r>
            <a:r>
              <a:rPr lang="en-US"/>
              <a:t>hyperlink.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remove </a:t>
            </a:r>
            <a:r>
              <a:rPr lang="en-US" sz="2800" i="1"/>
              <a:t>Address</a:t>
            </a:r>
            <a:r>
              <a:rPr lang="en-US" sz="2800"/>
              <a:t>, click the dropdown arrow then select </a:t>
            </a:r>
            <a:r>
              <a:rPr lang="en-US" sz="2800" i="1"/>
              <a:t>Make Inactive </a:t>
            </a:r>
            <a:r>
              <a:rPr lang="en-US" sz="2800"/>
              <a:t>next to it. To </a:t>
            </a:r>
            <a:r>
              <a:rPr lang="en-US" sz="2800" i="1"/>
              <a:t>Add Address</a:t>
            </a:r>
            <a:r>
              <a:rPr lang="en-US" sz="2800"/>
              <a:t>, skip to </a:t>
            </a:r>
            <a:r>
              <a:rPr lang="en-US" sz="2800" i="1"/>
              <a:t>Step 39</a:t>
            </a:r>
            <a:r>
              <a:rPr lang="en-US" sz="2800"/>
              <a:t>. </a:t>
            </a:r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A90284-3CA1-3D0C-3914-8643AE9A4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1810900"/>
            <a:ext cx="10058400" cy="26300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B8415A-A5FF-D2E6-ED0D-7367A59A6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79" y="13678667"/>
            <a:ext cx="2225041" cy="3037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83213-4208-C96B-417D-16969D4A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8458" y="8301089"/>
            <a:ext cx="871383" cy="2661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2A814E-B5E7-17AD-7A7D-29E38EE5A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9908" y="135562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DC3AF-E9BC-2F02-FFFD-40A2FBEB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9624" y="13509771"/>
            <a:ext cx="1075926" cy="388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5D53AB-E805-0386-BDE5-AE41FC86A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71454" y="138988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5E18FA-5477-9CB4-DB94-A5F0CAB6D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69829" y="77458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EECFC0-6CDA-4CFE-F854-BE62A4AC2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42857" y="69118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8803C-AA13-DAA7-986C-3554FEE2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680957" y="7460534"/>
            <a:ext cx="472441" cy="1854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04B71-5DB7-84FF-61C8-BE8CF5CC9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D5AD2-1D45-A597-647E-C97FB719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15C0D-25CE-DBFC-A459-052429FF1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0D9BF-07C9-ED8F-B177-97CB2FEB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613566-9124-29AB-4EDF-754B929D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15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83E92-B6F1-24D6-76F1-4F77065698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C6EF4E-5D39-C846-0C78-E7E215908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7"/>
            </a:pPr>
            <a:r>
              <a:rPr lang="en-US"/>
              <a:t>Edit </a:t>
            </a:r>
            <a:r>
              <a:rPr lang="en-US" b="1"/>
              <a:t>Address</a:t>
            </a:r>
            <a:r>
              <a:rPr lang="en-US"/>
              <a:t> fields. 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156C03-11A6-4C52-8CC7-D60637F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63" y="4143296"/>
            <a:ext cx="6400800" cy="108896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18883B-2FE7-2C03-2BC2-B0F28E04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9365" y="14495929"/>
            <a:ext cx="1386627" cy="4195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45DF5B-133B-5865-E0BE-7315834FD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70725" y="144294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1B8328-5F65-3802-6602-134DEAB4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1446" y="5043488"/>
            <a:ext cx="6221237" cy="88544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D61061-BB63-B099-46EA-BB39B9CAA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44948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06677-AD9A-C612-37C9-6E7A8A456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E5789-86F3-DA4A-DFEC-E4AE984D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BD43F-4731-8CCA-2A0A-3A190ECF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1423B-532F-0E2B-1EFD-5F856CAB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16CA47-D42F-9496-0D2C-452596D0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16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1E18F-4E53-E038-EFC2-5BC99E45D0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3587" y="1704221"/>
            <a:ext cx="326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365ED2-A97E-F850-4CB6-166764D93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9"/>
            </a:pPr>
            <a:r>
              <a:rPr lang="en-US"/>
              <a:t>Click </a:t>
            </a:r>
            <a:r>
              <a:rPr lang="en-US" b="1"/>
              <a:t>Add Address</a:t>
            </a:r>
            <a:r>
              <a:rPr lang="en-US"/>
              <a:t>. 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(physical)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selected, follow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Steps 40-65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skip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66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Takes Orders (fulfillment)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selected.</a:t>
            </a: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EF78E-6BAF-EB5E-142E-20AC62ED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4776282"/>
            <a:ext cx="9144000" cy="53941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A4B4B9-C6D0-3718-37FD-3B401AFBA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8381" y="8524473"/>
            <a:ext cx="1362141" cy="430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3B754-6675-3E4F-9C96-325887B8C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B47EC-B284-D22A-4AC3-3BBFB164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79158-0C91-9A94-77B3-03FE06616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6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345D3-48C0-8613-1A34-10C7FB08E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4557A0-8935-B22E-8A1D-ABFBA34C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</a:t>
            </a:r>
            <a:br>
              <a:rPr lang="en-US"/>
            </a:br>
            <a:r>
              <a:rPr lang="en-US"/>
              <a:t>(Part 17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FF51C-EA3B-AEED-13CF-A301256DA3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594" y="1717828"/>
            <a:ext cx="30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3A3DA-4695-777D-845F-EE816248E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0"/>
            </a:pPr>
            <a:r>
              <a:rPr lang="en-CA">
                <a:solidFill>
                  <a:srgbClr val="242424"/>
                </a:solidFill>
              </a:rPr>
              <a:t>For </a:t>
            </a:r>
            <a:r>
              <a:rPr lang="en-CA" b="1">
                <a:solidFill>
                  <a:srgbClr val="242424"/>
                </a:solidFill>
              </a:rPr>
              <a:t>Other (Physical) e</a:t>
            </a:r>
            <a:r>
              <a:rPr lang="en-CA">
                <a:solidFill>
                  <a:srgbClr val="242424"/>
                </a:solidFill>
              </a:rPr>
              <a:t>nter </a:t>
            </a:r>
            <a:r>
              <a:rPr lang="en-CA" b="1">
                <a:solidFill>
                  <a:srgbClr val="242424"/>
                </a:solidFill>
              </a:rPr>
              <a:t>What would you like to label this address?</a:t>
            </a:r>
            <a:r>
              <a:rPr lang="en-CA">
                <a:solidFill>
                  <a:srgbClr val="242424"/>
                </a:solidFill>
              </a:rPr>
              <a:t>*.</a:t>
            </a:r>
            <a:endParaRPr lang="en-US"/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Select </a:t>
            </a:r>
            <a:r>
              <a:rPr lang="en-US" b="1"/>
              <a:t>Other (physical)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111D5-6E24-5746-8984-FB3FB9AD0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2" t="1424" r="1119" b="3282"/>
          <a:stretch>
            <a:fillRect/>
          </a:stretch>
        </p:blipFill>
        <p:spPr>
          <a:xfrm>
            <a:off x="1179334" y="5384863"/>
            <a:ext cx="9886950" cy="7018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E2F8EE-6B00-1139-263B-3BDB12382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7820" y="10664009"/>
            <a:ext cx="2321220" cy="4002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4542B3-3981-94A9-77FC-E8BD9A8A6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9180" y="1058980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400B8-362E-D0CB-E4C1-D3663F75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8374" y="11854243"/>
            <a:ext cx="115429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D084BE-F257-892B-3F43-65515796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09734" y="118542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16B5A-5E2C-DEF5-EE6B-055A2EE80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D2621-C7F5-900E-D88F-03B045063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51BD1-D2A9-83F3-9887-5354FB82E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14611-8731-FAED-0B6C-2A2F7103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9236" y="8054244"/>
            <a:ext cx="455676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62FDD0-BD9E-9F17-712E-4DC97032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0596" y="80520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9504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55991DD3-C4FB-AE6C-0300-950D60CB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Update Supplier Profile Information</a:t>
            </a:r>
            <a:br>
              <a:rPr lang="en-US"/>
            </a:br>
            <a:r>
              <a:rPr lang="en-US"/>
              <a:t>(Part 18 of 42)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ED0FF-C510-6DAE-6032-AE20509722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594" y="1717828"/>
            <a:ext cx="30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E247F5-1F68-E1D0-CE70-DBDCAA4E3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3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Country</a:t>
            </a:r>
            <a:r>
              <a:rPr lang="en-CA">
                <a:solidFill>
                  <a:srgbClr val="242424"/>
                </a:solidFill>
              </a:rPr>
              <a:t>*. 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Address Line 1</a:t>
            </a:r>
            <a:r>
              <a:rPr lang="en-CA">
                <a:solidFill>
                  <a:srgbClr val="242424"/>
                </a:solidFill>
              </a:rPr>
              <a:t>*.</a:t>
            </a:r>
            <a:r>
              <a:rPr lang="en-CA" b="1">
                <a:solidFill>
                  <a:srgbClr val="242424"/>
                </a:solidFill>
              </a:rPr>
              <a:t> 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CA">
                <a:solidFill>
                  <a:srgbClr val="242424"/>
                </a:solidFill>
              </a:rPr>
              <a:t>If applicable, enter </a:t>
            </a:r>
            <a:r>
              <a:rPr lang="en-CA" b="1">
                <a:solidFill>
                  <a:srgbClr val="242424"/>
                </a:solidFill>
              </a:rPr>
              <a:t>Address Line 2 </a:t>
            </a:r>
            <a:r>
              <a:rPr lang="en-CA">
                <a:solidFill>
                  <a:srgbClr val="242424"/>
                </a:solidFill>
              </a:rPr>
              <a:t>or </a:t>
            </a:r>
            <a:r>
              <a:rPr lang="en-CA" b="1">
                <a:solidFill>
                  <a:srgbClr val="242424"/>
                </a:solidFill>
              </a:rPr>
              <a:t>Line 3</a:t>
            </a:r>
            <a:r>
              <a:rPr lang="en-CA">
                <a:solidFill>
                  <a:srgbClr val="242424"/>
                </a:solidFill>
              </a:rPr>
              <a:t>.</a:t>
            </a:r>
            <a:endParaRPr lang="en-CA" b="1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43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City/Town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State/Province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Postal Code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0F788-6FBC-7308-DABB-F40A954C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44" y="6747539"/>
            <a:ext cx="9144000" cy="8782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D2679C-F84D-3F9F-B050-F1EF6CA17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1048" y="8770362"/>
            <a:ext cx="4854952" cy="4959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354F6A-5ABA-E48A-5A12-CA8280508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358" y="9473573"/>
            <a:ext cx="4781292" cy="4959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556E31-F3F4-D440-EC4A-2CA7F69D7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358" y="10203732"/>
            <a:ext cx="4781292" cy="4959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3BFD7B-47A3-3984-C52A-BE6B10A28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358" y="11531965"/>
            <a:ext cx="4781292" cy="5593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0AD04F-9473-7A43-3446-0EBC7579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358" y="12231256"/>
            <a:ext cx="2714367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994B81-6657-2CC4-4FCB-225B4ADC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358" y="12954403"/>
            <a:ext cx="4781292" cy="4959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D564DE-7350-E4C7-78D7-6E7223E13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2408" y="87644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2A0C73-9698-093E-E6FA-7C77D5B03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42718" y="94599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37DC2C-A995-BEF0-9B8B-483BF1D67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42718" y="102037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B4F09F-D8C1-7477-7EE4-26F9C26A3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69806" y="115932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008CA7-102B-AD69-A3D4-7D65AC3E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42718" y="122031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E4D4F2-2787-06B1-B472-0D8731B1B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42718" y="128916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DD3CA-05C9-C8DB-55F3-92D88DB0F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564C6-4042-5D76-97BC-CA0945CD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4CB12-46FC-BB0B-B738-016132214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1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32478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Open </a:t>
            </a:r>
            <a:r>
              <a:rPr lang="en-US" b="1"/>
              <a:t>GA@WORK Marketplace </a:t>
            </a:r>
            <a:r>
              <a:rPr lang="en-US"/>
              <a:t>and enter </a:t>
            </a:r>
            <a:r>
              <a:rPr lang="en-US" b="1"/>
              <a:t>your email to Login</a:t>
            </a:r>
            <a:r>
              <a:rPr lang="en-US"/>
              <a:t>.</a:t>
            </a:r>
          </a:p>
          <a:p>
            <a:pPr marL="738188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CA" sz="2800">
                <a:solidFill>
                  <a:srgbClr val="242424"/>
                </a:solidFill>
              </a:rPr>
              <a:t>To log in a supplier must have started the registration process in </a:t>
            </a:r>
            <a:r>
              <a:rPr lang="en-CA" sz="2800" i="1">
                <a:solidFill>
                  <a:srgbClr val="242424"/>
                </a:solidFill>
              </a:rPr>
              <a:t>GA@WORK Marketplace for Suppliers.</a:t>
            </a:r>
            <a:endParaRPr lang="en-US"/>
          </a:p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7C643E-9A25-81A3-1B8A-1E16E9E61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58" y="5116390"/>
            <a:ext cx="6400800" cy="3371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4DCD7E-EEA9-4273-4176-2E0A071D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486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2" y="14499169"/>
            <a:ext cx="8248956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45619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34799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3" y="13386060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C9F7D-5D94-D95B-8009-94D0D8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2290" y="8128000"/>
            <a:ext cx="4800600" cy="318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BE11D5-1B04-8DB8-537D-3D7653DE9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32454" y="7990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0CA008-0C3A-FCC7-8991-39764D90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7264" y="8119661"/>
            <a:ext cx="548640" cy="2356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5345D0-73D9-C544-ACFF-EB728FD1B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25904" y="79652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8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492A0-9F9D-64C3-1B75-A065B7D4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8981B0B5-4711-3A44-AD7A-5A3F2A2C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Update Supplier Profile Information</a:t>
            </a:r>
            <a:br>
              <a:rPr lang="en-US"/>
            </a:br>
            <a:r>
              <a:rPr lang="en-US"/>
              <a:t>(Part 19 of 42)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35887-4306-656E-46B8-08DDD154CA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594" y="1717828"/>
            <a:ext cx="30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1DBE55-D8FF-4893-C717-F141E5F52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9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Phone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49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Toll Free Phone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49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Fax </a:t>
            </a:r>
            <a:r>
              <a:rPr lang="en-CA">
                <a:solidFill>
                  <a:srgbClr val="242424"/>
                </a:solidFill>
              </a:rPr>
              <a:t>(optional). </a:t>
            </a:r>
            <a:endParaRPr lang="en-US"/>
          </a:p>
          <a:p>
            <a:pPr marL="742950" indent="-742950">
              <a:buFont typeface="+mj-lt"/>
              <a:buAutoNum type="arabicPeriod" startAt="49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D5358-3214-526D-84BE-AF330042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2" r="1277"/>
          <a:stretch>
            <a:fillRect/>
          </a:stretch>
        </p:blipFill>
        <p:spPr>
          <a:xfrm>
            <a:off x="1093608" y="6773333"/>
            <a:ext cx="10058400" cy="66678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8E6B9F-5B89-0CA9-7D51-2C33EC4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9348" y="8957930"/>
            <a:ext cx="5869452" cy="5528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2B93E-2BD1-7CB8-FD74-7B0601144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9348" y="9983973"/>
            <a:ext cx="5869452" cy="595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6E734D-B1B3-89AF-E1D7-6CB4AD0D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7194" y="11079126"/>
            <a:ext cx="3156969" cy="5528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92E547-A286-7543-E25C-333C4F305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1221" y="12602255"/>
            <a:ext cx="1286028" cy="595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78E418-7FD9-CAD2-A854-39DCFECD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48554" y="110791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463E5-0EF3-816F-AE85-1D91E4C17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0708" y="99862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7885-8C67-A3E8-5168-2AED6820E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0708" y="89356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BDED24-82A6-AFEE-58D5-5F30FDB2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79915" y="120536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FB497-6543-B4A2-D2D1-3870C620F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B2F00-9721-CCCD-4B49-1CB49F14A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7EAE7-176B-A2F0-7A5C-E16ED7786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67DF9-8060-EBD2-A142-753C0D8E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FD5BF0-B275-E58E-3298-BB7532D4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20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3B56F-5C75-B30D-54FF-65DEF438F2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72231" y="1717828"/>
            <a:ext cx="293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68A4BB-E5BC-53F0-67B0-9E19AFB50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3"/>
            </a:pPr>
            <a:r>
              <a:rPr lang="en-CA">
                <a:solidFill>
                  <a:srgbClr val="242424"/>
                </a:solidFill>
              </a:rPr>
              <a:t>Check </a:t>
            </a:r>
            <a:r>
              <a:rPr lang="en-CA" b="1">
                <a:solidFill>
                  <a:srgbClr val="242424"/>
                </a:solidFill>
              </a:rPr>
              <a:t>Enter New Contact </a:t>
            </a:r>
            <a:r>
              <a:rPr lang="en-CA">
                <a:solidFill>
                  <a:srgbClr val="242424"/>
                </a:solidFill>
              </a:rPr>
              <a:t>box.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additional contact type(s) to apply </a:t>
            </a:r>
            <a:r>
              <a:rPr lang="en-CA">
                <a:solidFill>
                  <a:srgbClr val="242424"/>
                </a:solidFill>
              </a:rPr>
              <a:t>(Optional).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Contact Label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First Name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Last Name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88F68F-CA82-891E-F732-B9EAF234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6357868"/>
            <a:ext cx="10058400" cy="8327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2D7265-EFC8-1A42-C41C-064A2A1F5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7288" y="12396392"/>
            <a:ext cx="5423251" cy="5905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936E65-73DD-0DE4-964C-9E7939A8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7288" y="13149087"/>
            <a:ext cx="5423251" cy="591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9F9F4-249B-72D6-277D-77ED697B6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7289" y="13937902"/>
            <a:ext cx="5423250" cy="6002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63B5D-6F11-D3B7-78B9-CDA44091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610" y="9261446"/>
            <a:ext cx="5670002" cy="4529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4A31D0-D605-5BBA-BCC4-93424A89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7288" y="10072214"/>
            <a:ext cx="3603310" cy="21977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B3B0B3-B6C9-049A-6E99-4A01EAB3F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02612" y="91925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11144C-9454-AE28-CFAF-F26D6B97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10598" y="108967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3732AC-3FD7-31F1-FFF0-DBE04EE5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58648" y="123939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37C2C8-DCCE-FFF8-F4B1-CA78F36B6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58648" y="139637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2B6660-0ADF-AF4B-4C56-C9B9B6336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2013" y="131805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7F5EB-94A1-BDCE-F97F-1A7F25659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98C8BB-C484-C763-BDB6-62C35EA97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0E703-3C5B-9B15-900F-1820FF074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C7CDE-D788-4A28-2050-486912D5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1369B-9F4F-1115-6ADC-B3D01851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21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1AD38-3FF3-C7A6-DA4A-15ACBF9D7F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BDE819-029B-CEA6-5D8B-CDB8E3846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8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Position Title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58"/>
            </a:pPr>
            <a:r>
              <a:rPr lang="en-CA">
                <a:solidFill>
                  <a:srgbClr val="242424"/>
                </a:solidFill>
              </a:rPr>
              <a:t>Enter an </a:t>
            </a:r>
            <a:r>
              <a:rPr lang="en-CA" b="1">
                <a:solidFill>
                  <a:srgbClr val="242424"/>
                </a:solidFill>
              </a:rPr>
              <a:t>Email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58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Phone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58"/>
            </a:pPr>
            <a:r>
              <a:rPr lang="en-CA">
                <a:solidFill>
                  <a:srgbClr val="242424"/>
                </a:solidFill>
              </a:rPr>
              <a:t>If applicable, enter a </a:t>
            </a:r>
            <a:r>
              <a:rPr lang="en-CA" b="1">
                <a:solidFill>
                  <a:srgbClr val="242424"/>
                </a:solidFill>
              </a:rPr>
              <a:t>Toll Free Phone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58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Fax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58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55B7A-C80D-476A-EF6B-703DC1768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6825702"/>
            <a:ext cx="8229600" cy="86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9EF57F-6528-B5CF-C340-32764D20B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8" y="10509291"/>
            <a:ext cx="505363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5F5B3-92B6-098A-3D86-3A83C01E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1153938"/>
            <a:ext cx="505363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097B0-9CF4-7866-FE67-0B38DC53F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1781611"/>
            <a:ext cx="488258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2E59E2-C63C-BC68-71DE-B5F2E902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2665173"/>
            <a:ext cx="488258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168E63-48E2-22E7-8422-B55241ED1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3548735"/>
            <a:ext cx="2646692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68415-C0A9-E162-475B-B6C3996FA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6071" y="14807592"/>
            <a:ext cx="1789941" cy="532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25308E-7DCD-F902-0482-F668DF99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26114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30FDB0-1411-A50A-ABB9-F335D0F56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35118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502A02-358A-AC82-D558-23CADF082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04533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714183-B1B7-306B-3C71-CD784E3B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11174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D4FA96-F2C4-FCCE-3FE3-BBB9ADD0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17700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C98F1A-0497-22A1-6590-389B4042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83338" y="142589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5F79E-B5CA-137A-FCC9-7ED770B61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4141D-F81A-39C8-0392-A683B9ED3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860E8-6A6E-A610-122D-237906AC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9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0870B-3C5B-6A85-9F2F-3797241EA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8350A7-D48E-7321-D571-CE348A95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22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0664C-D260-7B3F-CAA1-A9E533D810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ECE2B-08BA-ED50-B2FF-995FA7D3D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4"/>
            </a:pPr>
            <a:r>
              <a:rPr lang="en-CA">
                <a:solidFill>
                  <a:srgbClr val="242424"/>
                </a:solidFill>
              </a:rPr>
              <a:t>Review added</a:t>
            </a:r>
            <a:r>
              <a:rPr lang="en-CA" b="1">
                <a:solidFill>
                  <a:srgbClr val="242424"/>
                </a:solidFill>
              </a:rPr>
              <a:t> Contact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64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 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remove </a:t>
            </a:r>
            <a:r>
              <a:rPr lang="en-US" sz="2800" i="1"/>
              <a:t>Contact</a:t>
            </a:r>
            <a:r>
              <a:rPr lang="en-US" sz="2800"/>
              <a:t>, click the dropdown arrow then select </a:t>
            </a:r>
            <a:r>
              <a:rPr lang="en-US" sz="2800" i="1"/>
              <a:t>Make Inactive </a:t>
            </a:r>
            <a:r>
              <a:rPr lang="en-US" sz="2800"/>
              <a:t>next to it. To </a:t>
            </a:r>
            <a:r>
              <a:rPr lang="en-US" sz="2800" i="1"/>
              <a:t>Manage Associated </a:t>
            </a:r>
            <a:r>
              <a:rPr lang="en-US" sz="2800"/>
              <a:t>Addresses, skip to </a:t>
            </a:r>
            <a:r>
              <a:rPr lang="en-US" sz="2800" i="1"/>
              <a:t>Step 40</a:t>
            </a:r>
            <a:r>
              <a:rPr lang="en-US" sz="2800"/>
              <a:t>. To </a:t>
            </a:r>
            <a:r>
              <a:rPr lang="en-US" sz="2800" i="1"/>
              <a:t>Add Corporate Contact</a:t>
            </a:r>
            <a:r>
              <a:rPr lang="en-US" sz="2800"/>
              <a:t>, skip to </a:t>
            </a:r>
            <a:r>
              <a:rPr lang="en-US" sz="2800" i="1"/>
              <a:t>Step 66</a:t>
            </a:r>
            <a:r>
              <a:rPr lang="en-US" sz="2800"/>
              <a:t>.</a:t>
            </a:r>
            <a:endParaRPr lang="en-CA" sz="2800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CC4BC8-ADC4-296D-3754-CBBA13AB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54" y="6864640"/>
            <a:ext cx="9475289" cy="2148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B54356-48A7-58E1-8073-D9CB98A26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4822" y="7315200"/>
            <a:ext cx="8390697" cy="32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AD83C-EBB4-4A10-B94D-42F441F6A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1987" y="7298980"/>
            <a:ext cx="393687" cy="397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48B776-1D6E-E4B4-E74F-AA4F60ED8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182" y="72009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1C20B7-8739-C147-23D8-9DC7CCE7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25121" y="67665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A78D1-4F1B-4C42-022F-5EE92E8FE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9100F-DB17-DB1F-447A-2AC78B2EA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F3E1E-51F2-5B0E-AC69-E16D20B77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BE81E041-ED0B-7036-3317-F4DA4E10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23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054C4-11C5-DCF0-2CE8-200BC742A5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594" y="1717828"/>
            <a:ext cx="30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0B15D7-33F7-327C-5F78-26F0DB5F2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6"/>
            </a:pPr>
            <a:r>
              <a:rPr lang="en-CA">
                <a:solidFill>
                  <a:srgbClr val="242424"/>
                </a:solidFill>
              </a:rPr>
              <a:t>For </a:t>
            </a:r>
            <a:r>
              <a:rPr lang="en-CA" b="1">
                <a:solidFill>
                  <a:srgbClr val="242424"/>
                </a:solidFill>
              </a:rPr>
              <a:t>Take Orders (fulfillment)</a:t>
            </a:r>
            <a:r>
              <a:rPr lang="en-CA">
                <a:solidFill>
                  <a:srgbClr val="242424"/>
                </a:solidFill>
              </a:rPr>
              <a:t>, enter </a:t>
            </a:r>
            <a:r>
              <a:rPr lang="en-CA" b="1">
                <a:solidFill>
                  <a:srgbClr val="242424"/>
                </a:solidFill>
              </a:rPr>
              <a:t>What would you like to label this address?</a:t>
            </a:r>
            <a:r>
              <a:rPr lang="en-CA">
                <a:solidFill>
                  <a:srgbClr val="242424"/>
                </a:solidFill>
              </a:rPr>
              <a:t>*.</a:t>
            </a:r>
            <a:endParaRPr lang="en-US"/>
          </a:p>
          <a:p>
            <a:pPr marL="742950" indent="-742950">
              <a:buFont typeface="+mj-lt"/>
              <a:buAutoNum type="arabicPeriod" startAt="66"/>
            </a:pPr>
            <a:r>
              <a:rPr lang="en-US"/>
              <a:t>Select </a:t>
            </a:r>
            <a:r>
              <a:rPr lang="en-US" b="1"/>
              <a:t>Takes Orders (fulfillment) </a:t>
            </a:r>
            <a:r>
              <a:rPr lang="en-CA">
                <a:solidFill>
                  <a:srgbClr val="242424"/>
                </a:solidFill>
              </a:rPr>
              <a:t>for </a:t>
            </a:r>
            <a:r>
              <a:rPr lang="en-CA" b="1">
                <a:solidFill>
                  <a:srgbClr val="242424"/>
                </a:solidFill>
              </a:rPr>
              <a:t>Which of the following business activities take place at this address?</a:t>
            </a:r>
            <a:r>
              <a:rPr lang="en-CA">
                <a:solidFill>
                  <a:srgbClr val="242424"/>
                </a:solidFill>
              </a:rPr>
              <a:t>*.</a:t>
            </a:r>
            <a:r>
              <a:rPr lang="en-US" b="1"/>
              <a:t> </a:t>
            </a:r>
          </a:p>
          <a:p>
            <a:pPr marL="742950" indent="-742950">
              <a:buFont typeface="+mj-lt"/>
              <a:buAutoNum type="arabicPeriod" startAt="66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07D71-04D7-1F9C-6C02-F5A3399DC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4" y="6286674"/>
            <a:ext cx="10058400" cy="7194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33A221-681B-F41B-ACB9-11E372E86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602" y="9067114"/>
            <a:ext cx="4439637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B2DDA-3A5E-C0D6-570F-F4D21729C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602" y="11244136"/>
            <a:ext cx="3333708" cy="8322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73672A-37CE-0506-5765-E0E9E4E5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2069" y="12854151"/>
            <a:ext cx="1131505" cy="5236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89A6CF-F053-2BFC-699A-77D88B564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93239" y="90671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A6D67-DBEF-EFB2-95BB-9B92722A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87310" y="113859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751B9D-B4E3-D8A1-0AD3-EBA50EEE9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73429" y="128541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BE4CD-D66F-CAB0-567B-694E5C97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74B0D-0E45-45E9-3F39-D095F2CA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AE877-D865-91B3-99FC-77972F59C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FF63-10CE-204A-6113-31ED05EFE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A4FC04-F640-8547-B66E-9D8E2D0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24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9A07C-73F9-865F-A87B-607697999A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594" y="1717828"/>
            <a:ext cx="287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7D273-86A6-9C9F-3D8C-3DAC843C5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68070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9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Email</a:t>
            </a:r>
            <a:r>
              <a:rPr lang="en-CA">
                <a:solidFill>
                  <a:srgbClr val="242424"/>
                </a:solidFill>
              </a:rPr>
              <a:t> for </a:t>
            </a:r>
            <a:r>
              <a:rPr lang="en-CA" b="1">
                <a:solidFill>
                  <a:srgbClr val="242424"/>
                </a:solidFill>
              </a:rPr>
              <a:t>How would you like to receive purchase orders for this fulfillment address?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If </a:t>
            </a:r>
            <a:r>
              <a:rPr lang="en-CA" sz="2800" i="1">
                <a:solidFill>
                  <a:srgbClr val="242424"/>
                </a:solidFill>
              </a:rPr>
              <a:t>Email </a:t>
            </a:r>
            <a:r>
              <a:rPr lang="en-CA" sz="2800">
                <a:solidFill>
                  <a:srgbClr val="242424"/>
                </a:solidFill>
              </a:rPr>
              <a:t>is selected, follow </a:t>
            </a:r>
            <a:r>
              <a:rPr lang="en-CA" sz="2800" i="1">
                <a:solidFill>
                  <a:srgbClr val="242424"/>
                </a:solidFill>
              </a:rPr>
              <a:t>Steps 69-71</a:t>
            </a:r>
            <a:r>
              <a:rPr lang="en-CA" sz="2800">
                <a:solidFill>
                  <a:srgbClr val="242424"/>
                </a:solidFill>
              </a:rPr>
              <a:t>. If </a:t>
            </a:r>
            <a:r>
              <a:rPr lang="en-CA" sz="2800" i="1">
                <a:solidFill>
                  <a:srgbClr val="242424"/>
                </a:solidFill>
              </a:rPr>
              <a:t>Fax </a:t>
            </a:r>
            <a:r>
              <a:rPr lang="en-CA" sz="2800">
                <a:solidFill>
                  <a:srgbClr val="242424"/>
                </a:solidFill>
              </a:rPr>
              <a:t>is selected, follow </a:t>
            </a:r>
            <a:r>
              <a:rPr lang="en-CA" sz="2800" i="1">
                <a:solidFill>
                  <a:srgbClr val="242424"/>
                </a:solidFill>
              </a:rPr>
              <a:t>Steps 72-73</a:t>
            </a:r>
            <a:r>
              <a:rPr lang="en-CA" sz="2800">
                <a:solidFill>
                  <a:srgbClr val="242424"/>
                </a:solidFill>
              </a:rPr>
              <a:t>. If </a:t>
            </a:r>
            <a:r>
              <a:rPr lang="en-CA" sz="2800" i="1">
                <a:solidFill>
                  <a:srgbClr val="242424"/>
                </a:solidFill>
              </a:rPr>
              <a:t>Mail</a:t>
            </a:r>
            <a:r>
              <a:rPr lang="en-CA" sz="2800">
                <a:solidFill>
                  <a:srgbClr val="242424"/>
                </a:solidFill>
              </a:rPr>
              <a:t> is selected follow </a:t>
            </a:r>
            <a:r>
              <a:rPr lang="en-CA" sz="2800" i="1">
                <a:solidFill>
                  <a:srgbClr val="242424"/>
                </a:solidFill>
              </a:rPr>
              <a:t>Step 74</a:t>
            </a:r>
            <a:r>
              <a:rPr lang="en-CA" sz="2800">
                <a:solidFill>
                  <a:srgbClr val="242424"/>
                </a:solidFill>
              </a:rPr>
              <a:t>. Once </a:t>
            </a:r>
            <a:r>
              <a:rPr lang="en-CA" sz="2800" i="1">
                <a:solidFill>
                  <a:srgbClr val="242424"/>
                </a:solidFill>
              </a:rPr>
              <a:t>How would you like to receive purchase orders for this fulfillment address </a:t>
            </a:r>
            <a:r>
              <a:rPr lang="en-CA" sz="2800">
                <a:solidFill>
                  <a:srgbClr val="242424"/>
                </a:solidFill>
              </a:rPr>
              <a:t>is complete, skip to </a:t>
            </a:r>
            <a:r>
              <a:rPr lang="en-CA" sz="2800" i="1">
                <a:solidFill>
                  <a:srgbClr val="242424"/>
                </a:solidFill>
              </a:rPr>
              <a:t>Step 75</a:t>
            </a:r>
            <a:r>
              <a:rPr lang="en-CA" sz="2800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70"/>
            </a:pPr>
            <a:r>
              <a:rPr lang="en-CA">
                <a:solidFill>
                  <a:srgbClr val="242424"/>
                </a:solidFill>
              </a:rPr>
              <a:t>Enter an </a:t>
            </a:r>
            <a:r>
              <a:rPr lang="en-CA" b="1">
                <a:solidFill>
                  <a:srgbClr val="242424"/>
                </a:solidFill>
              </a:rPr>
              <a:t>Email Address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70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Confirm</a:t>
            </a:r>
            <a:r>
              <a:rPr lang="en-CA">
                <a:solidFill>
                  <a:srgbClr val="242424"/>
                </a:solidFill>
              </a:rPr>
              <a:t> </a:t>
            </a:r>
            <a:r>
              <a:rPr lang="en-CA" b="1">
                <a:solidFill>
                  <a:srgbClr val="242424"/>
                </a:solidFill>
              </a:rPr>
              <a:t>Email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CFC89-FF95-B766-F1E4-83815DB4D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-1506" b="50722"/>
          <a:stretch>
            <a:fillRect/>
          </a:stretch>
        </p:blipFill>
        <p:spPr>
          <a:xfrm>
            <a:off x="1066799" y="7178890"/>
            <a:ext cx="10058400" cy="50894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E97957-4548-178B-90DC-44572754C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0844" y="11537385"/>
            <a:ext cx="6145651" cy="593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9ED89-9747-88B2-9C86-3758265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0844" y="9231406"/>
            <a:ext cx="1312395" cy="621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04D05B-065D-B979-DC1E-1ED5A2F96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93239" y="93047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88A166-34B2-17CF-A547-C5815EFA4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54410" y="115597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58CA57-FACA-471E-8288-ED7761E74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03050" y="10773583"/>
            <a:ext cx="612344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D288C3-BA5B-D390-09F2-5B3FA64B1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32204" y="107735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55CFA-EEDF-4CB7-C201-E9C1C78B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00659-6E25-CB28-C334-BC58C6F01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C00CC-53E6-6A91-7642-B18DB0D0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1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11911-8FF3-2537-3DFE-9F97368E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D66E88-4CC0-F49B-41CB-F1A54D65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25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2761C-14B9-D306-4620-F808A01559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9BE247-0C8F-0D8A-81EA-42CC8D73F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68070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2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Fax</a:t>
            </a:r>
            <a:r>
              <a:rPr lang="en-CA">
                <a:solidFill>
                  <a:srgbClr val="242424"/>
                </a:solidFill>
              </a:rPr>
              <a:t> for </a:t>
            </a:r>
            <a:r>
              <a:rPr lang="en-CA" b="1">
                <a:solidFill>
                  <a:srgbClr val="242424"/>
                </a:solidFill>
              </a:rPr>
              <a:t>How would you like to receive purchase orders for this fulfillment address?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/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 User can select </a:t>
            </a:r>
            <a:r>
              <a:rPr lang="en-CA" sz="2800" i="1">
                <a:solidFill>
                  <a:srgbClr val="242424"/>
                </a:solidFill>
              </a:rPr>
              <a:t>Email, Fax</a:t>
            </a:r>
            <a:r>
              <a:rPr lang="en-CA" sz="2800">
                <a:solidFill>
                  <a:srgbClr val="242424"/>
                </a:solidFill>
              </a:rPr>
              <a:t>, or </a:t>
            </a:r>
            <a:r>
              <a:rPr lang="en-CA" sz="2800" i="1">
                <a:solidFill>
                  <a:srgbClr val="242424"/>
                </a:solidFill>
              </a:rPr>
              <a:t>Mail</a:t>
            </a:r>
            <a:r>
              <a:rPr lang="en-CA" sz="2800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73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Fax Number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478887-EDD5-AA06-73FF-737451C9D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546598"/>
            <a:ext cx="10058400" cy="69494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534BF0B-F07A-5D9D-B2E9-7BF34E826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0248" y="7650031"/>
            <a:ext cx="1264792" cy="5716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F97125-B305-C396-2503-F2C87571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35040" y="76615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271901-E46C-E3D1-450F-23461B27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0248" y="9123777"/>
            <a:ext cx="3204910" cy="5716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FC9A6E-82DE-CEE3-B544-963347C0F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5158" y="91644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27027-7FDF-17D5-E00A-1CE197DBE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7FA7B-DF68-0792-DC95-89E3F79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DA55E-9D86-E8F0-76EF-5DD06DAC3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7EAA-AB77-E483-EDFB-AA90AA6A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A7FA2-0B5F-A186-36B5-A18A222D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26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F7AB3-4A77-A300-3C57-2AB01A4E03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3AE26B-76BC-A8C0-1994-0B075A2FB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68070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4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Mail</a:t>
            </a:r>
            <a:r>
              <a:rPr lang="en-CA">
                <a:solidFill>
                  <a:srgbClr val="242424"/>
                </a:solidFill>
              </a:rPr>
              <a:t> for </a:t>
            </a:r>
            <a:r>
              <a:rPr lang="en-CA" b="1">
                <a:solidFill>
                  <a:srgbClr val="242424"/>
                </a:solidFill>
              </a:rPr>
              <a:t>How would you like to receive purchase orders for this fulfillment address?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800100" indent="-57150"/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r>
              <a:rPr lang="en-CA" sz="2800">
                <a:solidFill>
                  <a:srgbClr val="242424"/>
                </a:solidFill>
              </a:rPr>
              <a:t>User can select </a:t>
            </a:r>
            <a:r>
              <a:rPr lang="en-CA" sz="2800" i="1">
                <a:solidFill>
                  <a:srgbClr val="242424"/>
                </a:solidFill>
              </a:rPr>
              <a:t>Email, Fax</a:t>
            </a:r>
            <a:r>
              <a:rPr lang="en-CA" sz="2800">
                <a:solidFill>
                  <a:srgbClr val="242424"/>
                </a:solidFill>
              </a:rPr>
              <a:t>, or </a:t>
            </a:r>
            <a:r>
              <a:rPr lang="en-CA" sz="2800" i="1">
                <a:solidFill>
                  <a:srgbClr val="242424"/>
                </a:solidFill>
              </a:rPr>
              <a:t>Mail</a:t>
            </a:r>
            <a:r>
              <a:rPr lang="en-CA" sz="2800">
                <a:solidFill>
                  <a:srgbClr val="242424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117AC-6CBA-EBD8-E5C8-646E8B9E6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46" y="5014567"/>
            <a:ext cx="10058400" cy="55822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DFA011-E0CC-1122-E878-CFDA1355A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6131" y="7139795"/>
            <a:ext cx="1271040" cy="5726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54359-9C1F-F7EF-9EA5-5B965688A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AD942-0917-D555-E766-53D4071CA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915FA-8138-3F02-86F8-DF22A3A8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2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5916E-6A34-3C05-E9D9-729FDDBBE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0BD62B-C64E-5C03-2CED-74DDBEB5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27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568D5-7BFB-EC45-5B23-B2948744DE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5D2610-97DB-FAE3-7882-C21D9CF8C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648143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5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Country</a:t>
            </a:r>
            <a:r>
              <a:rPr lang="en-CA">
                <a:solidFill>
                  <a:srgbClr val="242424"/>
                </a:solidFill>
              </a:rPr>
              <a:t>*. </a:t>
            </a:r>
          </a:p>
          <a:p>
            <a:pPr marL="742950" indent="-742950">
              <a:buFont typeface="+mj-lt"/>
              <a:buAutoNum type="arabicPeriod" startAt="75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Address Line 1</a:t>
            </a:r>
            <a:r>
              <a:rPr lang="en-CA">
                <a:solidFill>
                  <a:srgbClr val="242424"/>
                </a:solidFill>
              </a:rPr>
              <a:t>*.</a:t>
            </a:r>
            <a:r>
              <a:rPr lang="en-CA" b="1">
                <a:solidFill>
                  <a:srgbClr val="242424"/>
                </a:solidFill>
              </a:rPr>
              <a:t> </a:t>
            </a:r>
          </a:p>
          <a:p>
            <a:pPr marL="742950" indent="-742950">
              <a:buFont typeface="+mj-lt"/>
              <a:buAutoNum type="arabicPeriod" startAt="75"/>
            </a:pPr>
            <a:r>
              <a:rPr lang="en-CA">
                <a:solidFill>
                  <a:srgbClr val="242424"/>
                </a:solidFill>
              </a:rPr>
              <a:t>If applicable, enter </a:t>
            </a:r>
            <a:r>
              <a:rPr lang="en-CA" b="1">
                <a:solidFill>
                  <a:srgbClr val="242424"/>
                </a:solidFill>
              </a:rPr>
              <a:t>Address Line 2 </a:t>
            </a:r>
            <a:r>
              <a:rPr lang="en-CA">
                <a:solidFill>
                  <a:srgbClr val="242424"/>
                </a:solidFill>
              </a:rPr>
              <a:t>or </a:t>
            </a:r>
            <a:r>
              <a:rPr lang="en-CA" b="1">
                <a:solidFill>
                  <a:srgbClr val="242424"/>
                </a:solidFill>
              </a:rPr>
              <a:t>Line 3</a:t>
            </a:r>
            <a:r>
              <a:rPr lang="en-CA">
                <a:solidFill>
                  <a:srgbClr val="242424"/>
                </a:solidFill>
              </a:rPr>
              <a:t>.</a:t>
            </a:r>
            <a:endParaRPr lang="en-CA" b="1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75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City/Town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75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State/Province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75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Postal Code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7BF96-5768-B2FB-9E28-D2EDF77F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7473140"/>
            <a:ext cx="8229600" cy="7696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FD8A97-177D-75F7-AA67-A3BC42446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5479" y="9091348"/>
            <a:ext cx="4369995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02DBC-EFFF-7F95-45DB-0CC073ECF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5480" y="9688798"/>
            <a:ext cx="4310578" cy="5125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E82F7E-448A-286B-53DA-62AC38980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6311" y="12203046"/>
            <a:ext cx="2414659" cy="4569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C1FEF-50DB-901E-5C1F-C43D5E2E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6312" y="12841248"/>
            <a:ext cx="4279746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F5280F-AB9E-E2E0-BDCF-F4A68118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27672" y="89695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8F4A61-BEBD-EDA8-2977-115823F56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96840" y="96527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6AF125-6CE3-4D9A-7C5D-FABBB9B87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96840" y="102991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101F24-0EA2-5AAD-05BD-A0B884405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27671" y="115684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636F8C-405E-B078-7931-655D2D0D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27671" y="121706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C8753F-632A-7608-1FD4-D1B4846F2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5480" y="10337758"/>
            <a:ext cx="4310578" cy="4714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BC6CDA-9C4E-1F48-F975-C68D08E99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6312" y="11584863"/>
            <a:ext cx="4279746" cy="4714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9F7EA-48B0-831D-AD51-4238A1E25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27671" y="128059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C36B9-D5EE-2553-0943-92ED584ED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2BEE0-EDDF-1BE0-3CAF-9998DB3A3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A733E-1E01-3703-E8FF-FC41A77D9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0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EDAE-ECAB-4350-4816-D14BB5EF8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28DEE8-A469-4FE5-2826-93CEE6C8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28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596B-C53F-BEF5-FC05-B9322500E6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4DEDA3-65F1-3E0A-780B-5E20A8BD9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Phone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8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Toll Free Phone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81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Fax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81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Next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716BCB-99DA-4123-D9E0-0313E7B2C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17954"/>
            <a:ext cx="10058400" cy="6979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904BBA-EADB-3C91-42B1-FA90C1CC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8128" y="7851267"/>
            <a:ext cx="5797485" cy="584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87DB8-3C98-CCAA-24D2-0DF98934C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8128" y="8862549"/>
            <a:ext cx="5797485" cy="584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462F88-1A22-228B-816D-720A283B9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1455" y="9952845"/>
            <a:ext cx="3136683" cy="595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7BAC19-F105-521B-DAD2-E559284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1200" y="11452901"/>
            <a:ext cx="1270016" cy="5955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010629-CCE4-6512-73D0-0AFB3C446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9488" y="78689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52B4F0-B927-8CF7-921A-E989203C5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88397" y="89005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638217-65F8-5FA5-0C64-4727D7C2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88397" y="99762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18F4A3-EB64-E6FF-81BC-945624FF1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109297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5E24D-E334-C4DA-2452-86AF629B3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84587-558C-66E9-8C3C-9BEEFE3E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8C025-4273-7F77-F380-A00D4C650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/>
              <a:t>Select </a:t>
            </a:r>
            <a:r>
              <a:rPr lang="en-US" b="1"/>
              <a:t>a method to receive </a:t>
            </a:r>
            <a:r>
              <a:rPr lang="en-US"/>
              <a:t>a </a:t>
            </a:r>
            <a:r>
              <a:rPr lang="en-US" b="1"/>
              <a:t>One-Time Code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Only one method can be selected to receive the code.</a:t>
            </a:r>
            <a:r>
              <a:rPr lang="en-US" sz="2800" b="1"/>
              <a:t> </a:t>
            </a:r>
            <a:r>
              <a:rPr lang="en-US" sz="2800"/>
              <a:t>Follow </a:t>
            </a:r>
            <a:r>
              <a:rPr lang="en-US" sz="2800" i="1"/>
              <a:t>Steps 6 – 10 </a:t>
            </a:r>
            <a:r>
              <a:rPr lang="en-US" sz="2800"/>
              <a:t>if selecting </a:t>
            </a:r>
            <a:r>
              <a:rPr lang="en-US" sz="2800" i="1"/>
              <a:t>Send to Email Address </a:t>
            </a:r>
            <a:r>
              <a:rPr lang="en-US" sz="2800"/>
              <a:t>on </a:t>
            </a:r>
            <a:r>
              <a:rPr lang="en-US" sz="2800" i="1"/>
              <a:t>Record</a:t>
            </a:r>
            <a:r>
              <a:rPr lang="en-US" sz="2800"/>
              <a:t>. </a:t>
            </a:r>
            <a:r>
              <a:rPr lang="en-US" sz="2800" i="1"/>
              <a:t>Skip to Steps 11 – 15 </a:t>
            </a:r>
            <a:r>
              <a:rPr lang="en-US" sz="2800"/>
              <a:t>if selecting </a:t>
            </a:r>
            <a:r>
              <a:rPr lang="en-US" sz="2800" i="1"/>
              <a:t>Use a Mobile Authenticator Application </a:t>
            </a:r>
            <a:r>
              <a:rPr lang="en-US" sz="2800"/>
              <a:t>or skip to </a:t>
            </a:r>
            <a:r>
              <a:rPr lang="en-US" sz="2800" i="1"/>
              <a:t>Step 16 - 22 </a:t>
            </a:r>
            <a:r>
              <a:rPr lang="en-US" sz="2800"/>
              <a:t>if selecting </a:t>
            </a:r>
            <a:r>
              <a:rPr lang="en-US" sz="2800" i="1"/>
              <a:t>Use a Mobile Phone Number</a:t>
            </a:r>
            <a:r>
              <a:rPr lang="en-US" sz="2800"/>
              <a:t>. </a:t>
            </a:r>
            <a:br>
              <a:rPr lang="en-US" sz="2800"/>
            </a:br>
            <a:r>
              <a:rPr lang="en-US" sz="2800"/>
              <a:t>Once completed, skip to </a:t>
            </a:r>
            <a:r>
              <a:rPr lang="en-US" sz="2800" i="1"/>
              <a:t>Step 23</a:t>
            </a:r>
            <a:r>
              <a:rPr lang="en-US" sz="280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093609" y="7031392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133" y="9734184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7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D1ABF-0642-BB40-D840-356B61AB7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C509AB-0E4F-8819-33A7-CB09A5F4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29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CBB6F-F9E6-DD86-527D-E1956BD312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72231" y="1717828"/>
            <a:ext cx="293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DCF0C3-F12D-E58A-9F44-863141B35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5"/>
            </a:pPr>
            <a:r>
              <a:rPr lang="en-CA">
                <a:solidFill>
                  <a:srgbClr val="242424"/>
                </a:solidFill>
              </a:rPr>
              <a:t>Check </a:t>
            </a:r>
            <a:r>
              <a:rPr lang="en-CA" b="1">
                <a:solidFill>
                  <a:srgbClr val="242424"/>
                </a:solidFill>
              </a:rPr>
              <a:t>Enter New Contact </a:t>
            </a:r>
            <a:r>
              <a:rPr lang="en-CA">
                <a:solidFill>
                  <a:srgbClr val="242424"/>
                </a:solidFill>
              </a:rPr>
              <a:t>box.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additional contact type(s) to apply </a:t>
            </a:r>
            <a:r>
              <a:rPr lang="en-CA">
                <a:solidFill>
                  <a:srgbClr val="242424"/>
                </a:solidFill>
              </a:rPr>
              <a:t>(Optional).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Contact Label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First Name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Last Name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9D8C2A-3CC8-E706-9888-741C413E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7567900"/>
            <a:ext cx="9144000" cy="6342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86C22-06A0-A59A-2F02-7168AC31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4123" y="11786200"/>
            <a:ext cx="4696141" cy="541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CFBABD-4CA4-93D9-9723-A4275FBE7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6023" y="12522146"/>
            <a:ext cx="4734241" cy="5216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C8A34-8E86-E16A-C38F-84387B26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4124" y="13238012"/>
            <a:ext cx="4696140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D812A-65CF-C259-1F13-C85BD02B3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353" y="9043630"/>
            <a:ext cx="497801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B5D47A-F980-FF63-F852-702DA017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4123" y="9676066"/>
            <a:ext cx="3281677" cy="2037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FEBDB2-8EEF-0651-D589-0399930CB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70370" y="89859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0C2F95-6087-B09A-8FAA-8BEBE260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05800" y="104647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D31979-7E34-1170-52F4-BED0312B0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0476" y="117793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95886C-4D7F-547D-DB72-7C699C20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5483" y="132332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61D20E-28C8-9C1F-725C-DD4F3B549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7383" y="124868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817B7-B21A-EED2-5513-6D3AED50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01B85-2B98-B807-FC94-82E924F4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ED735-F859-A9B6-4206-EA941AF7F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B7E7-61D8-2249-BC6B-C269BDDE8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2EF09-533C-ADC8-E834-CB0A803F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30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FC368-876D-88E3-0A80-3C6F9AC1FA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F1DB0-B650-FB2D-194C-631A48F71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80259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0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Position Title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90"/>
            </a:pPr>
            <a:r>
              <a:rPr lang="en-CA">
                <a:solidFill>
                  <a:srgbClr val="242424"/>
                </a:solidFill>
              </a:rPr>
              <a:t>Enter an </a:t>
            </a:r>
            <a:r>
              <a:rPr lang="en-CA" b="1">
                <a:solidFill>
                  <a:srgbClr val="242424"/>
                </a:solidFill>
              </a:rPr>
              <a:t>Email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90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Phone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90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Toll Free Phone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90"/>
            </a:pPr>
            <a:r>
              <a:rPr lang="en-CA">
                <a:solidFill>
                  <a:srgbClr val="242424"/>
                </a:solidFill>
              </a:rPr>
              <a:t>Enter a </a:t>
            </a:r>
            <a:r>
              <a:rPr lang="en-CA" b="1">
                <a:solidFill>
                  <a:srgbClr val="242424"/>
                </a:solidFill>
              </a:rPr>
              <a:t>Fax </a:t>
            </a:r>
            <a:r>
              <a:rPr lang="en-CA">
                <a:solidFill>
                  <a:srgbClr val="242424"/>
                </a:solidFill>
              </a:rPr>
              <a:t>(optional). </a:t>
            </a:r>
          </a:p>
          <a:p>
            <a:pPr marL="742950" indent="-742950">
              <a:buFont typeface="+mj-lt"/>
              <a:buAutoNum type="arabicPeriod" startAt="90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F20EA-5324-A9E8-63E0-6F86A0180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6535776"/>
            <a:ext cx="8229600" cy="86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3242CE-1F4E-8C79-1F5D-AEBE8E041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8" y="10219365"/>
            <a:ext cx="505363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8BC3-DE0A-4A5B-82E2-3F843183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0864012"/>
            <a:ext cx="505363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9F706-EBD2-BFC8-1C22-E65A1116D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1491685"/>
            <a:ext cx="488258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A8B786-C9FE-11EE-AB9A-7DE7A7F8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2375247"/>
            <a:ext cx="4882587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F086-3089-2FB6-5F78-C53172B6F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27" y="13258809"/>
            <a:ext cx="2646692" cy="477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28A3BE-6076-75F4-D4BC-29DB866DF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6071" y="14517666"/>
            <a:ext cx="1789941" cy="532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7F7EE0-63DD-BFDD-2401-533419F38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23214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9D2DBC-E272-E13F-F01D-1ED90D0E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32219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D974C3-5AB4-5D0F-2966-819493433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01634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4579E1-4681-68C0-22FE-3B393461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08275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215BCB-E837-506D-06B6-4BA6229E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9387" y="114800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E6D433-9ACA-8F08-21B9-C181DC30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83338" y="139690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6AD2C-BF33-4DCD-B32F-021A7B39B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BB618-CF0B-7C8A-BD2F-B54BD2B2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1B813-72C8-CF2C-DC87-1B1ECA2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3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8C27C-8B57-703F-1E04-37A5A45F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413591-F1BF-77F9-215A-8F05E65F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31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DCCDC-C828-8F2A-F46E-3C80896EED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CF9303-59DB-0222-34ED-B9B85291F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6"/>
            </a:pPr>
            <a:r>
              <a:rPr lang="en-CA">
                <a:solidFill>
                  <a:srgbClr val="242424"/>
                </a:solidFill>
              </a:rPr>
              <a:t>Review added</a:t>
            </a:r>
            <a:r>
              <a:rPr lang="en-CA" b="1">
                <a:solidFill>
                  <a:srgbClr val="242424"/>
                </a:solidFill>
              </a:rPr>
              <a:t> Contact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6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remove </a:t>
            </a:r>
            <a:r>
              <a:rPr lang="en-US" sz="2800" i="1"/>
              <a:t>Contact</a:t>
            </a:r>
            <a:r>
              <a:rPr lang="en-US" sz="2800"/>
              <a:t>, click the dropdown arrow then select </a:t>
            </a:r>
            <a:r>
              <a:rPr lang="en-US" sz="2800" i="1"/>
              <a:t>Make Inactive </a:t>
            </a:r>
            <a:r>
              <a:rPr lang="en-US" sz="2800"/>
              <a:t>next to it. To </a:t>
            </a:r>
            <a:r>
              <a:rPr lang="en-US" sz="2800" i="1"/>
              <a:t>Manage Associated </a:t>
            </a:r>
            <a:r>
              <a:rPr lang="en-US" sz="2800"/>
              <a:t>Addresses, skip to </a:t>
            </a:r>
            <a:r>
              <a:rPr lang="en-US" sz="2800" i="1"/>
              <a:t>Step 100</a:t>
            </a:r>
            <a:r>
              <a:rPr lang="en-US" sz="2800"/>
              <a:t>. To </a:t>
            </a:r>
            <a:r>
              <a:rPr lang="en-US" sz="2800" i="1"/>
              <a:t>Add Corporate Contact</a:t>
            </a:r>
            <a:r>
              <a:rPr lang="en-US" sz="2800"/>
              <a:t>, skip to </a:t>
            </a:r>
            <a:r>
              <a:rPr lang="en-US" sz="2800" i="1"/>
              <a:t>Step 111</a:t>
            </a:r>
            <a:r>
              <a:rPr lang="en-US" sz="2800"/>
              <a:t>.</a:t>
            </a:r>
            <a:endParaRPr lang="en-CA" sz="2800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D06550-0412-7489-17F6-8AA5E87D9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54" y="6864640"/>
            <a:ext cx="9475289" cy="2148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A44B22-3B9D-C5A7-6426-2C6EA0ADF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4822" y="7315200"/>
            <a:ext cx="8390697" cy="32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E8956-8F64-5ADC-A35E-50C277C93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1987" y="7298980"/>
            <a:ext cx="393687" cy="397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C4121A-63AD-6623-6F7B-90D883B0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182" y="72009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B984CC-80AC-3D82-88B2-9BEBF1D1C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25121" y="67665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E5EB-527D-D76C-24E3-77314570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D29E4-AF1E-A536-0D47-E12A2D86B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A41CA-1B74-4252-6617-E3325E14C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74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3A716-E3AA-9A4B-9F9F-0F4BCCC4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622CBF-AED5-1614-DFC7-6E5168AF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32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6C117-6CD0-9FEA-DC2E-A6293B1DC5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DB8EE7-08C8-9FAB-E11F-1FF4761A8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8"/>
            </a:pPr>
            <a:r>
              <a:rPr lang="en-US"/>
              <a:t>Edit </a:t>
            </a:r>
            <a:r>
              <a:rPr lang="en-US" b="1"/>
              <a:t>Contact</a:t>
            </a:r>
            <a:r>
              <a:rPr lang="en-US"/>
              <a:t> fields. </a:t>
            </a:r>
          </a:p>
          <a:p>
            <a:pPr marL="742950" indent="-742950">
              <a:buFont typeface="+mj-lt"/>
              <a:buAutoNum type="arabicPeriod" startAt="98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BCDD2F-F1BE-C44C-33C0-08EFEBEE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64" y="4052800"/>
            <a:ext cx="8229600" cy="102321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C15D51-5D5B-000D-80DE-4C4109DF9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3971" y="13627592"/>
            <a:ext cx="1828589" cy="5113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57472D-D041-0C4C-E946-A144F2091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75331" y="135902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33EB1-44DE-E4E4-E1D1-E3BC5DF61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7264" y="4937760"/>
            <a:ext cx="8229600" cy="84696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F9732B-FA73-633B-D334-C8292A19B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95999" y="43891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1B64D-AB18-5BFD-19B8-FFA9D7D2B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3379F-AF94-CF95-BD4F-F1E6515D4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7E702-968C-E662-0F56-BA78095E6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8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46D0-598A-8208-4E8A-B496E7A6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8F35F2-F083-0C87-B574-D3ED352E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33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B4340-89A8-BE03-F4B2-36A52E5F4E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CC45BC-6143-88B3-B655-002D17CDF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00"/>
            </a:pPr>
            <a:r>
              <a:rPr lang="en-CA">
                <a:solidFill>
                  <a:srgbClr val="242424"/>
                </a:solidFill>
              </a:rPr>
              <a:t>Review edited</a:t>
            </a:r>
            <a:r>
              <a:rPr lang="en-CA" b="1">
                <a:solidFill>
                  <a:srgbClr val="242424"/>
                </a:solidFill>
              </a:rPr>
              <a:t> Contact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1136650" indent="-1136650">
              <a:buFont typeface="+mj-lt"/>
              <a:buAutoNum type="arabicPeriod" startAt="100"/>
            </a:pPr>
            <a:r>
              <a:rPr lang="en-US"/>
              <a:t>Click the </a:t>
            </a:r>
            <a:r>
              <a:rPr lang="en-US" b="1"/>
              <a:t>dropdown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00"/>
            </a:pPr>
            <a:r>
              <a:rPr lang="en-US">
                <a:solidFill>
                  <a:srgbClr val="242424"/>
                </a:solidFill>
              </a:rPr>
              <a:t>Click </a:t>
            </a:r>
            <a:r>
              <a:rPr lang="en-US" b="1">
                <a:solidFill>
                  <a:srgbClr val="242424"/>
                </a:solidFill>
              </a:rPr>
              <a:t>Manage Associated Addresses</a:t>
            </a:r>
            <a:r>
              <a:rPr lang="en-US">
                <a:solidFill>
                  <a:srgbClr val="242424"/>
                </a:solidFill>
              </a:rPr>
              <a:t>.</a:t>
            </a: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A2CB17-BC7A-E698-E177-2777AF7A9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10423600"/>
            <a:ext cx="7315200" cy="48942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8D925B-FBF7-BFC3-6BCE-953D408FB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03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</a:t>
            </a:r>
          </a:p>
          <a:p>
            <a:pPr marL="1204913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remove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the red icon next to it.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70FD67-767B-CADE-B547-161A656DF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354" y="4826290"/>
            <a:ext cx="9475289" cy="2148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A5636B-AD70-EA77-083B-445A3AFC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4822" y="5276850"/>
            <a:ext cx="8390697" cy="32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10BC5-E7A6-ECF0-B515-4E6CEA4BE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66962" y="5276850"/>
            <a:ext cx="393687" cy="397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B6748C-C829-DDFD-8BF7-4E3EDBC3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182" y="51625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2A4395-DDB6-672D-61FD-D5DCDC911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85003" y="47123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30091-EA5A-2519-DFBF-C9F4E37E8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AF245-C0A6-84A5-5E10-A819C240D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61FAC-EEA8-8787-0D01-B54CF7C58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B29C0F-F315-DE53-1D7B-0321AF0A9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3232" y="6161405"/>
            <a:ext cx="2301892" cy="269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BB54E4-04F3-C02F-7418-D169C92C9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74592" y="60116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7BFF7D-85D3-A9CA-0C61-0D13B20C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4282" y="11866880"/>
            <a:ext cx="473093" cy="3060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0F9DB4-5918-8885-1A62-90C6540CE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55642" y="117171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673C7B-8A7A-1FDC-9C32-CC3AA177A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442" y="5276850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990671-D03D-2D20-F460-CA98F37FD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5003" y="4845788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2CB53-1A05-FA13-8422-12C8B3D27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85852" y="6132100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1456E8-D589-B73E-0F38-3DD53052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5642" y="11837575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2953728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F3EF-1C04-E261-C570-9961DEE5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69B79F-3077-21C9-6955-2AFC9F28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34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AC8D1-B83E-9642-3A4F-5A6A812348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EF193E-75A6-AE19-7DE0-AF2A49F47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04"/>
            </a:pPr>
            <a:r>
              <a:rPr lang="en-CA">
                <a:solidFill>
                  <a:srgbClr val="242424"/>
                </a:solidFill>
              </a:rPr>
              <a:t>Review edited</a:t>
            </a:r>
            <a:r>
              <a:rPr lang="en-CA" b="1">
                <a:solidFill>
                  <a:srgbClr val="242424"/>
                </a:solidFill>
              </a:rPr>
              <a:t> Contact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1136650" indent="-1136650">
              <a:buFont typeface="+mj-lt"/>
              <a:buAutoNum type="arabicPeriod" startAt="104"/>
            </a:pPr>
            <a:r>
              <a:rPr lang="en-US"/>
              <a:t>Click the </a:t>
            </a:r>
            <a:r>
              <a:rPr lang="en-US" b="1"/>
              <a:t>dropdown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04"/>
            </a:pPr>
            <a:r>
              <a:rPr lang="en-US">
                <a:solidFill>
                  <a:srgbClr val="242424"/>
                </a:solidFill>
              </a:rPr>
              <a:t>Click </a:t>
            </a:r>
            <a:r>
              <a:rPr lang="en-US" b="1">
                <a:solidFill>
                  <a:srgbClr val="242424"/>
                </a:solidFill>
              </a:rPr>
              <a:t>Manage Associated Addresses</a:t>
            </a:r>
            <a:r>
              <a:rPr lang="en-US">
                <a:solidFill>
                  <a:srgbClr val="242424"/>
                </a:solidFill>
              </a:rPr>
              <a:t>.</a:t>
            </a: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E80792-7CD9-D2FA-B438-CB9B71F7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54" y="4826290"/>
            <a:ext cx="9475289" cy="2148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04B193-F4EC-E9AA-DE01-41CF7FAE2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07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</a:t>
            </a:r>
          </a:p>
          <a:p>
            <a:pPr marL="11366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remove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the red icon next to it.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41B02-DB74-B624-1588-9D0365AC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09" y="10423600"/>
            <a:ext cx="7315200" cy="48942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8FFD94-B9A4-A70C-6463-394FCC8EC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4822" y="5276850"/>
            <a:ext cx="8390697" cy="32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57D42-B196-03AF-1975-474569F5F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66962" y="5276850"/>
            <a:ext cx="393687" cy="397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C1ADCC-83BF-DDD6-E914-E765A99D7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182" y="51625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22B0F9-11BD-9EC7-9FBE-DF3A1E03D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85003" y="47123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F708E-9897-DCB9-F6ED-B589AF994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A8B87-D197-40B3-DA36-C6E9E902D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93A2E-BEA2-A3A2-FAFA-AE7B746A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4F9D3-47E9-50E0-BCCB-3F1AB7731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3232" y="6161405"/>
            <a:ext cx="2301892" cy="269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3E9B-9E88-2985-D5DA-7335A8EA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74592" y="60116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29EB3-3062-790C-9764-DE6B9507D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4282" y="11866880"/>
            <a:ext cx="473093" cy="3060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0F653F-82F4-B79C-6682-2830E5A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55642" y="117171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1BB85-C472-11AA-FDF4-7D8E562E4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702" y="5289113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F82B8A-2BF3-FBA9-A069-D1611A1A7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85852" y="6132100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F24D3-CDB1-BC43-F760-457D63C4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5003" y="4817667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F11494-91F0-B80F-97BB-6164B481A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03211" y="11865173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439221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694A-E4DE-94A9-5DCE-6EE17F3E8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6E069-01CA-C12B-99EF-FAAAC456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35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37AF-E499-26D0-0271-A72BC72A4A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BAFE7B-715A-F4AE-65F0-B4DC50EEC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08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Address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120491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Inactive Address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also listed with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“Inactive” </a:t>
            </a:r>
            <a:b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>
                <a:solidFill>
                  <a:prstClr val="black"/>
                </a:solidFill>
              </a:rPr>
              <a:t>next to it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CA">
              <a:solidFill>
                <a:srgbClr val="242424"/>
              </a:solidFill>
            </a:endParaRPr>
          </a:p>
          <a:p>
            <a:pPr marL="1204913" indent="-1204913">
              <a:buFont typeface="+mj-lt"/>
              <a:buAutoNum type="arabicPeriod" startAt="109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7FAC48-F8AC-BAA4-8253-5E4BF1866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4593451"/>
            <a:ext cx="7315200" cy="3952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F96051-D2EF-C6D4-80DA-99ED891EB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10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1204913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remove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the red icon next to it.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CAA5EB-F059-FB82-B6D5-46275FC7F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09" y="10423600"/>
            <a:ext cx="7315200" cy="48942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6F70AF-7BE8-D2B9-F216-9E85EE4F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1147" y="5682664"/>
            <a:ext cx="2896677" cy="899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F0C9F3-03FA-38CB-9E38-1E845D72E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12507" y="58581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B8CE1-5F76-A220-FC33-F536AFF61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ABAD9-2D14-03D8-68CB-3E8A4BB77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B7912-B26B-172D-26CA-D4118A837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ED0B4-A813-B7DA-0093-68CD7CF02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7697" y="8187153"/>
            <a:ext cx="685802" cy="358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4E332A-F14C-9ADA-C6F3-FDC959470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19057" y="80920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D2D053-537F-CEE0-885D-3314767E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5498" y="14620692"/>
            <a:ext cx="1655100" cy="546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6322E8-71FC-214D-1EEC-C95D9FD19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06858" y="1459820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7A86E-26A9-0D44-2794-F05545164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31307" y="5992677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CC521-4D67-1F82-C0CB-E04348382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9057" y="8187153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F0038-4904-E7F8-31DE-D6390048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6858" y="14752962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719705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2A706C-3DA0-8AC0-1B55-5935691A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36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D47EC-74D5-388F-651F-80C02F7155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D9600D-64B9-9253-BB7A-FE777F7AD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11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Add Contact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1136650"/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 The </a:t>
            </a:r>
            <a:r>
              <a:rPr lang="en-US" sz="2800" i="1">
                <a:solidFill>
                  <a:srgbClr val="242424"/>
                </a:solidFill>
              </a:rPr>
              <a:t>Corporate Contact</a:t>
            </a:r>
            <a:r>
              <a:rPr lang="en-US" sz="2800">
                <a:solidFill>
                  <a:srgbClr val="242424"/>
                </a:solidFill>
              </a:rPr>
              <a:t> is a required contact that should be authorized to represent the organization concerning financial matters.</a:t>
            </a:r>
          </a:p>
          <a:p>
            <a:pPr marL="1136650" indent="-1136650">
              <a:buFont typeface="+mj-lt"/>
              <a:buAutoNum type="arabicPeriod" startAt="112"/>
            </a:pPr>
            <a:r>
              <a:rPr lang="en-CA">
                <a:solidFill>
                  <a:srgbClr val="242424"/>
                </a:solidFill>
              </a:rPr>
              <a:t>Select </a:t>
            </a:r>
            <a:r>
              <a:rPr lang="en-CA" b="1">
                <a:solidFill>
                  <a:srgbClr val="242424"/>
                </a:solidFill>
              </a:rPr>
              <a:t>Corporate</a:t>
            </a:r>
            <a:r>
              <a:rPr lang="en-CA">
                <a:solidFill>
                  <a:srgbClr val="242424"/>
                </a:solidFill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DF7D9-1D78-1C4D-4111-E8F02A07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75"/>
          <a:stretch>
            <a:fillRect/>
          </a:stretch>
        </p:blipFill>
        <p:spPr>
          <a:xfrm>
            <a:off x="1093609" y="5429525"/>
            <a:ext cx="10058400" cy="61983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D87206-EC57-6FF2-E8EC-5F97F9BC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9328" y="9569885"/>
            <a:ext cx="1061954" cy="301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13F7F-278F-0CF5-19AC-955F76137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1519" y="9964455"/>
            <a:ext cx="1548381" cy="223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8D1A19-FCCB-9F66-4C5E-1672DBFA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0688" y="94711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F291AA-9CE5-A2AA-72B9-8B52A4BF5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59900" y="98018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25C82-C620-9890-130F-C807AE9F1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01C1B-465D-0AD9-9BD1-119CD0E8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28216-D361-AA1B-82A8-21225745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E97BC-F666-6108-59FC-76136BF74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710" y="9610343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C8236C-75B0-9996-5004-494524CFE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9460" y="9922256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742589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04F07-FF65-B79C-36C6-00F7F8A62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AAF6DBAE-EBEC-4ACB-5497-B60D91FA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37 of 42)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3BB66-FE11-9193-B18D-13A1A914A3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2307E7-25C0-DCD1-6FDD-7D8CFBB56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13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Contact Label</a:t>
            </a:r>
            <a:r>
              <a:rPr lang="en-US">
                <a:solidFill>
                  <a:srgbClr val="242424"/>
                </a:solidFill>
              </a:rPr>
              <a:t>*.</a:t>
            </a:r>
          </a:p>
          <a:p>
            <a:pPr marL="1136650" indent="-1136650">
              <a:buFont typeface="+mj-lt"/>
              <a:buAutoNum type="arabicPeriod" startAt="113"/>
            </a:pPr>
            <a:r>
              <a:rPr lang="en-US">
                <a:solidFill>
                  <a:srgbClr val="242424"/>
                </a:solidFill>
              </a:rPr>
              <a:t>Review </a:t>
            </a:r>
            <a:r>
              <a:rPr lang="en-US" b="1">
                <a:solidFill>
                  <a:srgbClr val="242424"/>
                </a:solidFill>
              </a:rPr>
              <a:t>Corporate</a:t>
            </a:r>
            <a:r>
              <a:rPr lang="en-US">
                <a:solidFill>
                  <a:srgbClr val="242424"/>
                </a:solidFill>
              </a:rPr>
              <a:t> auto-populates </a:t>
            </a:r>
            <a:r>
              <a:rPr lang="en-US" b="1">
                <a:solidFill>
                  <a:srgbClr val="242424"/>
                </a:solidFill>
              </a:rPr>
              <a:t>Which of the following business activities apply to this contact?</a:t>
            </a:r>
          </a:p>
          <a:p>
            <a:pPr marL="1136650" indent="-1136650">
              <a:buFont typeface="+mj-lt"/>
              <a:buAutoNum type="arabicPeriod" startAt="113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First Name</a:t>
            </a:r>
            <a:r>
              <a:rPr lang="en-US">
                <a:solidFill>
                  <a:srgbClr val="242424"/>
                </a:solidFill>
              </a:rPr>
              <a:t>*.</a:t>
            </a:r>
            <a:endParaRPr lang="en-US" b="1">
              <a:solidFill>
                <a:srgbClr val="242424"/>
              </a:solidFill>
            </a:endParaRPr>
          </a:p>
          <a:p>
            <a:pPr marL="1136650" indent="-1136650">
              <a:buFont typeface="+mj-lt"/>
              <a:buAutoNum type="arabicPeriod" startAt="113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Last Name</a:t>
            </a:r>
            <a:r>
              <a:rPr lang="en-US">
                <a:solidFill>
                  <a:srgbClr val="242424"/>
                </a:solidFill>
              </a:rPr>
              <a:t>*.</a:t>
            </a:r>
          </a:p>
          <a:p>
            <a:pPr marL="1136650" indent="-1136650">
              <a:buFont typeface="+mj-lt"/>
              <a:buAutoNum type="arabicPeriod" startAt="113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Position Title </a:t>
            </a:r>
            <a:r>
              <a:rPr lang="en-US">
                <a:solidFill>
                  <a:srgbClr val="242424"/>
                </a:solidFill>
              </a:rPr>
              <a:t>(optional).</a:t>
            </a:r>
          </a:p>
          <a:p>
            <a:pPr marL="1136650" indent="-1136650">
              <a:buFont typeface="+mj-lt"/>
              <a:buAutoNum type="arabicPeriod" startAt="113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Email</a:t>
            </a:r>
            <a:r>
              <a:rPr lang="en-US">
                <a:solidFill>
                  <a:srgbClr val="242424"/>
                </a:solidFill>
              </a:rPr>
              <a:t>*.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7DC2C-CF23-3019-C992-C870EAEB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93" y="7302072"/>
            <a:ext cx="9144000" cy="8161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068D69-46C7-CE78-C3DE-D8FC98F6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3779" y="8770614"/>
            <a:ext cx="5474280" cy="538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943399-20A5-5AEA-98C8-92E9E4DAF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3779" y="10785049"/>
            <a:ext cx="5474280" cy="538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B6CC5-A000-0BC6-FBD4-6EE28F67B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3779" y="11499010"/>
            <a:ext cx="5474280" cy="538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B8A68-B897-2806-B040-94CC1D444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3779" y="12891709"/>
            <a:ext cx="5474280" cy="538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A398D1-6FC3-6F27-92A1-10E78922A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3779" y="12212971"/>
            <a:ext cx="5474280" cy="538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850F7A-B681-3DE1-E3EB-6F03E3C0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59" y="9465145"/>
            <a:ext cx="1215784" cy="4227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8BD59E-85BB-3632-8E57-0359A37C9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5525" y="87602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171FEE-4AB4-C1C5-0AC4-BB20803AB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5525" y="107746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6F3B35-72B6-BEFB-225E-21A860D7F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53843" y="94095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E9F706-AB3F-B5F7-5FB8-D7BA204C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5525" y="114886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104883-BED1-1645-2AAE-458312846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5525" y="121987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741030E-ED39-A9E1-3770-CE3813CF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5525" y="129062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04E39-6370-26C2-B706-E4A0A68ED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048F2-D549-950B-02EC-514B52B7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62D99-9CCD-3607-4517-AA0CD3E6B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C189D-BC28-6D69-9DAF-80D3525E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55525" y="8897805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1945E-6253-29E3-E606-97D2D0FC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79993" y="9529936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9B1950-4ECD-62A3-D0D9-7994347B7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8544" y="10897336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93A44-EE90-8477-098C-C0FDFCBE8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8544" y="11629997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82B819-6F8E-A9CD-8387-3D484D331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8544" y="12328221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E1646-72D2-7BF9-1F93-B96F899D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8544" y="13043555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860964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CAD2B-291D-B1ED-5557-66907A2DD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F1051-BA95-509E-C5D0-470DB4E4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38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6157D-DBE3-3594-AE5B-B02967F483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50E165-28DA-C6A2-854C-51C6967D8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1136650" indent="-1136650">
              <a:buFont typeface="+mj-lt"/>
              <a:buAutoNum type="arabicPeriod" startAt="119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Phone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1136650" indent="-1136650">
              <a:buFont typeface="+mj-lt"/>
              <a:buAutoNum type="arabicPeriod" startAt="119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Mobile Number </a:t>
            </a:r>
            <a:r>
              <a:rPr lang="en-CA">
                <a:solidFill>
                  <a:srgbClr val="242424"/>
                </a:solidFill>
              </a:rPr>
              <a:t>(optional).</a:t>
            </a:r>
            <a:endParaRPr lang="en-CA" b="1">
              <a:solidFill>
                <a:srgbClr val="242424"/>
              </a:solidFill>
            </a:endParaRPr>
          </a:p>
          <a:p>
            <a:pPr marL="1136650" indent="-1136650">
              <a:buFont typeface="+mj-lt"/>
              <a:buAutoNum type="arabicPeriod" startAt="119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Toll Free Phone </a:t>
            </a:r>
            <a:r>
              <a:rPr lang="en-CA">
                <a:solidFill>
                  <a:srgbClr val="242424"/>
                </a:solidFill>
              </a:rPr>
              <a:t>(optional).</a:t>
            </a:r>
            <a:endParaRPr lang="en-CA" b="1">
              <a:solidFill>
                <a:srgbClr val="242424"/>
              </a:solidFill>
            </a:endParaRPr>
          </a:p>
          <a:p>
            <a:pPr marL="1136650" indent="-1136650">
              <a:buFont typeface="+mj-lt"/>
              <a:buAutoNum type="arabicPeriod" startAt="119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Fax</a:t>
            </a:r>
            <a:r>
              <a:rPr lang="en-CA">
                <a:solidFill>
                  <a:srgbClr val="242424"/>
                </a:solidFill>
              </a:rPr>
              <a:t> (optional).</a:t>
            </a:r>
          </a:p>
          <a:p>
            <a:pPr marL="1136650" indent="-1136650">
              <a:buFont typeface="+mj-lt"/>
              <a:buAutoNum type="arabicPeriod" startAt="119"/>
            </a:pPr>
            <a:r>
              <a:rPr lang="en-CA">
                <a:solidFill>
                  <a:srgbClr val="242424"/>
                </a:solidFill>
              </a:rPr>
              <a:t>Check the </a:t>
            </a:r>
            <a:r>
              <a:rPr lang="en-CA" b="1">
                <a:solidFill>
                  <a:srgbClr val="242424"/>
                </a:solidFill>
              </a:rPr>
              <a:t>Create new user account for this contact? </a:t>
            </a:r>
            <a:r>
              <a:rPr lang="en-CA">
                <a:solidFill>
                  <a:srgbClr val="242424"/>
                </a:solidFill>
              </a:rPr>
              <a:t>box. </a:t>
            </a:r>
          </a:p>
          <a:p>
            <a:pPr marL="1204913">
              <a:tabLst>
                <a:tab pos="914400" algn="l"/>
              </a:tabLst>
            </a:pPr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r>
              <a:rPr lang="en-CA" sz="2800">
                <a:solidFill>
                  <a:srgbClr val="242424"/>
                </a:solidFill>
              </a:rPr>
              <a:t>This is only applicable if </a:t>
            </a:r>
            <a:r>
              <a:rPr lang="en-CA" sz="2800" i="1">
                <a:solidFill>
                  <a:srgbClr val="242424"/>
                </a:solidFill>
              </a:rPr>
              <a:t>Corporate </a:t>
            </a:r>
            <a:r>
              <a:rPr lang="en-CA" sz="2800">
                <a:solidFill>
                  <a:srgbClr val="242424"/>
                </a:solidFill>
              </a:rPr>
              <a:t>is selected as the </a:t>
            </a:r>
            <a:r>
              <a:rPr lang="en-CA" sz="2800" i="1">
                <a:solidFill>
                  <a:srgbClr val="242424"/>
                </a:solidFill>
              </a:rPr>
              <a:t>Contact Type.</a:t>
            </a:r>
            <a:r>
              <a:rPr lang="en-CA" sz="2800">
                <a:solidFill>
                  <a:srgbClr val="242424"/>
                </a:solidFill>
              </a:rPr>
              <a:t> </a:t>
            </a:r>
            <a:r>
              <a:rPr lang="en-US" sz="2800">
                <a:solidFill>
                  <a:srgbClr val="242424"/>
                </a:solidFill>
              </a:rPr>
              <a:t>If selected, an email inviting the contact to register for an account will be automatically sent to set up login credentials for the contact.</a:t>
            </a:r>
            <a:endParaRPr lang="en-CA" sz="2800">
              <a:solidFill>
                <a:srgbClr val="242424"/>
              </a:solidFill>
            </a:endParaRPr>
          </a:p>
          <a:p>
            <a:pPr marL="1136650" indent="-1136650">
              <a:buFont typeface="+mj-lt"/>
              <a:buAutoNum type="arabicPeriod" startAt="124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E82CC2-BA68-85F9-EED1-297B8843C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0" b="1911"/>
          <a:stretch>
            <a:fillRect/>
          </a:stretch>
        </p:blipFill>
        <p:spPr>
          <a:xfrm>
            <a:off x="1981199" y="8011492"/>
            <a:ext cx="8229600" cy="7452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BB7CE9-984B-F0C2-2D9D-357253A5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4128" y="9496812"/>
            <a:ext cx="491647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582CB-3CE6-1D24-7D21-D36561379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5339" y="10360896"/>
            <a:ext cx="268911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81F89B-E8B5-7A8C-5060-618AC612E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6550" y="11284055"/>
            <a:ext cx="491647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8D6B91-CAD6-1B39-0B2C-1397490F0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0618" y="13625599"/>
            <a:ext cx="4861395" cy="3695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5E36EE-F6FF-0FBA-9F8B-401996DCC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0751" y="14934657"/>
            <a:ext cx="1758949" cy="4557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12F7B7-1BDF-08F3-A548-3C2CE4789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22111" y="148882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FD3D3A-B3B4-28D3-3E9A-2A0BA775B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5488" y="94726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36C168-A080-D5C6-9FA3-8E722791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5488" y="103409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00AF58-A9E5-7B31-E2DC-38D081451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6699" y="112641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1A2A9-1B0E-7BAB-E843-6E9E8F5B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485C2-2CFD-94FE-5C41-31868B374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D2623-BA1A-678D-0FC7-619470FFC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3EC3F3-7FF9-3FA9-84DC-CAF86D60D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2013" y="135360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42BDDC-7C7B-6CE7-3141-47F1B504F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761" y="12157363"/>
            <a:ext cx="4916471" cy="508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084E63-DA78-F7F7-3AA9-81564ADF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7910" y="12137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F8B49-6A6C-5B85-E223-DDAF36FD8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37910" y="9618799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93CE2-36BF-7417-0D5E-53100172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37910" y="10486579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B848E-A562-8C53-E57C-B66EC3884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37910" y="11402964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782FE9-36EB-68B7-32F4-8E1320061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37910" y="12291215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A8C30-1030-8074-EA26-8B4CDAD0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2013" y="13656474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FD4298-4624-06B2-C454-3BDC3E8D5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2111" y="15038910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</p:spTree>
    <p:extLst>
      <p:ext uri="{BB962C8B-B14F-4D97-AF65-F5344CB8AC3E}">
        <p14:creationId xmlns:p14="http://schemas.microsoft.com/office/powerpoint/2010/main" val="155456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Send to Email Address on Record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39320-889F-04DB-782D-563357E83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2DD248CA-0126-950A-ED44-79D6B40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39 of 42)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FB2D5-F4F0-8994-F2FE-00874638E1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961B7A-59B4-5CB9-F561-3957160CBE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25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Phone*</a:t>
            </a:r>
            <a:r>
              <a:rPr lang="en-US">
                <a:solidFill>
                  <a:srgbClr val="242424"/>
                </a:solidFill>
              </a:rPr>
              <a:t>.</a:t>
            </a:r>
          </a:p>
          <a:p>
            <a:pPr marL="1136650" indent="-1136650">
              <a:buFont typeface="+mj-lt"/>
              <a:buAutoNum type="arabicPeriod" startAt="125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Mobile Number </a:t>
            </a:r>
            <a:r>
              <a:rPr lang="en-US">
                <a:solidFill>
                  <a:srgbClr val="242424"/>
                </a:solidFill>
              </a:rPr>
              <a:t>(optional).</a:t>
            </a:r>
          </a:p>
          <a:p>
            <a:pPr marL="1136650" indent="-1136650">
              <a:buFont typeface="+mj-lt"/>
              <a:buAutoNum type="arabicPeriod" startAt="125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Toll Free Phone </a:t>
            </a:r>
            <a:r>
              <a:rPr lang="en-US">
                <a:solidFill>
                  <a:srgbClr val="242424"/>
                </a:solidFill>
              </a:rPr>
              <a:t>(optional).</a:t>
            </a:r>
          </a:p>
          <a:p>
            <a:pPr marL="1136650" indent="-1136650">
              <a:buFont typeface="+mj-lt"/>
              <a:buAutoNum type="arabicPeriod" startAt="125"/>
            </a:pPr>
            <a:r>
              <a:rPr lang="en-US">
                <a:solidFill>
                  <a:srgbClr val="242424"/>
                </a:solidFill>
              </a:rPr>
              <a:t>Enter </a:t>
            </a:r>
            <a:r>
              <a:rPr lang="en-US" b="1">
                <a:solidFill>
                  <a:srgbClr val="242424"/>
                </a:solidFill>
              </a:rPr>
              <a:t>Fax</a:t>
            </a:r>
            <a:r>
              <a:rPr lang="en-US">
                <a:solidFill>
                  <a:srgbClr val="242424"/>
                </a:solidFill>
              </a:rPr>
              <a:t> (optional). </a:t>
            </a:r>
          </a:p>
          <a:p>
            <a:pPr marL="1136650" indent="-1136650">
              <a:buFont typeface="+mj-lt"/>
              <a:buAutoNum type="arabicPeriod" startAt="125"/>
            </a:pPr>
            <a:r>
              <a:rPr lang="en-US">
                <a:solidFill>
                  <a:srgbClr val="242424"/>
                </a:solidFill>
              </a:rPr>
              <a:t>Select </a:t>
            </a:r>
            <a:r>
              <a:rPr lang="en-US" b="1">
                <a:solidFill>
                  <a:srgbClr val="242424"/>
                </a:solidFill>
              </a:rPr>
              <a:t>Create new user account for this contact? </a:t>
            </a:r>
            <a:r>
              <a:rPr lang="en-US">
                <a:solidFill>
                  <a:srgbClr val="242424"/>
                </a:solidFill>
              </a:rPr>
              <a:t>(optional).</a:t>
            </a:r>
          </a:p>
          <a:p>
            <a:pPr marL="1136650" indent="-1136650">
              <a:buFont typeface="+mj-lt"/>
              <a:buAutoNum type="arabicPeriod" startAt="125"/>
            </a:pPr>
            <a:r>
              <a:rPr lang="en-US">
                <a:solidFill>
                  <a:srgbClr val="242424"/>
                </a:solidFill>
              </a:rPr>
              <a:t>Click </a:t>
            </a:r>
            <a:r>
              <a:rPr lang="en-US" b="1">
                <a:solidFill>
                  <a:srgbClr val="242424"/>
                </a:solidFill>
              </a:rPr>
              <a:t>Save Changes</a:t>
            </a:r>
            <a:r>
              <a:rPr lang="en-US">
                <a:solidFill>
                  <a:srgbClr val="242424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B8F09-7024-78A7-90A6-DBD43FC40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09" y="6836510"/>
            <a:ext cx="9144000" cy="8510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2B8226-059E-5111-9966-D89495397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493" y="8753614"/>
            <a:ext cx="5313850" cy="4997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5298E-627E-C16E-706D-5F32F1B46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493" y="9711794"/>
            <a:ext cx="2886572" cy="538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2508E-EFDA-73A8-EC23-D7A3B5F0D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493" y="10708536"/>
            <a:ext cx="5313850" cy="4997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4E19C-416A-55CA-89C0-91296363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493" y="11666716"/>
            <a:ext cx="5313850" cy="4997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0A366C-57D7-4B97-EAC4-D62DB077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8988" y="14608629"/>
            <a:ext cx="1920154" cy="573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788A00-EDBF-196F-52FB-618136CC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20348" y="146330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81C036-3A0C-2DFC-DDAD-183B3CE45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16422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862BC9-F3CC-BB86-EFF8-7DF17E233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06840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7EFEE5-93ED-1AC1-A28B-E727B1E3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87249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1D4584-F2CC-ACF2-8BE1-E17DC598C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1853" y="97014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11CE39-678B-57D8-7980-570E20CD7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7382" y="13232094"/>
            <a:ext cx="4907239" cy="4997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4DFAC9-C976-61A2-B5BB-F7AFAEE12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74621" y="132076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201AB-83AE-C734-BB47-EA1344FA1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FD65D-598A-571D-F59C-CA20DFDF1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135EE-2337-F1FE-4596-FF5C69834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D623C-68FF-5DB9-89C2-5D53183B2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91853" y="8871186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634B38-6C6A-9F91-AEE4-65274334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2915" y="9847266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FAF4DC-2969-6D73-5182-514485644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2915" y="10826108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312CAB-1304-54F6-33B9-8F8170EA9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2915" y="11804950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BC4B1B-139A-612D-6354-2CC1973A6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4621" y="13328063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04B7D6-615B-320D-4D02-D9DB2EA07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0348" y="14773010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1880565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F1CAA-0046-ECFF-390A-5C567819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D3F84B-3E90-CE2D-DBF7-22B58753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40 of 42)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63D3D-811F-7F73-98D6-6BA7834231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69E40D-9206-AA67-A523-7A84801BC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31"/>
            </a:pPr>
            <a:r>
              <a:rPr lang="en-US">
                <a:solidFill>
                  <a:srgbClr val="242424"/>
                </a:solidFill>
              </a:rPr>
              <a:t>Review </a:t>
            </a:r>
            <a:r>
              <a:rPr lang="en-US" b="1">
                <a:solidFill>
                  <a:srgbClr val="242424"/>
                </a:solidFill>
              </a:rPr>
              <a:t>success</a:t>
            </a:r>
            <a:r>
              <a:rPr lang="en-US">
                <a:solidFill>
                  <a:srgbClr val="242424"/>
                </a:solidFill>
              </a:rPr>
              <a:t> notification. </a:t>
            </a:r>
          </a:p>
          <a:p>
            <a:pPr marL="1136650" indent="-1136650">
              <a:buFont typeface="+mj-lt"/>
              <a:buAutoNum type="arabicPeriod" startAt="131"/>
            </a:pPr>
            <a:r>
              <a:rPr lang="en-US">
                <a:solidFill>
                  <a:srgbClr val="242424"/>
                </a:solidFill>
              </a:rPr>
              <a:t>Review added </a:t>
            </a:r>
            <a:r>
              <a:rPr lang="en-US" b="1">
                <a:solidFill>
                  <a:srgbClr val="242424"/>
                </a:solidFill>
              </a:rPr>
              <a:t>Contact</a:t>
            </a:r>
            <a:r>
              <a:rPr lang="en-US">
                <a:solidFill>
                  <a:srgbClr val="242424"/>
                </a:solidFill>
              </a:rPr>
              <a:t>. </a:t>
            </a:r>
          </a:p>
          <a:p>
            <a:pPr marL="1204913"/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r>
              <a:rPr lang="en-CA" sz="2800">
                <a:solidFill>
                  <a:srgbClr val="242424"/>
                </a:solidFill>
              </a:rPr>
              <a:t>The </a:t>
            </a:r>
            <a:r>
              <a:rPr lang="en-CA" sz="2800" i="1">
                <a:solidFill>
                  <a:srgbClr val="242424"/>
                </a:solidFill>
              </a:rPr>
              <a:t>Step Complete </a:t>
            </a:r>
            <a:r>
              <a:rPr lang="en-CA" sz="2800">
                <a:solidFill>
                  <a:srgbClr val="242424"/>
                </a:solidFill>
              </a:rPr>
              <a:t>icon will be visible next to the </a:t>
            </a:r>
            <a:r>
              <a:rPr lang="en-CA" sz="2800" i="1">
                <a:solidFill>
                  <a:srgbClr val="242424"/>
                </a:solidFill>
              </a:rPr>
              <a:t>Contacts</a:t>
            </a:r>
            <a:r>
              <a:rPr lang="en-CA" sz="2800">
                <a:solidFill>
                  <a:srgbClr val="242424"/>
                </a:solidFill>
              </a:rPr>
              <a:t> tab. </a:t>
            </a:r>
          </a:p>
          <a:p>
            <a:pPr marL="1136650" indent="-1136650">
              <a:buFont typeface="+mj-lt"/>
              <a:buAutoNum type="arabicPeriod" startAt="133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Next</a:t>
            </a:r>
            <a:r>
              <a:rPr lang="en-CA">
                <a:solidFill>
                  <a:srgbClr val="242424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B89BAB-DBAC-4E38-2E65-4D9FA232A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84863"/>
            <a:ext cx="10058400" cy="4564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79952B-940D-624C-B45F-430E88B79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5610" y="5523793"/>
            <a:ext cx="2406169" cy="5937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3B547-F575-9C27-5FB3-B9C2E6EDF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3545" y="8290134"/>
            <a:ext cx="7772994" cy="6683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8B3140-8603-FB6D-5D7E-CCB5B33B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45722" y="89584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9D4F66-0372-B91D-247D-8B675B00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01779" y="55463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5C95B3-8FF7-2D2B-2FCF-B5556E976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8127" y="9644584"/>
            <a:ext cx="548640" cy="2469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4D01A8-8534-7D9B-C6FA-632ACC749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16767" y="94937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55E6D-1A6B-443A-D77B-F886020C3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ED8AC-6286-2782-55A4-9A8F6911C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B240-B845-7060-4708-B56BDFEB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A3903-7146-04C5-C201-EA9176E64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1779" y="5666765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D6A6B-AF8A-0FD4-1618-935BC0483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9480" y="9078900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95546-E04B-52BC-02EE-7A9B84B82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48061" y="9614172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</p:spTree>
    <p:extLst>
      <p:ext uri="{BB962C8B-B14F-4D97-AF65-F5344CB8AC3E}">
        <p14:creationId xmlns:p14="http://schemas.microsoft.com/office/powerpoint/2010/main" val="3423864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23C0-16E0-1108-50E8-1FBDD7655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D2667-27C9-2AF3-7C3D-E4507EDF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41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F8285-DF29-8134-3D2F-F0B780A6DC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E913C6-EC87-B677-1B8D-E426C7A99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58030"/>
            <a:ext cx="10348914" cy="6053667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34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Self Reported Supplier Demographics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1136650" indent="-1136650">
              <a:buFont typeface="+mj-lt"/>
              <a:buAutoNum type="arabicPeriod" startAt="134"/>
            </a:pPr>
            <a:r>
              <a:rPr lang="en-CA">
                <a:solidFill>
                  <a:srgbClr val="242424"/>
                </a:solidFill>
              </a:rPr>
              <a:t>Edit </a:t>
            </a:r>
            <a:r>
              <a:rPr lang="en-CA" b="1">
                <a:solidFill>
                  <a:srgbClr val="242424"/>
                </a:solidFill>
              </a:rPr>
              <a:t>Self Reported Supplier Demographics </a:t>
            </a:r>
            <a:r>
              <a:rPr lang="en-CA">
                <a:solidFill>
                  <a:srgbClr val="242424"/>
                </a:solidFill>
              </a:rPr>
              <a:t>fields. </a:t>
            </a:r>
          </a:p>
          <a:p>
            <a:pPr marL="1136650"/>
            <a:r>
              <a:rPr lang="en-CA" sz="2800" b="1">
                <a:solidFill>
                  <a:srgbClr val="242424"/>
                </a:solidFill>
              </a:rPr>
              <a:t>Note</a:t>
            </a:r>
            <a:r>
              <a:rPr lang="en-CA" sz="2800">
                <a:solidFill>
                  <a:srgbClr val="242424"/>
                </a:solidFill>
              </a:rPr>
              <a:t>: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r>
              <a:rPr lang="en-CA" sz="2800" i="1">
                <a:solidFill>
                  <a:srgbClr val="242424"/>
                </a:solidFill>
              </a:rPr>
              <a:t>Self Reported Supplier Demographics </a:t>
            </a:r>
            <a:r>
              <a:rPr lang="en-CA" sz="2800">
                <a:solidFill>
                  <a:srgbClr val="242424"/>
                </a:solidFill>
              </a:rPr>
              <a:t>fields will auto-populate but can be edited. </a:t>
            </a:r>
          </a:p>
          <a:p>
            <a:pPr marL="1136650" indent="-1136650">
              <a:buFont typeface="+mj-lt"/>
              <a:buAutoNum type="arabicPeriod" startAt="136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Save Changes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>
              <a:solidFill>
                <a:srgbClr val="242424"/>
              </a:solidFill>
            </a:endParaRPr>
          </a:p>
          <a:p>
            <a:pPr marL="777240"/>
            <a:endParaRPr lang="en-CA" sz="2800">
              <a:solidFill>
                <a:srgbClr val="24242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6B224-4663-A19C-8D1F-E9ACAC07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6654033"/>
            <a:ext cx="8229600" cy="8593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2B47DD-507F-6921-22EA-CF041B20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3143" y="6696825"/>
            <a:ext cx="3877914" cy="84923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41BAB-A731-207F-39DD-B8059760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5660" y="14812490"/>
            <a:ext cx="1060969" cy="3113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784A52-C3F0-D9BC-8294-F7EE384B8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52968" y="146938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559FC9-197F-B2F1-3FF9-176CD73B3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0775" y="108034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EE197-B8C3-E99A-9EDD-BAD632CE6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198" y="9081126"/>
            <a:ext cx="2338767" cy="302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9C71BC-598A-89B2-F1E1-C504499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42840" y="89579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63619-AE1F-C2AC-A062-929EE9381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DAFC8-1239-8CB0-36B5-198867B73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ED57B-D397-D758-C17C-7BC03D766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7484F-1AC0-F0C6-9931-ECB0DB83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2070" y="9081126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AC838-6BE0-097B-35D2-7EACFDC74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9020" y="10923872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D61C07-1796-4523-7F60-B083DA86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84235" y="14847019"/>
            <a:ext cx="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3648253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6C2C0-6E55-0EB8-D7D5-A68E36D5D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7954D7-37F4-F4EA-3CCF-BA425D7D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  <a:latin typeface="Helvetica Neue" panose="02000503000000020004" pitchFamily="2" charset="0"/>
              </a:rPr>
              <a:t>Update Supplier Profile Information </a:t>
            </a:r>
            <a:br>
              <a:rPr lang="en-CA">
                <a:effectLst/>
                <a:latin typeface="Helvetica Neue" panose="02000503000000020004" pitchFamily="2" charset="0"/>
              </a:rPr>
            </a:br>
            <a:r>
              <a:rPr lang="en-US"/>
              <a:t>(Part 42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6B57B-C065-1C5E-69E6-0E389EC73B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85869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FF5EC3-5717-62E4-03F6-77268CDC4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37"/>
            </a:pPr>
            <a:r>
              <a:rPr lang="en-US"/>
              <a:t>Review </a:t>
            </a:r>
            <a:r>
              <a:rPr lang="en-US" b="1"/>
              <a:t>Success </a:t>
            </a:r>
            <a:r>
              <a:rPr lang="en-US"/>
              <a:t>notification.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89709-27CA-E388-FAB4-051CDA776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8" y="3971819"/>
            <a:ext cx="10058400" cy="1533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98DCF3-6FF5-B412-A368-FBD49DE64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4EE3A12F-D2B0-977F-CABB-ACA32DCB6577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A4B32DE6-B4A4-B40C-0728-35DD8A17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F0E3D2-45D4-16C0-9D72-EEAD57C1791C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Updated Supplier Profile Information.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6A0B1B-6FEE-13BC-60D4-201BD5D1E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45E28-DB63-C0E6-F6C4-4A44DFDD2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DEDE0-3483-05A7-2D7E-2606250D2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6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4 of 42)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>
                <a:solidFill>
                  <a:srgbClr val="242424"/>
                </a:solidFill>
              </a:rPr>
              <a:t>Receive and make note of the </a:t>
            </a:r>
            <a:r>
              <a:rPr lang="en-CA" b="1">
                <a:solidFill>
                  <a:srgbClr val="242424"/>
                </a:solidFill>
              </a:rPr>
              <a:t>One-Time Code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The </a:t>
            </a:r>
            <a:r>
              <a:rPr lang="en-CA" sz="2800" i="1">
                <a:solidFill>
                  <a:srgbClr val="242424"/>
                </a:solidFill>
              </a:rPr>
              <a:t>Verification Code </a:t>
            </a:r>
            <a:r>
              <a:rPr lang="en-CA" sz="2800">
                <a:solidFill>
                  <a:srgbClr val="242424"/>
                </a:solidFill>
              </a:rPr>
              <a:t>is only valid for 20 minutes. </a:t>
            </a:r>
            <a:endParaRPr lang="en-US" sz="2800"/>
          </a:p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In </a:t>
            </a:r>
            <a:r>
              <a:rPr lang="en-US" b="1"/>
              <a:t>GA@WORK Marketplace</a:t>
            </a:r>
            <a:r>
              <a:rPr lang="en-US"/>
              <a:t>, enter your </a:t>
            </a:r>
            <a:r>
              <a:rPr lang="en-CA" b="1">
                <a:solidFill>
                  <a:srgbClr val="242424"/>
                </a:solidFill>
              </a:rPr>
              <a:t>One-Time Code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fields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CA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Submit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Skip to </a:t>
            </a:r>
            <a:r>
              <a:rPr lang="en-CA" sz="2800" i="1">
                <a:solidFill>
                  <a:srgbClr val="242424"/>
                </a:solidFill>
              </a:rPr>
              <a:t>Step 24 </a:t>
            </a:r>
            <a:r>
              <a:rPr lang="en-CA" sz="2800">
                <a:solidFill>
                  <a:srgbClr val="242424"/>
                </a:solidFill>
              </a:rPr>
              <a:t>to continue</a:t>
            </a:r>
            <a:r>
              <a:rPr kumimoji="0" lang="en-CA" sz="2800" b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>
              <a:solidFill>
                <a:srgbClr val="242424"/>
              </a:solidFill>
            </a:endParaRP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3862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63179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27010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6267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2137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5 of 42)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6 of 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One-Time Code</a:t>
            </a:r>
            <a:r>
              <a:rPr lang="en-CA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Enter </a:t>
            </a:r>
            <a:r>
              <a:rPr lang="en-US" b="1"/>
              <a:t>Device Name</a:t>
            </a:r>
            <a:r>
              <a:rPr lang="en-US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b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2800" b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23</a:t>
            </a:r>
            <a:r>
              <a:rPr kumimoji="0" lang="en-CA" sz="2800" b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069330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1954141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879985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3801866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19024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2880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3751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7 of 42)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Update Supplier Profile Information </a:t>
            </a:r>
            <a:br>
              <a:rPr lang="en-US"/>
            </a:br>
            <a:r>
              <a:rPr lang="en-US"/>
              <a:t>(Part 8 of 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30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</a:t>
            </a:r>
            <a:r>
              <a:rPr lang="en-US"/>
              <a:t>*.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9016826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9999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d5ae7cb-5eaa-45bd-87a9-9ecdfd4d7a10"/>
    <ds:schemaRef ds:uri="91b022cc-d96d-4c7a-a6ef-47af526da2c2"/>
  </ds:schemaRefs>
</ds:datastoreItem>
</file>

<file path=customXml/itemProps3.xml><?xml version="1.0" encoding="utf-8"?>
<ds:datastoreItem xmlns:ds="http://schemas.openxmlformats.org/officeDocument/2006/customXml" ds:itemID="{248CA3E0-D4AD-45EB-9FC1-9AEA463E357F}"/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2376</Words>
  <Application>Microsoft Office PowerPoint</Application>
  <PresentationFormat>Custom</PresentationFormat>
  <Paragraphs>628</Paragraphs>
  <Slides>43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Job Aid Template</vt:lpstr>
      <vt:lpstr>1_Administrative</vt:lpstr>
      <vt:lpstr>Update Supplier Profile Information (GA@WORK Marketplace for Suppliers)</vt:lpstr>
      <vt:lpstr>Update Supplier Profile Information  (Part 1 of 42)</vt:lpstr>
      <vt:lpstr>Update Supplier Profile Information  (Part 2 of 42)</vt:lpstr>
      <vt:lpstr>Update Supplier Profile Information  (Part 3 of 42)</vt:lpstr>
      <vt:lpstr>Update Supplier Profile Information  (Part 4 of 42)</vt:lpstr>
      <vt:lpstr>Update Supplier Profile Information  (Part 5 of 42)</vt:lpstr>
      <vt:lpstr>Update Supplier Profile Information  (Part 6 of 42)</vt:lpstr>
      <vt:lpstr>Update Supplier Profile Information  (Part 7 of 42)</vt:lpstr>
      <vt:lpstr>Update Supplier Profile Information  (Part 8 of 42)</vt:lpstr>
      <vt:lpstr>Update Supplier Profile Information  (Part 9 of 42)</vt:lpstr>
      <vt:lpstr>Update Supplier Profile Information  (Part 10 of 42)</vt:lpstr>
      <vt:lpstr>Update Supplier Profile Information (Part 11 of 42)</vt:lpstr>
      <vt:lpstr>Update Supplier Profile Information  (Part 12 of 42)</vt:lpstr>
      <vt:lpstr>Update Supplier Profile Information  (Part 13 of 42)</vt:lpstr>
      <vt:lpstr>Update Supplier Profile Information (Part 14 of 42)</vt:lpstr>
      <vt:lpstr>Update Supplier Profile Information  (Part 15 of 42)</vt:lpstr>
      <vt:lpstr>Update Supplier Profile Information  (Part 16 of 42)</vt:lpstr>
      <vt:lpstr>Update Supplier Profile Information (Part 17 of 42)</vt:lpstr>
      <vt:lpstr>Update Supplier Profile Information (Part 18 of 42)</vt:lpstr>
      <vt:lpstr>Update Supplier Profile Information (Part 19 of 42)</vt:lpstr>
      <vt:lpstr>Update Supplier Profile Information  (Part 20 of 42)</vt:lpstr>
      <vt:lpstr>Update Supplier Profile Information  (Part 21 of 42)</vt:lpstr>
      <vt:lpstr>Update Supplier Profile Information  (Part 22 of 42)</vt:lpstr>
      <vt:lpstr>Update Supplier Profile Information  (Part 23 of 42)</vt:lpstr>
      <vt:lpstr>Update Supplier Profile Information  (Part 24 of 42)</vt:lpstr>
      <vt:lpstr>Update Supplier Profile Information  (Part 25 of 42)</vt:lpstr>
      <vt:lpstr>Update Supplier Profile Information  (Part 26 of 42)</vt:lpstr>
      <vt:lpstr>Update Supplier Profile Information  (Part 27 of 42)</vt:lpstr>
      <vt:lpstr>Update Supplier Profile Information  (Part 28 of 42)</vt:lpstr>
      <vt:lpstr>Update Supplier Profile Information  (Part 29 of 42)</vt:lpstr>
      <vt:lpstr>Update Supplier Profile Information  (Part 30 of 42)</vt:lpstr>
      <vt:lpstr>Update Supplier Profile Information  (Part 31 of 42)</vt:lpstr>
      <vt:lpstr>Update Supplier Profile Information  (Part 32 of 42)</vt:lpstr>
      <vt:lpstr>Update Supplier Profile Information  (Part 33 of 42)</vt:lpstr>
      <vt:lpstr>Update Supplier Profile Information  (Part 34 of 42)</vt:lpstr>
      <vt:lpstr>Update Supplier Profile Information  (Part 35 of 42)</vt:lpstr>
      <vt:lpstr>Update Supplier Profile Information  (Part 36 of 42)</vt:lpstr>
      <vt:lpstr>Update Supplier Profile Information  (Part 37 of 42)</vt:lpstr>
      <vt:lpstr>Update Supplier Profile Information  (Part 38 of 42)</vt:lpstr>
      <vt:lpstr>Update Supplier Profile Information  (Part 39 of 42)</vt:lpstr>
      <vt:lpstr>Update Supplier Profile Information  (Part 40 of 42)</vt:lpstr>
      <vt:lpstr>Update Supplier Profile Information  (Part 41 of 42)</vt:lpstr>
      <vt:lpstr>Update Supplier Profile Information  (Part 42 of 42)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6</cp:revision>
  <cp:lastPrinted>2024-05-14T19:49:44Z</cp:lastPrinted>
  <dcterms:created xsi:type="dcterms:W3CDTF">2024-01-04T16:25:20Z</dcterms:created>
  <dcterms:modified xsi:type="dcterms:W3CDTF">2026-02-02T14:49:56Z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