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8"/>
  </p:notesMasterIdLst>
  <p:sldIdLst>
    <p:sldId id="355" r:id="rId6"/>
    <p:sldId id="408" r:id="rId7"/>
    <p:sldId id="409" r:id="rId8"/>
    <p:sldId id="465" r:id="rId9"/>
    <p:sldId id="470" r:id="rId10"/>
    <p:sldId id="463" r:id="rId11"/>
    <p:sldId id="471" r:id="rId12"/>
    <p:sldId id="472" r:id="rId13"/>
    <p:sldId id="466" r:id="rId14"/>
    <p:sldId id="467" r:id="rId15"/>
    <p:sldId id="468" r:id="rId16"/>
    <p:sldId id="464" r:id="rId17"/>
  </p:sldIdLst>
  <p:sldSz cx="12192000" cy="16256000"/>
  <p:notesSz cx="7315200" cy="96012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C31EB22E-484D-79BE-3A7F-04EA5B2FF9EA}" name="Suggs, Paulette" initials="SP" userId="S::paulette.suggs@doas.ga.gov::c1b29647-2681-4ee3-90b3-6e29f96e9393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MK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22BD4-9D60-96B2-2DE6-905A221E59DE}" v="1" dt="2026-05-21T15:11:34.179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31" autoAdjust="0"/>
  </p:normalViewPr>
  <p:slideViewPr>
    <p:cSldViewPr snapToGrid="0">
      <p:cViewPr varScale="1">
        <p:scale>
          <a:sx n="35" d="100"/>
          <a:sy n="35" d="100"/>
        </p:scale>
        <p:origin x="3474" y="60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F4622BD4-9D60-96B2-2DE6-905A221E59DE}"/>
    <pc:docChg chg="modSld">
      <pc:chgData name="Randi, Anna" userId="S::anna.randi@doas.ga.gov::7a741e9f-5716-4406-ad8f-1546a0125a35" providerId="AD" clId="Web-{F4622BD4-9D60-96B2-2DE6-905A221E59DE}" dt="2026-05-21T15:11:34.179" v="0" actId="20577"/>
      <pc:docMkLst>
        <pc:docMk/>
      </pc:docMkLst>
      <pc:sldChg chg="modSp">
        <pc:chgData name="Randi, Anna" userId="S::anna.randi@doas.ga.gov::7a741e9f-5716-4406-ad8f-1546a0125a35" providerId="AD" clId="Web-{F4622BD4-9D60-96B2-2DE6-905A221E59DE}" dt="2026-05-21T15:11:34.179" v="0" actId="20577"/>
        <pc:sldMkLst>
          <pc:docMk/>
          <pc:sldMk cId="1141949937" sldId="466"/>
        </pc:sldMkLst>
        <pc:spChg chg="mod">
          <ac:chgData name="Randi, Anna" userId="S::anna.randi@doas.ga.gov::7a741e9f-5716-4406-ad8f-1546a0125a35" providerId="AD" clId="Web-{F4622BD4-9D60-96B2-2DE6-905A221E59DE}" dt="2026-05-21T15:11:34.179" v="0" actId="20577"/>
          <ac:spMkLst>
            <pc:docMk/>
            <pc:sldMk cId="1141949937" sldId="466"/>
            <ac:spMk id="5" creationId="{B643C14C-8A9B-1AFE-34CD-E1D256429A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F8C7C-E639-9875-D516-14EC4CD9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B2202-DCFC-A99D-4940-9628612E8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490A5-EDAF-BDE3-62F5-DDC63CFCC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email contained an attachment for the recipient to review and make changes to, then a comparison can be made with the attachment the recipient was sent and the attachment the recipient sent back.</a:t>
            </a:r>
          </a:p>
          <a:p>
            <a:endParaRPr lang="en-US" dirty="0"/>
          </a:p>
          <a:p>
            <a:r>
              <a:rPr lang="en-US" dirty="0"/>
              <a:t>From the Actions menu, select Compare With.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3C4F0-2EB6-2B5E-8A02-6D887C9DB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5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7E3B-AD1E-8A5D-B25F-ECB69DED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6B333-02E9-FD26-5B5F-56868923C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377DF-5408-104C-1359-DB24BD484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Compare browser window will open.  Open the file in Word.  When complete, close </a:t>
            </a:r>
            <a:r>
              <a:rPr lang="en-US"/>
              <a:t>the compare </a:t>
            </a:r>
            <a:r>
              <a:rPr lang="en-US" dirty="0"/>
              <a:t>browser window.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E7B6E-16B9-B699-42EE-D17966017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410D-2A7A-4716-21E3-14E73096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841AB-2FAC-43B8-8E18-B8E57C9B2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7B2F1-F92F-9AF7-A255-9A5CD8F40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A4C1-1B1A-3D0B-29AD-FEF09914B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4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for USG log in: &lt;insert link&gt;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log in issues, users should go to Agency Super User first. Call Help Desk if needed. T1 should know (have a list) log in selections to advise user of correct selection to make.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app, Sourcing, Contracts &amp; Supplier Management, is not in the list of apps, click on the Add Apps button at the bottom, find the Sourcing, Contracts, &amp; Supplier Management app, then click on the + to add it to your list of Apps.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6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 Sign on will take the user out of GA@WORK and into the GA@WORK Marketplace.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Contracts, then Search Contracts.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4B77B-1B7B-10E7-BC28-8595152D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F4FCA-45A9-58D2-6D3D-3BDDCD382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FE9D4-8900-742E-AF1F-39AC542EF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effectLst/>
                <a:latin typeface="Helvetica Neue" panose="02000503000000020004" pitchFamily="2" charset="0"/>
              </a:rPr>
              <a:t>Use Quick Search and Filters to find the desired contract.</a:t>
            </a:r>
          </a:p>
          <a:p>
            <a:endParaRPr lang="en-CA" dirty="0">
              <a:effectLst/>
              <a:latin typeface="Helvetica Neue" panose="02000503000000020004" pitchFamily="2" charset="0"/>
            </a:endParaRPr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Click on the Contract Number hyperlink.</a:t>
            </a:r>
          </a:p>
          <a:p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CA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ACE75-0B2F-54C4-84CD-C2A303E14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4BE2-57AD-BEE6-4095-79879CC0B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7E404-A8C3-55F2-CD61-7D991405D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2AF77-4F66-2E06-80BD-1D0F75AA1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effectLst/>
                <a:latin typeface="Helvetica Neue" panose="02000503000000020004" pitchFamily="2" charset="0"/>
              </a:rPr>
              <a:t>From the left contract menu, click on Communication Center.</a:t>
            </a:r>
          </a:p>
          <a:p>
            <a:endParaRPr lang="en-CA" dirty="0">
              <a:effectLst/>
              <a:latin typeface="Helvetica Neue" panose="02000503000000020004" pitchFamily="2" charset="0"/>
            </a:endParaRPr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To send an internal message, click on the Internal tab and then the Add Internal Message button.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CA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C44B-F473-F000-F1AA-7F223DB32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A18DB-5002-3F5B-DE3A-E396F3AFE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BC0B4-AC7D-512D-5A6B-9A1CF67AE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6061A-5ACF-E6D3-3717-C3BA37A25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effectLst/>
                <a:latin typeface="Helvetica Neue" panose="02000503000000020004" pitchFamily="2" charset="0"/>
              </a:rPr>
              <a:t>Enter a Subject, type in the body of the message.  </a:t>
            </a:r>
          </a:p>
          <a:p>
            <a:pPr>
              <a:buNone/>
            </a:pPr>
            <a:endParaRPr lang="en-CA" dirty="0">
              <a:effectLst/>
              <a:latin typeface="Helvetica Neue" panose="02000503000000020004" pitchFamily="2" charset="0"/>
            </a:endParaRPr>
          </a:p>
          <a:p>
            <a:pPr>
              <a:buNone/>
            </a:pPr>
            <a:r>
              <a:rPr lang="en-CA" dirty="0">
                <a:effectLst/>
                <a:latin typeface="Helvetica Neue" panose="02000503000000020004" pitchFamily="2" charset="0"/>
              </a:rPr>
              <a:t>Under Recipients users to receive the email can be selected.  </a:t>
            </a:r>
          </a:p>
          <a:p>
            <a:pPr>
              <a:buNone/>
            </a:pPr>
            <a:endParaRPr lang="en-CA" dirty="0">
              <a:effectLst/>
              <a:latin typeface="Helvetica Neue" panose="02000503000000020004" pitchFamily="2" charset="0"/>
            </a:endParaRPr>
          </a:p>
          <a:p>
            <a:pPr>
              <a:buNone/>
            </a:pPr>
            <a:r>
              <a:rPr lang="en-CA" dirty="0">
                <a:effectLst/>
                <a:latin typeface="Helvetica Neue" panose="02000503000000020004" pitchFamily="2" charset="0"/>
              </a:rPr>
              <a:t>This message can also include Attachments from the contract.  Click on Attachments, then check the box next to the attachment to include with the email.</a:t>
            </a:r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CA" dirty="0">
              <a:effectLst/>
              <a:latin typeface="Helvetica Neue" panose="02000503000000020004" pitchFamily="2" charset="0"/>
            </a:endParaRPr>
          </a:p>
          <a:p>
            <a:br>
              <a:rPr lang="en-CA" dirty="0">
                <a:effectLst/>
                <a:latin typeface="Helvetica Neue" panose="02000503000000020004" pitchFamily="2" charset="0"/>
              </a:rPr>
            </a:br>
            <a:endParaRPr lang="en-CA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D2353-4BEC-FCA7-BEE8-CA5E64515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B97F2-71CE-FC15-E470-7AB3A4290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A7430-1AC7-C607-D803-1FCDD5353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2EA66-9F71-33EC-CD7B-9F57DACAD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can be done for external users in the same was as internal users.</a:t>
            </a:r>
          </a:p>
          <a:p>
            <a:endParaRPr lang="en-US" dirty="0"/>
          </a:p>
          <a:p>
            <a:r>
              <a:rPr lang="en-US" dirty="0"/>
              <a:t>Click on the External tab, click on Start External Communication.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270F4-B213-81A7-394F-CD1AC9125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44657-5D26-0E30-EA1A-7EBD5CAC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5DEAB-52FF-066F-9C1E-3ABBCF882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44950-4D4D-AF6D-F6E2-917DA790D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the subject, the body, and recipient information.  </a:t>
            </a:r>
          </a:p>
          <a:p>
            <a:endParaRPr lang="en-US" dirty="0"/>
          </a:p>
          <a:p>
            <a:r>
              <a:rPr lang="en-US" dirty="0"/>
              <a:t>Check any attachments from the contract that need to be included.</a:t>
            </a:r>
          </a:p>
          <a:p>
            <a:endParaRPr lang="en-US" dirty="0"/>
          </a:p>
          <a:p>
            <a:r>
              <a:rPr lang="en-US" dirty="0"/>
              <a:t>Click Create.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E1EB6-758D-1444-AFEB-697D72EF3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5FC30-550F-E0DD-DE46-3E52D4EC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04EFC-869F-60DC-1B66-24575289F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64048-D5D3-FBBC-9B64-AFF717685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communication can be reviewed by going back to the Communication Center from the left contract menu and then clicking on either the Internal or External tab.</a:t>
            </a:r>
          </a:p>
          <a:p>
            <a:endParaRPr lang="en-US" dirty="0"/>
          </a:p>
          <a:p>
            <a:r>
              <a:rPr lang="en-US" dirty="0"/>
              <a:t>Double-click on a communication to open it to review the communication.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6EB24-D92B-0845-FC0F-28A0C2C77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Contract</a:t>
            </a:r>
            <a:br>
              <a:rPr lang="en-CA"/>
            </a:br>
            <a:r>
              <a:rPr lang="en-CA"/>
              <a:t>Communications and Notifications 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8" y="4235339"/>
            <a:ext cx="10833305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the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manage </a:t>
            </a:r>
            <a:r>
              <a:rPr lang="en-US" i="1">
                <a:latin typeface="Arial"/>
                <a:cs typeface="Arial"/>
              </a:rPr>
              <a:t>Contract Communications and Notifications</a:t>
            </a:r>
            <a:r>
              <a:rPr lang="en-US">
                <a:latin typeface="Arial"/>
                <a:cs typeface="Arial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Access the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 module.</a:t>
            </a:r>
          </a:p>
          <a:p>
            <a:r>
              <a:rPr lang="en-US">
                <a:latin typeface="Arial"/>
                <a:cs typeface="Arial"/>
              </a:rPr>
              <a:t>Search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r>
              <a:rPr lang="en-US">
                <a:latin typeface="Arial"/>
                <a:cs typeface="Arial"/>
              </a:rPr>
              <a:t>Add </a:t>
            </a:r>
            <a:r>
              <a:rPr lang="en-US" b="1">
                <a:latin typeface="Arial"/>
                <a:cs typeface="Arial"/>
              </a:rPr>
              <a:t>Communications and Notifications</a:t>
            </a:r>
            <a:r>
              <a:rPr lang="en-US">
                <a:latin typeface="Arial"/>
                <a:cs typeface="Arial"/>
              </a:rPr>
              <a:t>.</a:t>
            </a:r>
            <a:r>
              <a:rPr lang="en-US" b="1">
                <a:latin typeface="Arial"/>
                <a:cs typeface="Arial"/>
              </a:rPr>
              <a:t> </a:t>
            </a:r>
          </a:p>
          <a:p>
            <a:r>
              <a:rPr lang="en-US">
                <a:latin typeface="Arial"/>
                <a:cs typeface="Arial"/>
              </a:rPr>
              <a:t>Action</a:t>
            </a:r>
            <a:r>
              <a:rPr lang="en-US" b="1">
                <a:latin typeface="Arial"/>
                <a:cs typeface="Arial"/>
              </a:rPr>
              <a:t> Complete</a:t>
            </a:r>
            <a:r>
              <a:rPr lang="en-US">
                <a:latin typeface="Arial"/>
                <a:cs typeface="Arial"/>
              </a:rPr>
              <a:t>.</a:t>
            </a:r>
            <a:r>
              <a:rPr lang="en-US" b="1">
                <a:latin typeface="Arial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3560" y="13687823"/>
            <a:ext cx="1449387" cy="771525"/>
          </a:xfrm>
        </p:spPr>
        <p:txBody>
          <a:bodyPr/>
          <a:lstStyle/>
          <a:p>
            <a:r>
              <a:rPr lang="en-US"/>
              <a:t>Search Contracts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3197" y="13639610"/>
            <a:ext cx="2045112" cy="771525"/>
          </a:xfrm>
        </p:spPr>
        <p:txBody>
          <a:bodyPr/>
          <a:lstStyle/>
          <a:p>
            <a:r>
              <a:rPr lang="en-US"/>
              <a:t>Add Communications and Notifications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65869" y="13622387"/>
            <a:ext cx="2269499" cy="1142257"/>
          </a:xfrm>
        </p:spPr>
        <p:txBody>
          <a:bodyPr/>
          <a:lstStyle/>
          <a:p>
            <a:r>
              <a:rPr lang="en-US"/>
              <a:t>Action Complete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C692-9DCF-BA95-CE94-8C26006BF085}"/>
              </a:ext>
            </a:extLst>
          </p:cNvPr>
          <p:cNvSpPr txBox="1"/>
          <p:nvPr/>
        </p:nvSpPr>
        <p:spPr>
          <a:xfrm>
            <a:off x="633984" y="14905915"/>
            <a:ext cx="1155801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15A1-9810-CBE9-93F5-812EBA37B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C0138-6A13-BB45-6DA4-23FE0919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9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3807A-88A8-9BA5-F886-4CACCF2378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811411-5DC7-C2F2-46B7-FDCC05D93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 algn="l">
              <a:buFont typeface="+mj-lt"/>
              <a:buAutoNum type="arabicPeriod" startAt="26"/>
            </a:pP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CA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Actions</a:t>
            </a: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742950" indent="-742950" algn="l">
              <a:buFont typeface="+mj-lt"/>
              <a:buAutoNum type="arabicPeriod" startAt="26"/>
            </a:pP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CA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 With</a:t>
            </a: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55ED00-2BE2-8473-3026-A9B70085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4117957"/>
            <a:ext cx="8229600" cy="379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27C62C-D58D-968B-E5D5-34B36523C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28"/>
            </a:pPr>
            <a:r>
              <a:rPr lang="en-CA">
                <a:solidFill>
                  <a:srgbClr val="000000"/>
                </a:solidFill>
              </a:rPr>
              <a:t>Select </a:t>
            </a:r>
            <a:r>
              <a:rPr lang="en-CA" b="1">
                <a:solidFill>
                  <a:srgbClr val="000000"/>
                </a:solidFill>
              </a:rPr>
              <a:t>Yes</a:t>
            </a:r>
            <a:r>
              <a:rPr lang="en-CA">
                <a:solidFill>
                  <a:srgbClr val="000000"/>
                </a:solidFill>
              </a:rPr>
              <a:t> for </a:t>
            </a:r>
            <a:r>
              <a:rPr lang="en-CA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Include Format Changes</a:t>
            </a: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811213" algn="l"/>
            <a:r>
              <a:rPr lang="en-CA" sz="2800" b="1">
                <a:solidFill>
                  <a:srgbClr val="000000"/>
                </a:solidFill>
              </a:rPr>
              <a:t>Note</a:t>
            </a:r>
            <a:r>
              <a:rPr lang="en-CA" sz="2800">
                <a:solidFill>
                  <a:srgbClr val="000000"/>
                </a:solidFill>
              </a:rPr>
              <a:t>: </a:t>
            </a:r>
            <a:r>
              <a:rPr lang="en-CA" sz="2800" i="1">
                <a:solidFill>
                  <a:srgbClr val="000000"/>
                </a:solidFill>
              </a:rPr>
              <a:t>Select Email Attachment </a:t>
            </a:r>
            <a:r>
              <a:rPr lang="en-CA" sz="2800">
                <a:solidFill>
                  <a:srgbClr val="000000"/>
                </a:solidFill>
              </a:rPr>
              <a:t>and </a:t>
            </a:r>
            <a:r>
              <a:rPr lang="en-CA" sz="2800" i="1">
                <a:solidFill>
                  <a:srgbClr val="000000"/>
                </a:solidFill>
              </a:rPr>
              <a:t>Compare with* </a:t>
            </a:r>
            <a:r>
              <a:rPr lang="en-CA" sz="2800">
                <a:solidFill>
                  <a:srgbClr val="000000"/>
                </a:solidFill>
              </a:rPr>
              <a:t>fields will auto-populate. </a:t>
            </a:r>
          </a:p>
          <a:p>
            <a:pPr marL="742950" indent="-742950" algn="l">
              <a:buFont typeface="+mj-lt"/>
              <a:buAutoNum type="arabicPeriod" startAt="29"/>
            </a:pP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CA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</a:t>
            </a: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3CA3CA-A345-D672-99A2-2106E41D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317"/>
          <a:stretch/>
        </p:blipFill>
        <p:spPr>
          <a:xfrm>
            <a:off x="2008009" y="11220511"/>
            <a:ext cx="8229600" cy="4243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B1EA1D-FB66-6CA0-2A48-C04311C97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3838" y="7003143"/>
            <a:ext cx="1926961" cy="2902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64290-760A-C939-9EDB-7E87D77D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4286" y="6654366"/>
            <a:ext cx="776513" cy="2902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E2D486-9A9F-E5C7-BF0A-02FD074AC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35198" y="68739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468BF4-EA16-89C7-628D-3C37E8796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48222" y="61057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88CF26-1849-D766-EE51-ABB76B5E4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5827" y="13741446"/>
            <a:ext cx="2273964" cy="5258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AE330-DBAF-2943-0E21-D95DAF2B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9433" y="14897619"/>
            <a:ext cx="1368809" cy="5258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688929-D55A-FD69-FA3F-4280F8064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59791" y="137642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B04784-068A-C71B-EBCC-C0F2A40E4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50793" y="149019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9EDBC-4858-33D1-186A-F464AEB50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1CE96-8594-FB5D-B2BF-B489BD698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1B31-E8C5-7ACC-F25B-BA0FED07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F6FC-A1AD-D257-43E8-EC5B8DA12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B16714-8407-2DB9-CC9E-88E9130B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10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2151A-AFDD-F0CC-94B7-8E5780272C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600018-370A-A493-EC9B-6C02F8C10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 algn="l">
              <a:buFont typeface="+mj-lt"/>
              <a:buAutoNum type="arabicPeriod" startAt="30"/>
            </a:pPr>
            <a:r>
              <a:rPr lang="en-CA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the document changes.  </a:t>
            </a:r>
          </a:p>
          <a:p>
            <a:pPr marL="742950" algn="l"/>
            <a:r>
              <a:rPr lang="en-CA" sz="2800" b="1">
                <a:solidFill>
                  <a:srgbClr val="000000"/>
                </a:solidFill>
              </a:rPr>
              <a:t>Note</a:t>
            </a:r>
            <a:r>
              <a:rPr lang="en-CA" sz="2800">
                <a:solidFill>
                  <a:srgbClr val="000000"/>
                </a:solidFill>
              </a:rPr>
              <a:t>: </a:t>
            </a:r>
            <a:r>
              <a:rPr lang="en-CA" sz="2800" i="1">
                <a:solidFill>
                  <a:srgbClr val="000000"/>
                </a:solidFill>
              </a:rPr>
              <a:t>Compare</a:t>
            </a:r>
            <a:r>
              <a:rPr lang="en-CA" sz="2800">
                <a:solidFill>
                  <a:srgbClr val="000000"/>
                </a:solidFill>
              </a:rPr>
              <a:t> browser window will open. Click </a:t>
            </a:r>
            <a:r>
              <a:rPr lang="en-CA" sz="2800" i="1">
                <a:solidFill>
                  <a:srgbClr val="000000"/>
                </a:solidFill>
              </a:rPr>
              <a:t>Open in Word </a:t>
            </a:r>
            <a:r>
              <a:rPr lang="en-CA" sz="2800">
                <a:solidFill>
                  <a:srgbClr val="000000"/>
                </a:solidFill>
              </a:rPr>
              <a:t>to open file in Microsoft Word. Review and c</a:t>
            </a:r>
            <a:r>
              <a:rPr lang="en-CA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lose the </a:t>
            </a:r>
            <a:r>
              <a:rPr lang="en-CA" sz="2800" b="0" i="1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</a:t>
            </a:r>
            <a:r>
              <a:rPr lang="en-CA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browser window. 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F1B916-DC8B-559B-7201-5FB1D6E8D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9"/>
          <a:stretch/>
        </p:blipFill>
        <p:spPr>
          <a:xfrm>
            <a:off x="1093609" y="5232423"/>
            <a:ext cx="10058400" cy="25248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C137F-6B69-C304-343B-6D0FD0231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FD053-9DE5-DEAB-D9AC-84007839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E6E88-7352-B284-83F4-85CE5A9EC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reeform 101">
            <a:extLst>
              <a:ext uri="{FF2B5EF4-FFF2-40B4-BE49-F238E27FC236}">
                <a16:creationId xmlns:a16="http://schemas.microsoft.com/office/drawing/2014/main" id="{02BE25D5-E790-6C50-A075-FD6778D8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757FE-D818-6A44-DE02-F2F924879EA8}"/>
              </a:ext>
            </a:extLst>
          </p:cNvPr>
          <p:cNvSpPr txBox="1"/>
          <p:nvPr/>
        </p:nvSpPr>
        <p:spPr>
          <a:xfrm>
            <a:off x="2074255" y="14567245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reviewed Contract Communications. Continue to the next section for Notifications.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C112D4D-C521-4BA2-AE49-76B98750A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580" y="14600278"/>
            <a:ext cx="837931" cy="7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71FD-6640-A034-4480-AE7CA1415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D1F5BB-8113-3F5F-6560-8083FE7C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Notifications </a:t>
            </a:r>
            <a:r>
              <a:rPr lang="en-US"/>
              <a:t>(Part 1 of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788FE-3DB5-A553-30DD-6F7BD0F584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184F1-4EFF-DBF4-0A3D-7BA13D85E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To review notifications, </a:t>
            </a: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Notifications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Check applicable recipients under </a:t>
            </a:r>
            <a:r>
              <a:rPr lang="en-US" b="1">
                <a:solidFill>
                  <a:srgbClr val="000000"/>
                </a:solidFill>
              </a:rPr>
              <a:t>Notification Type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756000"/>
            <a:r>
              <a:rPr lang="en-US" sz="2800" b="1">
                <a:solidFill>
                  <a:srgbClr val="000000"/>
                </a:solidFill>
              </a:rPr>
              <a:t>Note</a:t>
            </a:r>
            <a:r>
              <a:rPr lang="en-US" sz="2800">
                <a:solidFill>
                  <a:srgbClr val="000000"/>
                </a:solidFill>
              </a:rPr>
              <a:t>: Click the </a:t>
            </a:r>
            <a:r>
              <a:rPr lang="en-US" sz="2800" i="1">
                <a:solidFill>
                  <a:srgbClr val="000000"/>
                </a:solidFill>
              </a:rPr>
              <a:t>checkbox</a:t>
            </a:r>
            <a:r>
              <a:rPr lang="en-US" sz="2800">
                <a:solidFill>
                  <a:srgbClr val="000000"/>
                </a:solidFill>
              </a:rPr>
              <a:t> under the stakeholder group to select the </a:t>
            </a:r>
            <a:r>
              <a:rPr lang="en-US" sz="2800" i="1">
                <a:solidFill>
                  <a:srgbClr val="000000"/>
                </a:solidFill>
              </a:rPr>
              <a:t>checkbox</a:t>
            </a:r>
            <a:r>
              <a:rPr lang="en-US" sz="2800">
                <a:solidFill>
                  <a:srgbClr val="000000"/>
                </a:solidFill>
              </a:rPr>
              <a:t> in the entire column. 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Advance Notice Settings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/>
          </a:p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CC1E18-8F3F-749D-3EB2-B6FF063D0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2317" y="10875674"/>
            <a:ext cx="3258378" cy="13136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D7DA9F-339E-C0DB-64AE-C4032F45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6216" y="9505670"/>
            <a:ext cx="3821596" cy="5251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CB683D-B014-5425-E5B1-9B83F0722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3677" y="112581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D3FA41-6024-9E3B-4F74-7BCA23EAD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33432" y="96687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ABE8C-AB03-5C4F-8637-A8D0E2920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1" y="7576958"/>
            <a:ext cx="10058400" cy="6687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7EC5E71-2BB6-11F2-78F3-57673BFEB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82448" y="134081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CB2A86-EFBA-2D3B-636E-4F4F45D8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00695" y="121892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36C5CE-B0A0-F49F-90FB-8739D6666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85776" y="97648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A45C30-FF5F-D0B2-A81B-53148FC5E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3800" y="131444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26F628-010B-6D22-B947-8815760A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0341" y="13301484"/>
            <a:ext cx="1996441" cy="2346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698B9-4090-FAD7-11A2-08D3A4427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0555" y="13956804"/>
            <a:ext cx="892427" cy="2739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C0629-C4BB-130E-830C-660A6DE95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2317" y="8902205"/>
            <a:ext cx="285890" cy="2160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C92AC-2B4B-E4C4-E48E-15D60D05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9439" y="11641200"/>
            <a:ext cx="5261256" cy="1525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01">
            <a:extLst>
              <a:ext uri="{FF2B5EF4-FFF2-40B4-BE49-F238E27FC236}">
                <a16:creationId xmlns:a16="http://schemas.microsoft.com/office/drawing/2014/main" id="{8080DF27-DBC8-828E-C287-2EE3B50B0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EC679-CED2-0266-8CDC-C617B3DD9934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reviewed Notifications.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E239DFD-6C88-BED6-83FC-8E74BA334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85A48-2253-D091-50CE-9FD5D5BE8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21A90-FEDD-6D31-C6A7-7E39544E3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F52B6-2AFF-B033-FE22-B31F7316A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57231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1 of 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University System of Georgia (USG) users complete local logon and then proceed to </a:t>
            </a:r>
            <a:r>
              <a:rPr lang="en-US" sz="2800" i="1"/>
              <a:t>Step 4</a:t>
            </a:r>
            <a:r>
              <a:rPr lang="en-US" sz="280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559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9559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/>
              <a:t>Contract Communications and Notifications - Communications </a:t>
            </a:r>
            <a:r>
              <a:rPr lang="en-US" sz="3600"/>
              <a:t>(Part 2 of 10)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/>
              <a:t>To review communication, c</a:t>
            </a:r>
            <a:r>
              <a:rPr lang="en-US">
                <a:solidFill>
                  <a:srgbClr val="000000"/>
                </a:solidFill>
              </a:rPr>
              <a:t>lick the</a:t>
            </a:r>
            <a:r>
              <a:rPr lang="en-US" b="1">
                <a:solidFill>
                  <a:srgbClr val="000000"/>
                </a:solidFill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module.</a:t>
            </a:r>
            <a:r>
              <a:rPr lang="en-US" sz="2800">
                <a:solidFill>
                  <a:prstClr val="black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7" y="7379063"/>
            <a:ext cx="738228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542218-4B7B-D512-D0FA-986402626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8687"/>
          <a:stretch>
            <a:fillRect/>
          </a:stretch>
        </p:blipFill>
        <p:spPr>
          <a:xfrm>
            <a:off x="1066799" y="12128673"/>
            <a:ext cx="10058400" cy="2761486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1612D3-37A9-3116-AC08-6252EE4B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2128673"/>
            <a:ext cx="1086482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2969FD-36D3-2B2D-EAB8-870009CAA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1899" y="12331733"/>
            <a:ext cx="548640" cy="5518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7296BB-B139-144F-F192-A4F21A16B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881" y="13086619"/>
            <a:ext cx="1511657" cy="4644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5ECCDD-D75E-E276-D289-C63C46497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25518" y="13044543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C9EE14-2ACF-A252-4CE2-B94F9BC3D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7" y="14141931"/>
            <a:ext cx="2396070" cy="5801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F351F6-1A98-3596-2851-F76B53E3A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20377" y="14173404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85FE4-4F1E-FD82-E936-926753D8A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C9CBF9-0D4B-626D-9A14-7AE41925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3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FF3B6-5282-F74B-00DB-067B0FD14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556550-CB62-7C09-2FC0-99A7D9C40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the applicable </a:t>
            </a:r>
            <a:r>
              <a:rPr lang="en-US" b="1"/>
              <a:t>Contract Number</a:t>
            </a:r>
            <a:r>
              <a:rPr lang="en-US"/>
              <a:t>.</a:t>
            </a:r>
          </a:p>
          <a:p>
            <a:pPr marL="119063" indent="687388">
              <a:tabLst>
                <a:tab pos="223838" algn="l"/>
              </a:tabLst>
            </a:pPr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97750-A23C-5AF6-4FAB-0268E3AD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189" b="3215"/>
          <a:stretch/>
        </p:blipFill>
        <p:spPr>
          <a:xfrm>
            <a:off x="1066799" y="3809451"/>
            <a:ext cx="10058400" cy="4485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E391B2-F3CD-D5E8-F881-4AAA919B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7498" y="7302674"/>
            <a:ext cx="2396070" cy="5801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D4142-2773-5698-3CD6-EBE8937F5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9076" y="7159443"/>
            <a:ext cx="1562324" cy="450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E0A7F-4E9D-52C4-9B90-37393573C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F19BD-9AEA-9DBA-FE31-4909679E6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282E0-DA63-6AE6-EFE6-76E2B52B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D9B7E-A5FB-9A5E-21E2-BD423379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021F4-43F1-EA2F-6000-286D837A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92148"/>
            <a:ext cx="10763251" cy="808698"/>
          </a:xfrm>
        </p:spPr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4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005CA-2D55-3D97-710B-1DCBBA6641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245460-07BD-9884-BBE5-84D012C9E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Communication Center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Select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Internal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.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747713"/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>
                <a:solidFill>
                  <a:srgbClr val="000000"/>
                </a:solidFill>
                <a:cs typeface="Arial"/>
              </a:rPr>
              <a:t>Click anywhere on the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Conversation</a:t>
            </a:r>
            <a:r>
              <a:rPr lang="en-US" sz="2800">
                <a:solidFill>
                  <a:srgbClr val="000000"/>
                </a:solidFill>
                <a:cs typeface="Arial"/>
              </a:rPr>
              <a:t> field to open the most recent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Internal</a:t>
            </a:r>
            <a:r>
              <a:rPr lang="en-US" sz="280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Message</a:t>
            </a:r>
            <a:r>
              <a:rPr lang="en-US" sz="2800">
                <a:solidFill>
                  <a:srgbClr val="000000"/>
                </a:solidFill>
                <a:cs typeface="Arial"/>
              </a:rPr>
              <a:t>. Follow steps 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16 </a:t>
            </a:r>
            <a:r>
              <a:rPr lang="en-US" sz="2800">
                <a:solidFill>
                  <a:srgbClr val="000000"/>
                </a:solidFill>
                <a:cs typeface="Arial"/>
              </a:rPr>
              <a:t>- 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23</a:t>
            </a:r>
            <a:r>
              <a:rPr lang="en-US" sz="2800">
                <a:solidFill>
                  <a:srgbClr val="000000"/>
                </a:solidFill>
                <a:cs typeface="Arial"/>
              </a:rPr>
              <a:t> to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Start External Communication</a:t>
            </a:r>
            <a:r>
              <a:rPr lang="en-US" sz="2800">
                <a:solidFill>
                  <a:srgbClr val="000000"/>
                </a:solidFill>
                <a:cs typeface="Arial"/>
              </a:rPr>
              <a:t>. 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US">
                <a:solidFill>
                  <a:srgbClr val="000000"/>
                </a:solidFill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cs typeface="Arial"/>
              </a:rPr>
              <a:t>Add Internal Message</a:t>
            </a:r>
            <a:r>
              <a:rPr lang="en-US">
                <a:solidFill>
                  <a:srgbClr val="000000"/>
                </a:solidFill>
                <a:cs typeface="Arial"/>
              </a:rPr>
              <a:t>. 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D8D902-18C8-6D1E-EF61-07C1D0F1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772"/>
          <a:stretch/>
        </p:blipFill>
        <p:spPr>
          <a:xfrm>
            <a:off x="1066799" y="6114082"/>
            <a:ext cx="10058400" cy="6800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B36E66-5FB5-30A9-FC5C-835D499F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8" y="12338174"/>
            <a:ext cx="4000501" cy="4710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A8B8C5-5F13-8A24-8BA1-6D716188A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1619" y="8058478"/>
            <a:ext cx="1943101" cy="3532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505518-70B1-BE09-91B2-813CC2D49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1251" y="7103123"/>
            <a:ext cx="1406262" cy="6216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6B19F9-17B5-9C9B-E5A2-BEDF7718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92339" y="79607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5A228D-975C-A9A6-F0A3-3AF8C4DDD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90062" y="65589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72A1D1-D61B-D447-9CFF-2D87EC1EA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67299" y="122956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5DA3D-270B-E3E7-6701-671E74B3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B0DE4-E883-B739-C9F3-D539C6509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C62A2-6BA1-C186-8C96-BFAF810E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4E6A-4B8D-F961-5DDB-C86C80B8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7A28A0-7B4D-5EA2-AC0E-643C32FB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5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A0225-7A8C-2D7E-DB95-4475C3E4E9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ECDB9D-F0A4-38C0-4086-34A0D6E89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Subject*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6125"/>
            <a:r>
              <a:rPr lang="en-CA" sz="2800" b="1"/>
              <a:t>Note:</a:t>
            </a:r>
            <a:r>
              <a:rPr lang="en-CA" sz="2800"/>
              <a:t> Complete all required fields marked with a </a:t>
            </a:r>
            <a:r>
              <a:rPr lang="en-CA" sz="2800" i="1"/>
              <a:t>black star *.</a:t>
            </a:r>
            <a:endParaRPr lang="en-US" i="1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2"/>
            </a:pPr>
            <a:r>
              <a:rPr lang="en-US">
                <a:solidFill>
                  <a:srgbClr val="000000"/>
                </a:solidFill>
              </a:rPr>
              <a:t>Enter desired information in </a:t>
            </a:r>
            <a:r>
              <a:rPr lang="en-US" b="1">
                <a:solidFill>
                  <a:srgbClr val="000000"/>
                </a:solidFill>
              </a:rPr>
              <a:t>Body*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2"/>
            </a:pPr>
            <a:r>
              <a:rPr lang="en-US"/>
              <a:t>Select applicable </a:t>
            </a:r>
            <a:r>
              <a:rPr lang="en-US" b="1"/>
              <a:t>User Recipients</a:t>
            </a:r>
            <a:r>
              <a:rPr lang="en-US"/>
              <a:t>.</a:t>
            </a:r>
            <a:endParaRPr lang="en-US" dirty="0"/>
          </a:p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Add Attachments</a:t>
            </a:r>
            <a:r>
              <a:rPr lang="en-US"/>
              <a:t>, as applicable. </a:t>
            </a:r>
            <a:endParaRPr lang="en-US" dirty="0"/>
          </a:p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Create</a:t>
            </a:r>
            <a:r>
              <a:rPr lang="en-US"/>
              <a:t>. </a:t>
            </a:r>
            <a:endParaRPr lang="en-US" dirty="0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DF2339-BBB5-9166-A458-1C0BA618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637678"/>
            <a:ext cx="10058400" cy="72602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BA8CC-0BD4-1DAB-AA56-090DD4DC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9530" y="8337092"/>
            <a:ext cx="7956331" cy="20944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C0D7B4-5125-A58A-61A4-0158D1880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8942" y="7433383"/>
            <a:ext cx="5680919" cy="3232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B3B226-7CE6-8139-BF68-B03D2555A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20302" y="732068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87AD0D-2185-ECDE-535B-EC085E047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22443" y="91099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43C95-4348-2482-74A3-0CF696ED5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2459" y="12943592"/>
            <a:ext cx="1044713" cy="2206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F5ACC-586E-4103-28F8-2B2A3D50E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4244" y="13467110"/>
            <a:ext cx="701860" cy="3407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99BEF-BFD1-6785-A461-CE02A2605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9528" y="11330874"/>
            <a:ext cx="5670333" cy="280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44B26D-77FA-861C-DFDC-48AB6256B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520302" y="111967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FAEE03-1D7B-1B9E-16C0-C9180957D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07172" y="127795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C067F6-05C7-7FF6-AB0C-AD4F1308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25604" y="133631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9D157-E348-D879-0C1B-504330F4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D5945-CAC2-7841-C7A5-D712770F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20A86-A482-4D5B-40F3-437F9D74D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4ED1-C18F-850B-D0C2-68FED311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F6DC64-C58D-6362-F1BD-EB7DC419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6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B66AF-3477-12EF-06C1-C1BF1EEA5A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0BE936-7F3E-F12E-FB77-105FD48BD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6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Communication Center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Select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External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. </a:t>
            </a:r>
          </a:p>
          <a:p>
            <a:pPr marL="747713"/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800">
                <a:solidFill>
                  <a:srgbClr val="000000"/>
                </a:solidFill>
                <a:cs typeface="Arial"/>
              </a:rPr>
              <a:t>Click anywhere on the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Conversation</a:t>
            </a:r>
            <a:r>
              <a:rPr lang="en-US" sz="2800">
                <a:solidFill>
                  <a:srgbClr val="000000"/>
                </a:solidFill>
                <a:cs typeface="Arial"/>
              </a:rPr>
              <a:t> field to open most recent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External</a:t>
            </a:r>
            <a:r>
              <a:rPr lang="en-US" sz="280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Message</a:t>
            </a:r>
            <a:r>
              <a:rPr lang="en-US" sz="2800">
                <a:solidFill>
                  <a:srgbClr val="000000"/>
                </a:solidFill>
                <a:cs typeface="Arial"/>
              </a:rPr>
              <a:t>.</a:t>
            </a:r>
            <a:endParaRPr lang="en-US" sz="2800" b="0" i="0" u="none" strike="noStrike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18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Start External Communication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25818-211E-D184-DFB0-31C613BCB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653"/>
          <a:stretch/>
        </p:blipFill>
        <p:spPr>
          <a:xfrm>
            <a:off x="1093608" y="6285121"/>
            <a:ext cx="10058400" cy="733065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4F3F0D-FEB4-58A7-4204-582EDC7E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8" y="12898515"/>
            <a:ext cx="3986392" cy="5174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0BC555-B140-62DA-2B39-CA848FA2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6708" y="7329701"/>
            <a:ext cx="1449079" cy="6141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F9FAD9-5D90-7F97-D872-D9A4A7CF6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5794" y="8268160"/>
            <a:ext cx="2754744" cy="3757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2ED373-0F1C-46DB-2887-606C8B96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80000" y="128673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3B92F1-6F53-DC1F-5BC4-C1F0DEACB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07154" y="81817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2CBBA1-BD2D-9176-FEB5-42785F4D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05787" y="73624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C7019-970D-51FC-84AB-57C2C250E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B835D-A160-6E7F-75B9-76303871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85B82-1A44-011A-1219-D610AAE8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2931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2D4A6-AF68-6C1F-F07A-E999868D5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96EDBE-6E8C-2A46-AA3F-25C3DC58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Contract Communications and Notifications - Communications </a:t>
            </a:r>
            <a:r>
              <a:rPr lang="en-US"/>
              <a:t>(Part 7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196FB-AC68-1CAF-E607-2953FA3E9A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72BF00-0D72-54DB-FDF3-5574DAA25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Subject*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9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Body*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Select applicable </a:t>
            </a:r>
            <a:r>
              <a:rPr lang="en-US" b="1"/>
              <a:t>User Recipients </a:t>
            </a:r>
            <a:r>
              <a:rPr lang="en-US"/>
              <a:t>and</a:t>
            </a:r>
            <a:r>
              <a:rPr lang="en-US" b="1"/>
              <a:t> Other Recipients </a:t>
            </a:r>
            <a:r>
              <a:rPr lang="en-US"/>
              <a:t>(optional).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Select </a:t>
            </a:r>
            <a:r>
              <a:rPr lang="en-US" b="1"/>
              <a:t>Add Attachments</a:t>
            </a:r>
            <a:r>
              <a:rPr lang="en-US"/>
              <a:t>, as applicable. </a:t>
            </a:r>
          </a:p>
          <a:p>
            <a:pPr marL="742950" indent="-742950">
              <a:buFont typeface="+mj-lt"/>
              <a:buAutoNum type="arabicPeriod" startAt="19"/>
            </a:pPr>
            <a:r>
              <a:rPr lang="en-US"/>
              <a:t>Click </a:t>
            </a:r>
            <a:r>
              <a:rPr lang="en-US" b="1"/>
              <a:t>Create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44E13-E57C-08A4-86D7-404A52454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969881"/>
            <a:ext cx="10058400" cy="72870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0BB7B0-BF93-CE45-9BEC-19969865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0930" y="8465819"/>
            <a:ext cx="8182830" cy="18898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E2A669-3DF2-D7E8-3094-5C069B101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0931" y="7650449"/>
            <a:ext cx="5081490" cy="2743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B59CB4-5E5F-0BEA-3218-AE10318B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0929" y="11134394"/>
            <a:ext cx="6681691" cy="1011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8FA623-B92D-8373-7200-ACB894A4A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9320" y="13897970"/>
            <a:ext cx="612884" cy="2980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E8B3D-AB3D-BCB4-1168-8E224C39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4786" y="13388340"/>
            <a:ext cx="975953" cy="2528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557D75E-689F-F448-7142-614ADDD4C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02289" y="75133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BC09B7-C814-224A-365D-0007648AC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94389" y="91705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E015EA0-52CA-A92F-9049-10E9E8EB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94388" y="113660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E735A04-5A06-5D22-337B-C4C586BCE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10739" y="132404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3EE67F-4C5D-D6F2-116A-0216EC7E4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42779" y="13789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141C5-8A8A-A36E-E4B8-3B1A93D87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B2D81-B19F-DF5B-3E83-03E1EE00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CD31A-B259-7EAE-B28B-33FB8A0F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412A-094D-38C6-D621-8C0BDA0BB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43C14C-8A9B-1AFE-34CD-E1D25642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/>
                <a:cs typeface="Arial"/>
              </a:rPr>
              <a:t>Contract Communications and Notifications - Communications </a:t>
            </a:r>
            <a:r>
              <a:rPr lang="en-US">
                <a:latin typeface="Arial"/>
                <a:cs typeface="Arial"/>
              </a:rPr>
              <a:t>(Part 8 of 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3B8DA-3654-FE86-DEB5-8274A7B351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77C173-0D7A-E4EB-CF3B-581E9FF5C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4"/>
            </a:pPr>
            <a:r>
              <a:rPr lang="en-US">
                <a:solidFill>
                  <a:srgbClr val="000000"/>
                </a:solidFill>
                <a:cs typeface="Arial"/>
              </a:rPr>
              <a:t>Click </a:t>
            </a:r>
            <a:r>
              <a:rPr lang="en-US" b="1">
                <a:solidFill>
                  <a:srgbClr val="000000"/>
                </a:solidFill>
                <a:cs typeface="Arial"/>
              </a:rPr>
              <a:t>Conversation Center</a:t>
            </a:r>
            <a:r>
              <a:rPr lang="en-US">
                <a:solidFill>
                  <a:srgbClr val="000000"/>
                </a:solidFill>
                <a:cs typeface="Arial"/>
              </a:rPr>
              <a:t>. </a:t>
            </a:r>
          </a:p>
          <a:p>
            <a:pPr marL="747713"/>
            <a:r>
              <a:rPr lang="en-US" sz="2800" b="1">
                <a:solidFill>
                  <a:srgbClr val="000000"/>
                </a:solidFill>
                <a:cs typeface="Arial"/>
              </a:rPr>
              <a:t>Note</a:t>
            </a:r>
            <a:r>
              <a:rPr lang="en-US" sz="2800">
                <a:solidFill>
                  <a:srgbClr val="000000"/>
                </a:solidFill>
                <a:cs typeface="Arial"/>
              </a:rPr>
              <a:t>: Click anywhere on the </a:t>
            </a:r>
            <a:r>
              <a:rPr lang="en-US" sz="2800" i="1">
                <a:solidFill>
                  <a:srgbClr val="000000"/>
                </a:solidFill>
                <a:cs typeface="Arial"/>
              </a:rPr>
              <a:t>Conversation</a:t>
            </a:r>
            <a:r>
              <a:rPr lang="en-US" sz="2800">
                <a:solidFill>
                  <a:srgbClr val="000000"/>
                </a:solidFill>
                <a:cs typeface="Arial"/>
              </a:rPr>
              <a:t> field to open most recent message.</a:t>
            </a:r>
            <a:endParaRPr lang="en-US" sz="2800"/>
          </a:p>
          <a:p>
            <a:pPr marL="742950" indent="-742950">
              <a:buFont typeface="+mj-lt"/>
              <a:buAutoNum type="arabicPeriod" startAt="25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Review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Internal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External Communication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20294-825F-7C8C-EFE0-DCE6FEA1A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156644"/>
            <a:ext cx="10058400" cy="4936985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248186-A118-BD63-EFA4-8D3FAC64D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2172" y="7471854"/>
            <a:ext cx="1803827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58F43-8A60-EC62-0BCC-0FC9954A2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B2D70-1F74-4AC2-D221-DB7B9E6EE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51E33-10DC-D75E-0147-4A74F148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7BA6B-BE6B-B160-DACE-A437ED29C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4279" y="95097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B08BC-65F9-3853-488D-C5B2CF5DC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9646921"/>
            <a:ext cx="2697479" cy="2743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88312B-C9D0-737F-ABB8-E4BD1DEFE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95999" y="74718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41949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7AAA4-B97B-4F82-881A-4CA3A7BE3AFE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http://schemas.microsoft.com/office/2006/documentManagement/types"/>
    <ds:schemaRef ds:uri="8d5ae7cb-5eaa-45bd-87a9-9ecdfd4d7a1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91b022cc-d96d-4c7a-a6ef-47af526da2c2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1106</Words>
  <Application>Microsoft Office PowerPoint</Application>
  <PresentationFormat>Custom</PresentationFormat>
  <Paragraphs>193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Job Aid Template</vt:lpstr>
      <vt:lpstr>1_Administrative</vt:lpstr>
      <vt:lpstr>Contract Communications and Notifications </vt:lpstr>
      <vt:lpstr>Contract Communications and Notifications - Communications (Part 1 of 10)</vt:lpstr>
      <vt:lpstr>Contract Communications and Notifications - Communications (Part 2 of 10)</vt:lpstr>
      <vt:lpstr>Contract Communications and Notifications - Communications (Part 3 of 10)</vt:lpstr>
      <vt:lpstr>Contract Communications and Notifications - Communications (Part 4 of 10)</vt:lpstr>
      <vt:lpstr>Contract Communications and Notifications - Communications (Part 5 of 10)</vt:lpstr>
      <vt:lpstr>Contract Communications and Notifications - Communications (Part 6 of 10)</vt:lpstr>
      <vt:lpstr>Contract Communications and Notifications - Communications (Part 7 of 10)</vt:lpstr>
      <vt:lpstr>Contract Communications and Notifications - Communications (Part 8 of 10)</vt:lpstr>
      <vt:lpstr>Contract Communications and Notifications - Communications (Part 9 of 10)</vt:lpstr>
      <vt:lpstr>Contract Communications and Notifications - Communications (Part 10 of 10)</vt:lpstr>
      <vt:lpstr>Contract Communications and Notifications - Notifications (Part 1 of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Robert, Margaret</cp:lastModifiedBy>
  <cp:revision>3</cp:revision>
  <cp:lastPrinted>2024-05-14T19:49:44Z</cp:lastPrinted>
  <dcterms:created xsi:type="dcterms:W3CDTF">2024-01-04T16:25:20Z</dcterms:created>
  <dcterms:modified xsi:type="dcterms:W3CDTF">2026-05-21T15:11:44Z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