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2"/>
  </p:notesMasterIdLst>
  <p:sldIdLst>
    <p:sldId id="355" r:id="rId6"/>
    <p:sldId id="408" r:id="rId7"/>
    <p:sldId id="409" r:id="rId8"/>
    <p:sldId id="430" r:id="rId9"/>
    <p:sldId id="461" r:id="rId10"/>
    <p:sldId id="418" r:id="rId11"/>
    <p:sldId id="460" r:id="rId12"/>
    <p:sldId id="438" r:id="rId13"/>
    <p:sldId id="475" r:id="rId14"/>
    <p:sldId id="455" r:id="rId15"/>
    <p:sldId id="474" r:id="rId16"/>
    <p:sldId id="459" r:id="rId17"/>
    <p:sldId id="458" r:id="rId18"/>
    <p:sldId id="462" r:id="rId19"/>
    <p:sldId id="476" r:id="rId20"/>
    <p:sldId id="479" r:id="rId21"/>
  </p:sldIdLst>
  <p:sldSz cx="12192000" cy="16256000"/>
  <p:notesSz cx="7315200" cy="96012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C31EB22E-484D-79BE-3A7F-04EA5B2FF9EA}" name="Suggs, Paulette" initials="SP" userId="S::paulette.suggs@doas.ga.gov::c1b29647-2681-4ee3-90b3-6e29f96e9393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9D261-C0E2-1C47-9AF7-E0523547F202}" v="3" dt="2026-01-05T14:44:55.99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34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5-12-16T16:49:54.121" v="7" actId="113"/>
      <pc:docMkLst>
        <pc:docMk/>
      </pc:docMkLst>
      <pc:sldChg chg="modSp mod">
        <pc:chgData name="Swartout, Darcy" userId="1c015fc4-41a8-4efb-8017-be6f6fc86c37" providerId="ADAL" clId="{BB050D58-8F81-4B9B-ABE4-6E691D6D2DE0}" dt="2025-12-16T16:47:58.176" v="0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BB050D58-8F81-4B9B-ABE4-6E691D6D2DE0}" dt="2025-12-16T16:47:58.176" v="0" actId="20577"/>
          <ac:spMkLst>
            <pc:docMk/>
            <pc:sldMk cId="1339528299" sldId="355"/>
            <ac:spMk id="10" creationId="{9C297BA9-7850-2144-FADD-2BD3C6BEB5E9}"/>
          </ac:spMkLst>
        </pc:spChg>
      </pc:sldChg>
      <pc:sldChg chg="modSp mod">
        <pc:chgData name="Swartout, Darcy" userId="1c015fc4-41a8-4efb-8017-be6f6fc86c37" providerId="ADAL" clId="{BB050D58-8F81-4B9B-ABE4-6E691D6D2DE0}" dt="2025-12-16T16:48:24.015" v="1" actId="113"/>
        <pc:sldMkLst>
          <pc:docMk/>
          <pc:sldMk cId="3654868931" sldId="418"/>
        </pc:sldMkLst>
        <pc:spChg chg="mod">
          <ac:chgData name="Swartout, Darcy" userId="1c015fc4-41a8-4efb-8017-be6f6fc86c37" providerId="ADAL" clId="{BB050D58-8F81-4B9B-ABE4-6E691D6D2DE0}" dt="2025-12-16T16:48:24.015" v="1" actId="113"/>
          <ac:spMkLst>
            <pc:docMk/>
            <pc:sldMk cId="3654868931" sldId="418"/>
            <ac:spMk id="8" creationId="{0C747AD5-EFF1-0192-3A16-09F660392D73}"/>
          </ac:spMkLst>
        </pc:spChg>
      </pc:sldChg>
      <pc:sldChg chg="modSp mod">
        <pc:chgData name="Swartout, Darcy" userId="1c015fc4-41a8-4efb-8017-be6f6fc86c37" providerId="ADAL" clId="{BB050D58-8F81-4B9B-ABE4-6E691D6D2DE0}" dt="2025-12-16T16:49:42.682" v="6" actId="179"/>
        <pc:sldMkLst>
          <pc:docMk/>
          <pc:sldMk cId="162244020" sldId="458"/>
        </pc:sldMkLst>
        <pc:spChg chg="mod">
          <ac:chgData name="Swartout, Darcy" userId="1c015fc4-41a8-4efb-8017-be6f6fc86c37" providerId="ADAL" clId="{BB050D58-8F81-4B9B-ABE4-6E691D6D2DE0}" dt="2025-12-16T16:49:38.709" v="5" actId="179"/>
          <ac:spMkLst>
            <pc:docMk/>
            <pc:sldMk cId="162244020" sldId="458"/>
            <ac:spMk id="9" creationId="{6903EE19-B71B-8781-576B-E62AD5D3D024}"/>
          </ac:spMkLst>
        </pc:spChg>
        <pc:spChg chg="mod">
          <ac:chgData name="Swartout, Darcy" userId="1c015fc4-41a8-4efb-8017-be6f6fc86c37" providerId="ADAL" clId="{BB050D58-8F81-4B9B-ABE4-6E691D6D2DE0}" dt="2025-12-16T16:49:42.682" v="6" actId="179"/>
          <ac:spMkLst>
            <pc:docMk/>
            <pc:sldMk cId="162244020" sldId="458"/>
            <ac:spMk id="12" creationId="{36E0610D-A62E-1934-99A4-70BCA836AD04}"/>
          </ac:spMkLst>
        </pc:spChg>
      </pc:sldChg>
      <pc:sldChg chg="modSp mod">
        <pc:chgData name="Swartout, Darcy" userId="1c015fc4-41a8-4efb-8017-be6f6fc86c37" providerId="ADAL" clId="{BB050D58-8F81-4B9B-ABE4-6E691D6D2DE0}" dt="2025-12-16T16:49:54.121" v="7" actId="113"/>
        <pc:sldMkLst>
          <pc:docMk/>
          <pc:sldMk cId="3354563045" sldId="476"/>
        </pc:sldMkLst>
        <pc:spChg chg="mod">
          <ac:chgData name="Swartout, Darcy" userId="1c015fc4-41a8-4efb-8017-be6f6fc86c37" providerId="ADAL" clId="{BB050D58-8F81-4B9B-ABE4-6E691D6D2DE0}" dt="2025-12-16T16:49:54.121" v="7" actId="113"/>
          <ac:spMkLst>
            <pc:docMk/>
            <pc:sldMk cId="3354563045" sldId="476"/>
            <ac:spMk id="9" creationId="{C0F02C81-58EE-538C-92DD-D56F1FAE4CCF}"/>
          </ac:spMkLst>
        </pc:spChg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12-16T16:22:46.038" v="9" actId="20577"/>
      <pc:docMkLst>
        <pc:docMk/>
      </pc:docMkLst>
      <pc:sldChg chg="modSp mod">
        <pc:chgData name="Navas, Andrea" userId="8ab5f365-19e7-467e-867f-923a8cab8b55" providerId="ADAL" clId="{21CB5E89-69F6-446B-AEC5-A21BB3B32D44}" dt="2025-12-16T16:22:46.038" v="9" actId="20577"/>
        <pc:sldMkLst>
          <pc:docMk/>
          <pc:sldMk cId="162244020" sldId="458"/>
        </pc:sldMkLst>
        <pc:spChg chg="mod">
          <ac:chgData name="Navas, Andrea" userId="8ab5f365-19e7-467e-867f-923a8cab8b55" providerId="ADAL" clId="{21CB5E89-69F6-446B-AEC5-A21BB3B32D44}" dt="2025-12-16T16:22:46.038" v="9" actId="20577"/>
          <ac:spMkLst>
            <pc:docMk/>
            <pc:sldMk cId="162244020" sldId="458"/>
            <ac:spMk id="9" creationId="{6903EE19-B71B-8781-576B-E62AD5D3D024}"/>
          </ac:spMkLst>
        </pc:spChg>
      </pc:sldChg>
      <pc:sldChg chg="modSp mod">
        <pc:chgData name="Navas, Andrea" userId="8ab5f365-19e7-467e-867f-923a8cab8b55" providerId="ADAL" clId="{21CB5E89-69F6-446B-AEC5-A21BB3B32D44}" dt="2025-12-16T16:22:28.343" v="5"/>
        <pc:sldMkLst>
          <pc:docMk/>
          <pc:sldMk cId="1179060546" sldId="460"/>
        </pc:sldMkLst>
        <pc:spChg chg="mod">
          <ac:chgData name="Navas, Andrea" userId="8ab5f365-19e7-467e-867f-923a8cab8b55" providerId="ADAL" clId="{21CB5E89-69F6-446B-AEC5-A21BB3B32D44}" dt="2025-12-16T16:22:28.343" v="5"/>
          <ac:spMkLst>
            <pc:docMk/>
            <pc:sldMk cId="1179060546" sldId="460"/>
            <ac:spMk id="8" creationId="{4F132459-7591-B1AF-F12C-5D1F3C41F2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34A2-747D-43EB-7AE4-D2C9C2B8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E1246-A379-E2A5-F575-6216BC504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49683-F7D0-B92F-276E-90988389D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D7983-68B6-78B1-FABE-9F52946A7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605AD-DD9C-F317-9B98-4073F5BB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B3BA1-9711-BCD2-E852-286E1621B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39A0A-E46F-C3B5-2D2E-01CBA20C3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DC054-AAD2-C6FE-BA6B-569C92220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89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2E0B4-B8C1-37EA-E2C1-D377C7CC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3CFDB-ED54-2BF3-8B18-5CB77161B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119EF-2F3E-36FE-394A-D01D46E02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BD691-B9E4-14E6-8B2B-2C743C177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3B608-8AEE-40B7-BF14-3B246D89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43570-B2AA-C2EA-F557-4822C6A65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ED6DE-B11C-A085-3F1B-40F6FF0C7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CA">
                <a:effectLst/>
                <a:latin typeface="Helvetica Neue" panose="02000503000000020004" pitchFamily="2" charset="0"/>
              </a:rPr>
            </a:br>
            <a:endParaRPr lang="en-CA">
              <a:effectLst/>
              <a:latin typeface="Helvetica Neue" panose="02000503000000020004" pitchFamily="2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3339E-0BF4-E6E6-3214-2BD2C369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12AC-A36E-2520-2FC8-9239A12A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DF6B6-02B9-FD6C-D0B0-0C0CCBF4C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00B46-3CD4-5AF5-E169-313382C7F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CA">
                <a:effectLst/>
                <a:latin typeface="Helvetica Neue" panose="02000503000000020004" pitchFamily="2" charset="0"/>
              </a:rPr>
            </a:br>
            <a:endParaRPr lang="en-CA">
              <a:effectLst/>
              <a:latin typeface="Helvetica Neue" panose="02000503000000020004" pitchFamily="2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71808-E989-1FDD-5489-BF9940652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C1A7-D922-2F02-9129-F21C2E9C7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C88B08-FBFF-E3A9-1D66-FE285D79D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11280-5539-525B-6AF9-4B3EB5399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CA">
                <a:effectLst/>
                <a:latin typeface="Helvetica Neue" panose="02000503000000020004" pitchFamily="2" charset="0"/>
              </a:rPr>
            </a:br>
            <a:endParaRPr lang="en-CA">
              <a:effectLst/>
              <a:latin typeface="Helvetica Neue" panose="02000503000000020004" pitchFamily="2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52FDC-25C1-DE1C-3694-E903225A1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CA">
                <a:effectLst/>
                <a:latin typeface="Helvetica Neue" panose="02000503000000020004" pitchFamily="2" charset="0"/>
              </a:rPr>
            </a:br>
            <a:endParaRPr lang="en-CA">
              <a:effectLst/>
              <a:latin typeface="Helvetica Neue" panose="02000503000000020004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8BB7-68CA-7A91-BEE8-399E09351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4FD28-BC19-E466-3D62-AA575362F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5C148-013E-2C72-FD20-E3D848F9A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4FE4-CD9F-1EB5-1A35-C3062ECAA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7DD5B-8A0B-19E3-208E-BA909B04C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D620B-EA07-347E-9DE3-868A356CC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877EC-2F68-AC8B-8F72-A937944D1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BA73-95B0-21AF-43D8-E3EF94FE8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101-FEA6-3ED7-32B9-19794E4F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805FF-ED5A-2259-99ED-B24B0BABA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7C7B2-70E9-D348-888A-FFDA2F6A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6843-0A5F-C3D2-EE41-85FAE7EC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0F523-6CA4-880A-36A8-770808AE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EB9E5-D7BF-FBA9-5CFF-B36FC4BB6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19400-20CE-387C-B339-ED15C8D2C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7CED-4D85-6223-3ADB-59CD19882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97D6-5A29-38E4-5B84-652B2783A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14183-75D6-1864-DC97-B3D6285B0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BFAF5-6C5B-F365-1503-D8626B0B9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4042-6FC8-E065-9EC6-398AD4AB0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/>
                <a:cs typeface="Arial"/>
              </a:rPr>
              <a:t>Create and Manage </a:t>
            </a:r>
            <a:br>
              <a:rPr lang="en-CA">
                <a:latin typeface="Arial"/>
                <a:cs typeface="Arial"/>
              </a:rPr>
            </a:br>
            <a:r>
              <a:rPr lang="en-CA">
                <a:latin typeface="Arial"/>
                <a:cs typeface="Arial"/>
              </a:rPr>
              <a:t>Contract Obligations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8" y="4235339"/>
            <a:ext cx="10833305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the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Create and Manage Contract Obligations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Access the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 module.</a:t>
            </a:r>
          </a:p>
          <a:p>
            <a:r>
              <a:rPr lang="en-US">
                <a:latin typeface="Arial"/>
                <a:cs typeface="Arial"/>
              </a:rPr>
              <a:t>Search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Add </a:t>
            </a:r>
            <a:r>
              <a:rPr lang="en-US" b="1">
                <a:latin typeface="Arial"/>
                <a:cs typeface="Arial"/>
              </a:rPr>
              <a:t>Obligations</a:t>
            </a:r>
            <a:r>
              <a:rPr lang="en-US">
                <a:latin typeface="Arial"/>
                <a:cs typeface="Arial"/>
              </a:rPr>
              <a:t>.</a:t>
            </a:r>
            <a:r>
              <a:rPr lang="en-US" b="1">
                <a:latin typeface="Arial"/>
                <a:cs typeface="Arial"/>
              </a:rPr>
              <a:t> </a:t>
            </a:r>
          </a:p>
          <a:p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Mark as Complete</a:t>
            </a:r>
            <a:r>
              <a:rPr lang="en-US">
                <a:latin typeface="Arial"/>
                <a:cs typeface="Arial"/>
              </a:rPr>
              <a:t>.</a:t>
            </a:r>
            <a:r>
              <a:rPr lang="en-US" b="1">
                <a:latin typeface="Arial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3560" y="13687823"/>
            <a:ext cx="1449387" cy="771525"/>
          </a:xfrm>
        </p:spPr>
        <p:txBody>
          <a:bodyPr/>
          <a:lstStyle/>
          <a:p>
            <a:r>
              <a:rPr lang="en-US"/>
              <a:t>Search Contracts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3197" y="13697149"/>
            <a:ext cx="1988841" cy="771525"/>
          </a:xfrm>
        </p:spPr>
        <p:txBody>
          <a:bodyPr/>
          <a:lstStyle/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Obligations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65869" y="13622387"/>
            <a:ext cx="2269499" cy="1142257"/>
          </a:xfrm>
        </p:spPr>
        <p:txBody>
          <a:bodyPr/>
          <a:lstStyle/>
          <a:p>
            <a:r>
              <a:rPr lang="en-US"/>
              <a:t>Click Mark as Complete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C692-9DCF-BA95-CE94-8C26006BF085}"/>
              </a:ext>
            </a:extLst>
          </p:cNvPr>
          <p:cNvSpPr txBox="1"/>
          <p:nvPr/>
        </p:nvSpPr>
        <p:spPr>
          <a:xfrm>
            <a:off x="633984" y="14905915"/>
            <a:ext cx="1155801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DFCF6-5B21-310C-3FA9-53CCEB049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664E52-D899-2032-1713-85CA2648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9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0F445-4D31-C128-AA10-0B71722A4F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B0ABC0-92B4-FD68-7E2F-7F5184D77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a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Role*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27"/>
            </a:pPr>
            <a:r>
              <a:rPr lang="en-US">
                <a:solidFill>
                  <a:srgbClr val="000000"/>
                </a:solidFill>
              </a:rPr>
              <a:t>Select a </a:t>
            </a:r>
            <a:r>
              <a:rPr lang="en-US" b="1">
                <a:solidFill>
                  <a:srgbClr val="000000"/>
                </a:solidFill>
              </a:rPr>
              <a:t>Person*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>
                <a:solidFill>
                  <a:srgbClr val="000000"/>
                </a:solidFill>
              </a:rPr>
              <a:t>Enter </a:t>
            </a:r>
            <a:r>
              <a:rPr lang="en-US" b="1">
                <a:solidFill>
                  <a:srgbClr val="000000"/>
                </a:solidFill>
              </a:rPr>
              <a:t>Task/Notes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>
                <a:solidFill>
                  <a:srgbClr val="000000"/>
                </a:solidFill>
              </a:rPr>
              <a:t>Check options for </a:t>
            </a:r>
            <a:r>
              <a:rPr lang="en-US" b="1">
                <a:solidFill>
                  <a:srgbClr val="000000"/>
                </a:solidFill>
              </a:rPr>
              <a:t>Send Notifications</a:t>
            </a:r>
            <a:r>
              <a:rPr lang="en-US">
                <a:solidFill>
                  <a:srgbClr val="000000"/>
                </a:solidFill>
              </a:rPr>
              <a:t>, as applicable.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756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Click </a:t>
            </a:r>
            <a:r>
              <a:rPr lang="en-US" sz="2800" i="1">
                <a:solidFill>
                  <a:srgbClr val="000000"/>
                </a:solidFill>
              </a:rPr>
              <a:t>Save and Add Another </a:t>
            </a:r>
            <a:r>
              <a:rPr lang="en-US" sz="2800">
                <a:solidFill>
                  <a:srgbClr val="000000"/>
                </a:solidFill>
              </a:rPr>
              <a:t>to add multiple </a:t>
            </a:r>
            <a:r>
              <a:rPr lang="en-US" sz="2800" i="1">
                <a:solidFill>
                  <a:srgbClr val="000000"/>
                </a:solidFill>
              </a:rPr>
              <a:t>Owners </a:t>
            </a:r>
            <a:r>
              <a:rPr lang="en-US" sz="2800">
                <a:solidFill>
                  <a:srgbClr val="000000"/>
                </a:solidFill>
              </a:rPr>
              <a:t>or </a:t>
            </a:r>
            <a:r>
              <a:rPr lang="en-US" sz="2800" i="1">
                <a:solidFill>
                  <a:srgbClr val="000000"/>
                </a:solidFill>
              </a:rPr>
              <a:t>Stakeholders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F963-9746-B869-C291-B3FFF4659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7222214"/>
            <a:ext cx="9144000" cy="75689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CEADC9-C5E9-D9B9-3AAB-4891DC47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9469" y="11980178"/>
            <a:ext cx="2574838" cy="15215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D2718-36EB-3E0B-4D88-70900ADB7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4938" y="14030325"/>
            <a:ext cx="1021950" cy="5815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44110-2ED6-92B4-8538-D4FEFA46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1899" y="10257111"/>
            <a:ext cx="3212146" cy="12838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6D8E4A-FD41-ECA7-4592-0AA45B00D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1899" y="9414398"/>
            <a:ext cx="2523821" cy="575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1BF66-C83E-6DA5-4CBC-16725E0FC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1899" y="8641104"/>
            <a:ext cx="3331541" cy="5277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54F1C-7D22-BEBB-5735-392C76E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AB314-BBA4-526A-EAA8-8D77BB40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46B34-A7DA-F713-9B7C-C670808A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E63EF5-732E-23AD-8DD1-AC151DB16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3259" y="86303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A797B-3B8F-25BA-7DA7-310BA8B2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5307" y="94311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493593-CDB3-FB44-C809-ECBD5D2E0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3259" y="106105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F64842-0820-394A-022E-C79C75FF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24265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B578C9-0F5D-6495-FCEB-11838BE9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66298" y="140303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15894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5F540-3310-007E-6E85-D62BC6D8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5D7ABB-4AF6-81FF-7107-EBA54AA4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10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226B4-B9B6-A81D-34CA-41BF319954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4ECEA-64BE-4DB4-24E6-8860AACA5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2"/>
            </a:pPr>
            <a:r>
              <a:rPr lang="en-US"/>
              <a:t>Select </a:t>
            </a:r>
            <a:r>
              <a:rPr lang="en-US" b="1"/>
              <a:t>Advance Notice (in Days) #1</a:t>
            </a:r>
            <a:r>
              <a:rPr lang="en-US"/>
              <a:t>,</a:t>
            </a:r>
            <a:r>
              <a:rPr lang="en-US" b="1"/>
              <a:t> #2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and</a:t>
            </a:r>
            <a:r>
              <a:rPr lang="en-US" b="1"/>
              <a:t> #3</a:t>
            </a:r>
            <a:r>
              <a:rPr lang="en-US"/>
              <a:t>, as applicable. 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09E45C-1D32-7BDB-5146-53ED8EF76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28" y="5005749"/>
            <a:ext cx="10058400" cy="7045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48C143-5054-DB1C-DC22-61A8D40CA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260" y="8997012"/>
            <a:ext cx="6485086" cy="17354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444AC2-A726-A787-D680-94D8FC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59088" y="95897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E1523-BE87-07EC-CCCE-9EFE44EE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1071" y="11496744"/>
            <a:ext cx="1600200" cy="4133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1FE364-A696-940B-A998-76951C03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74591" y="109355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4D257-FA10-8115-E221-D46D842A6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87ABE-EA25-35D6-EF6A-C387F399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94573-EE87-D471-959F-5D91C3DBA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01327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C1089-F829-19A5-8C3B-710B2A02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1A423-FE89-9D87-62A8-B160828A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11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EC0B3-6AA9-27BF-B471-BCEB4A7755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5D9AFB-13DD-1B9D-117B-B8A8D1885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4"/>
            </a:pPr>
            <a:r>
              <a:rPr lang="en-US">
                <a:solidFill>
                  <a:srgbClr val="000000"/>
                </a:solidFill>
              </a:rPr>
              <a:t>Review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notification that the </a:t>
            </a:r>
            <a:r>
              <a:rPr lang="en-US" b="1">
                <a:solidFill>
                  <a:srgbClr val="000000"/>
                </a:solidFill>
              </a:rPr>
              <a:t>Obligation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has been successfully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dded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notification.</a:t>
            </a:r>
          </a:p>
          <a:p>
            <a:pPr marL="640080"/>
            <a:endParaRPr lang="en-US" sz="2800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94E6E-2572-6418-08BD-657FF15EC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3" t="8154" b="10397"/>
          <a:stretch/>
        </p:blipFill>
        <p:spPr>
          <a:xfrm>
            <a:off x="1093609" y="4619745"/>
            <a:ext cx="10058400" cy="15302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37EB6D-0D63-67F0-A9DD-B1EB0BF3F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/>
              <a:t>Select </a:t>
            </a:r>
            <a:r>
              <a:rPr lang="en-US" b="1"/>
              <a:t>Series </a:t>
            </a:r>
            <a:r>
              <a:rPr lang="en-US"/>
              <a:t>for </a:t>
            </a:r>
            <a:r>
              <a:rPr lang="en-US" b="1"/>
              <a:t>Show Recurring Obligation As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35"/>
            </a:pPr>
            <a:r>
              <a:rPr lang="en-US"/>
              <a:t>Review the </a:t>
            </a:r>
            <a:r>
              <a:rPr lang="en-US" b="1"/>
              <a:t>Obligation</a:t>
            </a:r>
            <a:r>
              <a:rPr lang="en-US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4BB46-BE6A-665D-4772-C51B76A2B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922"/>
          <a:stretch>
            <a:fillRect/>
          </a:stretch>
        </p:blipFill>
        <p:spPr>
          <a:xfrm>
            <a:off x="1104673" y="11034649"/>
            <a:ext cx="10058400" cy="3252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424792-2B8E-940C-3923-6A53D3C8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2060307"/>
            <a:ext cx="1810216" cy="3097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9E0B62-8713-2845-EA85-A8E1049E1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20088" y="13214571"/>
            <a:ext cx="7067239" cy="420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8A81E6-D915-DE40-BD08-EB108FFD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06215" y="119408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C2B022-32DC-3358-96C8-276E5CCDD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71448" y="131505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DD870-828D-E89F-D619-7A85E522E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4018C-886F-4CC1-E932-CE4593757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D7CBB-76F5-D866-2935-2C8F0FBB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62A1-D2A0-810F-C3EE-C8AA7D17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775567-785A-24A3-3415-B70D7F3A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12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5C08C-2F2E-A72D-E8F5-24D683398D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03EE19-B71B-8781-576B-E62AD5D3D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7"/>
            </a:pPr>
            <a:r>
              <a:rPr lang="en-US" dirty="0">
                <a:solidFill>
                  <a:srgbClr val="000000"/>
                </a:solidFill>
              </a:rPr>
              <a:t>To manage an </a:t>
            </a:r>
            <a:r>
              <a:rPr lang="en-US" b="1" dirty="0">
                <a:solidFill>
                  <a:srgbClr val="000000"/>
                </a:solidFill>
              </a:rPr>
              <a:t>Obligation</a:t>
            </a:r>
            <a:r>
              <a:rPr lang="en-US" dirty="0">
                <a:solidFill>
                  <a:srgbClr val="000000"/>
                </a:solidFill>
              </a:rPr>
              <a:t>, click </a:t>
            </a:r>
            <a:r>
              <a:rPr lang="en-US" b="1" dirty="0">
                <a:solidFill>
                  <a:srgbClr val="000000"/>
                </a:solidFill>
              </a:rPr>
              <a:t>Reports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36600" lvl="0" indent="4763">
              <a:defRPr/>
            </a:pPr>
            <a:r>
              <a:rPr lang="en-US" sz="2800" b="1" dirty="0">
                <a:solidFill>
                  <a:srgbClr val="000000"/>
                </a:solidFill>
              </a:rPr>
              <a:t> Note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srgbClr val="000000"/>
                </a:solidFill>
              </a:rPr>
              <a:t>Steps</a:t>
            </a:r>
            <a:r>
              <a:rPr lang="en-US" sz="2800" dirty="0">
                <a:solidFill>
                  <a:prstClr val="black"/>
                </a:solidFill>
              </a:rPr>
              <a:t> 38 - 45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as Complete.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38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Obligations Across Contracts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4A53C-42D1-AE84-546C-854919770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4366670"/>
            <a:ext cx="10058400" cy="3982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E0610D-A62E-1934-99A4-70BCA836A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9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Mark as Complete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66763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an </a:t>
            </a:r>
            <a:r>
              <a:rPr lang="en-US" sz="2800" i="1" dirty="0"/>
              <a:t>Obligation</a:t>
            </a:r>
            <a:r>
              <a:rPr lang="en-US" sz="2800" dirty="0"/>
              <a:t> is included for a supplier or an internal user without contract capabilities, the </a:t>
            </a:r>
            <a:r>
              <a:rPr lang="en-US" sz="2800" i="1" dirty="0"/>
              <a:t>Contract Administrator </a:t>
            </a:r>
            <a:r>
              <a:rPr lang="en-US" sz="2800" dirty="0"/>
              <a:t>must mark the contract obligation as complete.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E8B096-FF8C-21FC-FD15-3981DDA2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1329831"/>
            <a:ext cx="10058400" cy="3396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A8E1E6-B978-987E-63F2-70AF2BDB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9433" y="12294525"/>
            <a:ext cx="2128958" cy="4156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E4596-4612-E485-A449-DA364A1F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2626" y="7052807"/>
            <a:ext cx="1435457" cy="4479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4C9CC4-0D8A-5DE2-6EA1-56AE8F01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1681" y="7696201"/>
            <a:ext cx="3160519" cy="5640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289E41-E100-E812-AAD1-DD86C243E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4279" y="7002448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671203-D079-7307-6D50-DA120A16F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18464" y="770390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673E0-439A-BE97-8FB2-DF8D417E3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7E97E-16E8-FC29-D1E1-93493451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4528D-D2D3-BDB1-EC50-0730FFF8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B09AE-B2CF-643A-8EBF-B7FF44B8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42F8F7-9ECF-2BFC-8B7F-CB6D004F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13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103C2-F0AD-B2BC-AF2B-7AE8CD24A0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342676-9A91-2852-5E00-69CAC9A04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0"/>
            </a:pPr>
            <a:r>
              <a:rPr lang="en-US">
                <a:solidFill>
                  <a:srgbClr val="000000"/>
                </a:solidFill>
              </a:rPr>
              <a:t>Select a </a:t>
            </a:r>
            <a:r>
              <a:rPr lang="en-US" b="1">
                <a:solidFill>
                  <a:srgbClr val="000000"/>
                </a:solidFill>
              </a:rPr>
              <a:t>Completed Date*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56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</a:t>
            </a:r>
            <a:r>
              <a:rPr lang="en-US" sz="2800" i="1">
                <a:solidFill>
                  <a:srgbClr val="000000"/>
                </a:solidFill>
              </a:rPr>
              <a:t>Completed Date* </a:t>
            </a:r>
            <a:r>
              <a:rPr lang="en-US" sz="2800">
                <a:solidFill>
                  <a:srgbClr val="000000"/>
                </a:solidFill>
              </a:rPr>
              <a:t>will auto-populate but can be edited.  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>
                <a:solidFill>
                  <a:srgbClr val="000000"/>
                </a:solidFill>
              </a:rPr>
              <a:t>Enter </a:t>
            </a:r>
            <a:r>
              <a:rPr lang="en-US" b="1">
                <a:solidFill>
                  <a:srgbClr val="000000"/>
                </a:solidFill>
              </a:rPr>
              <a:t>Notes</a:t>
            </a:r>
            <a:r>
              <a:rPr lang="en-US">
                <a:solidFill>
                  <a:srgbClr val="000000"/>
                </a:solidFill>
              </a:rPr>
              <a:t>, as applicable.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>
                <a:solidFill>
                  <a:srgbClr val="000000"/>
                </a:solidFill>
              </a:rPr>
              <a:t>Click</a:t>
            </a:r>
            <a:r>
              <a:rPr lang="en-US" b="1">
                <a:solidFill>
                  <a:srgbClr val="000000"/>
                </a:solidFill>
              </a:rPr>
              <a:t> Select files… </a:t>
            </a:r>
            <a:r>
              <a:rPr lang="en-US">
                <a:solidFill>
                  <a:srgbClr val="000000"/>
                </a:solidFill>
              </a:rPr>
              <a:t>to include </a:t>
            </a:r>
            <a:r>
              <a:rPr lang="en-US" b="1">
                <a:solidFill>
                  <a:srgbClr val="000000"/>
                </a:solidFill>
              </a:rPr>
              <a:t>Attachments</a:t>
            </a:r>
            <a:r>
              <a:rPr lang="en-US">
                <a:solidFill>
                  <a:srgbClr val="000000"/>
                </a:solidFill>
              </a:rPr>
              <a:t>, as applicable.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076A0-836D-1D94-FC73-CED91F1D1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255" y="6096574"/>
            <a:ext cx="9144000" cy="8235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E19C3C-84AF-2864-A4FE-85BE3D76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6333" y="11924163"/>
            <a:ext cx="5775517" cy="9250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55478A-2331-CB9F-82DE-1C2A6D4CC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6336" y="10306050"/>
            <a:ext cx="2937064" cy="1143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D3CD88-BE6E-1EC1-20A3-654E5EFDD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6089" y="9251540"/>
            <a:ext cx="3525961" cy="5777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DA8442-236D-D347-108E-5FB1836C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67693" y="121330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097D55-D475-7928-00F1-8D0B80C9D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67693" y="107431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CDDF26-261B-9FFA-37E3-F7B9C731F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04798" y="92806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E027C-F717-BDAB-F7BC-2255DA05F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E4BE0-92A5-27C1-D387-A8B32784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F9671-A658-0475-5112-C5791A220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0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44A89-DD25-4E8E-18E4-C8CE64E6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4A5D2A-B791-A4BD-0D6C-47FC9D75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14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099F6-624D-12E3-3BB2-3FB89A91E0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F02C81-58EE-538C-92DD-D56F1FAE4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3694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US" dirty="0">
                <a:solidFill>
                  <a:srgbClr val="000000"/>
                </a:solidFill>
              </a:rPr>
              <a:t>Review uploaded </a:t>
            </a:r>
            <a:r>
              <a:rPr lang="en-US" b="1" dirty="0">
                <a:solidFill>
                  <a:srgbClr val="000000"/>
                </a:solidFill>
              </a:rPr>
              <a:t>Attachment*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Mark as Complete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8128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Obligation will be removed from </a:t>
            </a:r>
            <a:r>
              <a:rPr lang="en-US" sz="2800" i="1" dirty="0"/>
              <a:t>Obligations Across Contracts Report </a:t>
            </a:r>
            <a:r>
              <a:rPr lang="en-US" sz="2800" dirty="0"/>
              <a:t>once marked as complete. </a:t>
            </a:r>
          </a:p>
          <a:p>
            <a:pPr marL="812800"/>
            <a:endParaRPr lang="en-US" sz="2800" dirty="0"/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2657F0-C56C-7C85-B15C-917E9FB7C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4" t="2935" r="1278" b="3131"/>
          <a:stretch>
            <a:fillRect/>
          </a:stretch>
        </p:blipFill>
        <p:spPr>
          <a:xfrm>
            <a:off x="2438399" y="4529233"/>
            <a:ext cx="7315200" cy="41615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A89F11C-9059-9A64-6F49-699AB3B44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/>
              <a:t>To review a completed </a:t>
            </a:r>
            <a:r>
              <a:rPr lang="en-US" b="1"/>
              <a:t>Obligation</a:t>
            </a:r>
            <a:r>
              <a:rPr lang="en-US"/>
              <a:t>, a</a:t>
            </a:r>
            <a:r>
              <a:rPr lang="en-US">
                <a:solidFill>
                  <a:srgbClr val="000000"/>
                </a:solidFill>
              </a:rPr>
              <a:t>ccess the</a:t>
            </a:r>
            <a:r>
              <a:rPr lang="en-US" b="1">
                <a:solidFill>
                  <a:srgbClr val="000000"/>
                </a:solidFill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module.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2B9A37-40F0-AFDE-8597-4B48BC130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591529"/>
            <a:ext cx="10058400" cy="387232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5F7E89-E60A-9B8F-FA7E-6C5B3230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6828" y="8204539"/>
            <a:ext cx="1810193" cy="4596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4686CD-4D9E-5FA9-4716-BBD02D7A1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88188" y="81547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A827F-EB2C-D4CA-DF40-D8ECC50F6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4021" y="6904114"/>
            <a:ext cx="4564118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D7EB99-BEAE-8E02-7180-5599E5EF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5381" y="69041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C550D-6B0F-B4A1-D6C0-E1162BBFD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8" y="13562847"/>
            <a:ext cx="2140659" cy="5486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149B4F-C650-B0A2-238A-0EA9272D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60" y="118065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9515D7-25E1-0645-19FF-3427814D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64967" y="1356284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37B4E3-0E6C-D920-8AC0-2929CE001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7641" y="12489278"/>
            <a:ext cx="1511657" cy="5201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C6513D-A418-BAD3-EA98-D2A0EF798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39298" y="12475055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ADE13-8164-4301-E207-2BCFAEB3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B9495-92AF-C831-0173-725D5540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38B80-A847-C85E-89B2-0238BE804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5456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B491-2739-13D5-35F1-A6402FD21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C656AC5F-E6BE-DAD4-BD85-11523176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15 of 15)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E6898-E563-8A0F-B689-CA0456B803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92F8C-9726-F3CE-E617-DBF52755C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Click the </a:t>
            </a:r>
            <a:r>
              <a:rPr lang="en-US" b="1"/>
              <a:t>Contract Number</a:t>
            </a:r>
            <a:r>
              <a:rPr lang="en-US"/>
              <a:t>.</a:t>
            </a:r>
          </a:p>
          <a:p>
            <a:pPr marL="803275" indent="4763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</a:t>
            </a:r>
          </a:p>
          <a:p>
            <a:r>
              <a:rPr lang="en-US" sz="280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30681-C088-F456-DE85-8744C7949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89" b="3215"/>
          <a:stretch/>
        </p:blipFill>
        <p:spPr>
          <a:xfrm>
            <a:off x="1524000" y="4165896"/>
            <a:ext cx="9144000" cy="40774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7877B-70FF-E6C1-43A0-426B580A6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9"/>
            </a:pPr>
            <a:r>
              <a:rPr lang="en-US"/>
              <a:t>Click </a:t>
            </a:r>
            <a:r>
              <a:rPr lang="en-US" b="1"/>
              <a:t>Obligations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0"/>
            </a:pPr>
            <a:r>
              <a:rPr lang="en-US"/>
              <a:t>Review </a:t>
            </a:r>
            <a:r>
              <a:rPr lang="en-US" b="1"/>
              <a:t>Complete Obligation</a:t>
            </a:r>
            <a:r>
              <a:rPr 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ABACB-4F31-25B6-371D-148C42A25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9" y="10469536"/>
            <a:ext cx="9144000" cy="3609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1B6B10-59F9-D7D2-6410-3FED40CF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9466" y="7230662"/>
            <a:ext cx="1562324" cy="450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1">
            <a:extLst>
              <a:ext uri="{FF2B5EF4-FFF2-40B4-BE49-F238E27FC236}">
                <a16:creationId xmlns:a16="http://schemas.microsoft.com/office/drawing/2014/main" id="{FF191530-2AC3-9F6A-1156-CE725AB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FA5E0-03C6-092D-FE8C-C29166C85760}"/>
              </a:ext>
            </a:extLst>
          </p:cNvPr>
          <p:cNvSpPr txBox="1"/>
          <p:nvPr/>
        </p:nvSpPr>
        <p:spPr>
          <a:xfrm>
            <a:off x="2074256" y="14519053"/>
            <a:ext cx="94717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created and managed Contract Obligations.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17B216-9E08-82E4-5ABC-5B69BC8F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80" y="14600278"/>
            <a:ext cx="837931" cy="7509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4FCA27-430A-EF87-AB64-C47349461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3999" y="13822999"/>
            <a:ext cx="1781332" cy="2277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A6A6B1-41BF-D2A2-67F1-4AEAE6EC5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5391" y="12964886"/>
            <a:ext cx="7153277" cy="253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0CA6B7-AACD-179D-2378-BC5678A4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17709" y="132182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85C075-5D21-91B7-91A8-60442BBA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16059" y="136625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0CD9F-D3E6-1EFD-5564-F3CF9E13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24C94-71CB-431C-B943-665EA430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8194D-C489-7812-B942-A084D690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1 of 15)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US" sz="2800" i="1" dirty="0"/>
              <a:t>University System of Georgia (USG) </a:t>
            </a:r>
            <a:r>
              <a:rPr lang="en-US" sz="2800" dirty="0"/>
              <a:t>users complete local logon and then proceed to </a:t>
            </a:r>
            <a:r>
              <a:rPr lang="en-US" sz="2800" i="1" dirty="0"/>
              <a:t>Step 4</a:t>
            </a:r>
            <a:r>
              <a:rPr lang="en-US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559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9559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1895" y="14050295"/>
            <a:ext cx="6400800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2 of 15)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</a:t>
            </a:r>
            <a:r>
              <a:rPr lang="en-US" sz="2800" i="1"/>
              <a:t>Single Sign-On (SSO) </a:t>
            </a:r>
            <a:r>
              <a:rPr lang="en-US" sz="2800"/>
              <a:t>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/>
              <a:t>To add an </a:t>
            </a:r>
            <a:r>
              <a:rPr lang="en-US" b="1"/>
              <a:t>Obligation</a:t>
            </a:r>
            <a:r>
              <a:rPr lang="en-US"/>
              <a:t>, a</a:t>
            </a: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3B595-3D89-39B6-0467-B6394D9A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1591529"/>
            <a:ext cx="10058400" cy="387232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7" y="7379063"/>
            <a:ext cx="738228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39298" y="12475055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64967" y="13562848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7641" y="12489278"/>
            <a:ext cx="1511657" cy="5201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8" y="13562847"/>
            <a:ext cx="2140659" cy="5486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1597838"/>
            <a:ext cx="1078619" cy="9661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60" y="118065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3F15-13E5-CF20-50DF-DEDD320B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037A06CE-F5E0-91EF-F20F-1EE43345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3 of 15)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AF3EB-1D24-7611-10B5-9B2E9ACF8E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E05B0F-3512-887A-6BC7-D9C0ACD26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Contract Number</a:t>
            </a:r>
            <a:r>
              <a:rPr lang="en-US"/>
              <a:t>.</a:t>
            </a:r>
          </a:p>
          <a:p>
            <a:pPr marL="803275" indent="4763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</a:t>
            </a:r>
          </a:p>
          <a:p>
            <a:r>
              <a:rPr lang="en-US" sz="280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60CB8-25DA-44C8-1AE6-22338A0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189" b="3215"/>
          <a:stretch/>
        </p:blipFill>
        <p:spPr>
          <a:xfrm>
            <a:off x="1524000" y="4165896"/>
            <a:ext cx="9144000" cy="40774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97E262-AB7B-559E-E810-DC6708D1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9466" y="7230662"/>
            <a:ext cx="1562324" cy="450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B8576-F685-A8F9-FBDA-AEFAAC59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F7831-1050-5B36-4C56-CBEF695B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B7AC-46F3-3C61-1F54-524088B3E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9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9CE94-624D-6D97-7A4C-C17C407F7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C8E91695-53F5-6B76-6FB3-08DDAECC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4 of 15)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A86D5-D7D7-BC85-4F3F-164A017FAD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724DF-2142-13CD-B568-85CC3C114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Obligations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Add Obligation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Add New Obligation</a:t>
            </a:r>
            <a:r>
              <a:rPr lang="en-US"/>
              <a:t>. 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Select </a:t>
            </a:r>
            <a:r>
              <a:rPr lang="en-US" sz="2800" i="1"/>
              <a:t>Add Obligation from Library </a:t>
            </a:r>
            <a:r>
              <a:rPr lang="en-US" sz="2800"/>
              <a:t>to choose existing </a:t>
            </a:r>
            <a:r>
              <a:rPr lang="en-US" sz="2800" i="1"/>
              <a:t>Obligation</a:t>
            </a:r>
            <a:r>
              <a:rPr lang="en-US" sz="2800"/>
              <a:t>. </a:t>
            </a:r>
          </a:p>
          <a:p>
            <a:r>
              <a:rPr lang="en-US" sz="280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C23744-8696-2518-59ED-AE4B05CE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66" r="15078" b="737"/>
          <a:stretch/>
        </p:blipFill>
        <p:spPr>
          <a:xfrm>
            <a:off x="1093609" y="5893113"/>
            <a:ext cx="10058400" cy="8493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109E872-5F8F-48CE-00BA-DC008F6F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4613" y="6854025"/>
            <a:ext cx="2393342" cy="6202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32EDCA-AE07-2F09-D453-5F5BF311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0347" y="7709498"/>
            <a:ext cx="3893135" cy="4185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504D8D-1AAD-D2E5-BC1E-3D34BB43D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3612633"/>
            <a:ext cx="5657048" cy="6758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D2C1BFD-9DF5-9B90-C0F5-9671D89A6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50657" y="136762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311A29-BD3B-6ADF-9837-E632236FC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35973" y="6889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24DE4D-DA05-F907-D697-5D6933EE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11707" y="76376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E7544-D84B-3C40-0A37-E2062F4A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E4047-A71F-8743-BAF7-4F3F7F7B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4DC16-DE42-17CD-1024-DC77F333A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51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5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747AD5-EFF1-0192-3A16-09F660392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806954" cy="73737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Name*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66763" indent="52388"/>
            <a:r>
              <a:rPr lang="en-CA" sz="2800" b="1" dirty="0"/>
              <a:t>Note</a:t>
            </a:r>
            <a:r>
              <a:rPr lang="en-CA" sz="2800" dirty="0"/>
              <a:t>: Complete all required fields marked with a </a:t>
            </a:r>
            <a:r>
              <a:rPr lang="en-CA" sz="2800" i="1" dirty="0"/>
              <a:t>black star *.</a:t>
            </a:r>
            <a:endParaRPr lang="en-US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2"/>
            </a:pPr>
            <a:r>
              <a:rPr lang="en-US" dirty="0">
                <a:solidFill>
                  <a:srgbClr val="000000"/>
                </a:solidFill>
              </a:rPr>
              <a:t>Enter a </a:t>
            </a:r>
            <a:r>
              <a:rPr lang="en-US" b="1" dirty="0">
                <a:solidFill>
                  <a:srgbClr val="000000"/>
                </a:solidFill>
              </a:rPr>
              <a:t>Description*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>
                <a:solidFill>
                  <a:srgbClr val="000000"/>
                </a:solidFill>
              </a:rPr>
              <a:t>Select the applicable </a:t>
            </a:r>
            <a:r>
              <a:rPr lang="en-US" b="1" dirty="0">
                <a:solidFill>
                  <a:srgbClr val="000000"/>
                </a:solidFill>
              </a:rPr>
              <a:t>Tags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366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Enter in the field or use the </a:t>
            </a:r>
            <a:r>
              <a:rPr lang="en-US" sz="2800" i="1" dirty="0">
                <a:solidFill>
                  <a:srgbClr val="000000"/>
                </a:solidFill>
              </a:rPr>
              <a:t>magnifying glass </a:t>
            </a:r>
            <a:r>
              <a:rPr lang="en-US" sz="2800" dirty="0">
                <a:solidFill>
                  <a:srgbClr val="000000"/>
                </a:solidFill>
              </a:rPr>
              <a:t>to search.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 dirty="0">
                <a:solidFill>
                  <a:srgbClr val="000000"/>
                </a:solidFill>
              </a:rPr>
              <a:t>Check </a:t>
            </a:r>
            <a:r>
              <a:rPr lang="en-US" b="1" dirty="0">
                <a:solidFill>
                  <a:srgbClr val="000000"/>
                </a:solidFill>
              </a:rPr>
              <a:t>Documentation is Required </a:t>
            </a:r>
            <a:r>
              <a:rPr lang="en-US" dirty="0">
                <a:solidFill>
                  <a:srgbClr val="000000"/>
                </a:solidFill>
              </a:rPr>
              <a:t>next to </a:t>
            </a:r>
            <a:r>
              <a:rPr lang="en-US" b="1" dirty="0">
                <a:solidFill>
                  <a:srgbClr val="000000"/>
                </a:solidFill>
              </a:rPr>
              <a:t>Options</a:t>
            </a:r>
            <a:r>
              <a:rPr lang="en-US" dirty="0">
                <a:solidFill>
                  <a:srgbClr val="000000"/>
                </a:solidFill>
              </a:rPr>
              <a:t>, if applicable.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30DF47-11BF-55D9-ADF4-974704AC9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2006" b="10110"/>
          <a:stretch/>
        </p:blipFill>
        <p:spPr>
          <a:xfrm>
            <a:off x="1093609" y="6701365"/>
            <a:ext cx="10260189" cy="8431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80404F-9E92-E789-88A1-E21477F4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36154" y="129269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7D2A69-0B52-2244-AB31-9E184AF8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67310" y="106271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7D38C3-0FC0-5AF2-E3EA-AA8DB037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17168" y="93135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7D2E8-4AD3-C661-1CCB-0C6249352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5808" y="9275493"/>
            <a:ext cx="5751981" cy="6247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E255C-D9EE-ACBB-FED6-FC2B011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5950" y="10194708"/>
            <a:ext cx="3594650" cy="1401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FC70F-7866-5A37-07B9-5A4BCFD7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4794" y="12992876"/>
            <a:ext cx="4128578" cy="4167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076508-347D-9FD3-4368-768F5AD8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5949" y="12139819"/>
            <a:ext cx="4552122" cy="6053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D1D273-E4BC-DC54-1287-C09095EC8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67310" y="121689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B9E2-601C-955D-9F1C-E87695CF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F44E2C-3473-27C1-88A7-3485AAD1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>
                <a:latin typeface="Arial"/>
                <a:cs typeface="Arial"/>
              </a:rPr>
              <a:t>Create and Manage Contract Obligations </a:t>
            </a:r>
            <a:br>
              <a:rPr lang="en-CA" dirty="0"/>
            </a:br>
            <a:r>
              <a:rPr lang="en-US" dirty="0">
                <a:latin typeface="Arial"/>
                <a:cs typeface="Arial"/>
              </a:rPr>
              <a:t>(Part 6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F2BF2-1AFE-1C2B-7584-4C3135627D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132459-7591-B1AF-F12C-5D1F3C41F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73737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Frequency*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36600"/>
            <a:r>
              <a:rPr lang="en-US" sz="2800" b="1" dirty="0">
                <a:solidFill>
                  <a:srgbClr val="000000"/>
                </a:solidFill>
              </a:rPr>
              <a:t>Note</a:t>
            </a:r>
            <a:r>
              <a:rPr lang="en-US" sz="2800" dirty="0">
                <a:solidFill>
                  <a:srgbClr val="000000"/>
                </a:solidFill>
              </a:rPr>
              <a:t>: If </a:t>
            </a:r>
            <a:r>
              <a:rPr lang="en-US" sz="2800" i="1" dirty="0">
                <a:solidFill>
                  <a:srgbClr val="000000"/>
                </a:solidFill>
              </a:rPr>
              <a:t>One Time </a:t>
            </a:r>
            <a:r>
              <a:rPr lang="en-US" sz="2800" dirty="0">
                <a:solidFill>
                  <a:srgbClr val="000000"/>
                </a:solidFill>
              </a:rPr>
              <a:t>is selected, continue to </a:t>
            </a:r>
            <a:r>
              <a:rPr lang="en-US" sz="2800" i="1" dirty="0">
                <a:solidFill>
                  <a:srgbClr val="000000"/>
                </a:solidFill>
              </a:rPr>
              <a:t>Step 16</a:t>
            </a:r>
            <a:r>
              <a:rPr lang="en-US" sz="2800" dirty="0">
                <a:solidFill>
                  <a:srgbClr val="000000"/>
                </a:solidFill>
              </a:rPr>
              <a:t>. If </a:t>
            </a:r>
            <a:r>
              <a:rPr lang="en-US" sz="2800" i="1" dirty="0">
                <a:solidFill>
                  <a:srgbClr val="000000"/>
                </a:solidFill>
              </a:rPr>
              <a:t>Recurring </a:t>
            </a:r>
            <a:r>
              <a:rPr lang="en-US" sz="2800" dirty="0">
                <a:solidFill>
                  <a:srgbClr val="000000"/>
                </a:solidFill>
              </a:rPr>
              <a:t>is selected, skip to </a:t>
            </a:r>
            <a:r>
              <a:rPr lang="en-US" sz="2800" i="1" dirty="0">
                <a:solidFill>
                  <a:srgbClr val="000000"/>
                </a:solidFill>
              </a:rPr>
              <a:t>Step</a:t>
            </a:r>
            <a:r>
              <a:rPr lang="en-US" sz="2800" dirty="0">
                <a:solidFill>
                  <a:srgbClr val="000000"/>
                </a:solidFill>
              </a:rPr>
              <a:t> 20.</a:t>
            </a:r>
            <a:endParaRPr lang="en-US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When**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Select an option for </a:t>
            </a:r>
            <a:r>
              <a:rPr lang="en-US" b="1" dirty="0">
                <a:solidFill>
                  <a:srgbClr val="000000"/>
                </a:solidFill>
              </a:rPr>
              <a:t>Due*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Check </a:t>
            </a:r>
            <a:r>
              <a:rPr lang="en-US" b="1" dirty="0">
                <a:solidFill>
                  <a:srgbClr val="000000"/>
                </a:solidFill>
              </a:rPr>
              <a:t>Same as Contract (EST)</a:t>
            </a:r>
            <a:r>
              <a:rPr lang="en-US" dirty="0">
                <a:solidFill>
                  <a:srgbClr val="000000"/>
                </a:solidFill>
              </a:rPr>
              <a:t>, if applicable for </a:t>
            </a:r>
            <a:r>
              <a:rPr lang="en-US" b="1" dirty="0">
                <a:solidFill>
                  <a:srgbClr val="000000"/>
                </a:solidFill>
              </a:rPr>
              <a:t>Time Zone*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6"/>
            </a:pPr>
            <a:r>
              <a:rPr lang="en-US" dirty="0">
                <a:solidFill>
                  <a:srgbClr val="000000"/>
                </a:solidFill>
              </a:rPr>
              <a:t>Click </a:t>
            </a:r>
            <a:r>
              <a:rPr lang="en-US" b="1" dirty="0">
                <a:solidFill>
                  <a:srgbClr val="000000"/>
                </a:solidFill>
              </a:rPr>
              <a:t>Next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35A05-47FA-4D95-A84F-3F1C715B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35" y="7122901"/>
            <a:ext cx="10058400" cy="79932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3B032B4-C8B4-5718-D592-468864EC0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4930" y="108110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89AE89-615B-0C58-D21E-06F4AEF3D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09339" y="97167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07B811-9CBD-DE19-5DD1-EA99EDEF4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89735" y="128110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EB5AEB-2EA1-AC50-6841-8F5DD10A4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4930" y="117711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4DAF73-6A27-6C30-1BB2-9E847627E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04810" y="143164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48FBF-3E93-E5B3-BF65-85EC948A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3570" y="11689757"/>
            <a:ext cx="3285971" cy="650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9BF35-C17E-ECBC-A1B7-8042F88F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6137" y="10763573"/>
            <a:ext cx="5883636" cy="5986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6FC054-EF7E-EDAE-CB4F-767814120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8042" y="9763310"/>
            <a:ext cx="3930915" cy="4555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CC98E-DDCC-3AD1-C339-1C4150C45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8375" y="12857586"/>
            <a:ext cx="3658778" cy="4555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C9FA88-AD77-E6F0-62D9-FC6EC7C1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3450" y="14254162"/>
            <a:ext cx="1080880" cy="6545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14E0F-59EE-4206-FC7C-B57F1D137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B33AF-17AC-0C1A-760E-2DCC52FB7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54F86-43E6-ED9A-E8A9-91644B87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6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0D89-412D-C1FC-D8DF-B40761C4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A105-3EC3-97C0-BFEF-CACC0FB0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7FE3C-6EE0-0855-2319-D65E8932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816-E6B7-AF95-811A-E6C94360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274AD3-51B7-9E55-A301-960DB9A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7 of 15)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363C-9E3D-D572-D304-FF2C9C93D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A6714-0FF6-803A-7F0C-065084B151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9A2E38B-8377-4F01-0264-BF8D88BFF656}"/>
              </a:ext>
            </a:extLst>
          </p:cNvPr>
          <p:cNvSpPr txBox="1">
            <a:spLocks/>
          </p:cNvSpPr>
          <p:nvPr/>
        </p:nvSpPr>
        <p:spPr>
          <a:xfrm>
            <a:off x="864868" y="2357763"/>
            <a:ext cx="10569221" cy="737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Repeats every*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en-US" b="1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Start**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End*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Select an option for </a:t>
            </a:r>
            <a:r>
              <a:rPr lang="en-US" b="1">
                <a:solidFill>
                  <a:srgbClr val="000000"/>
                </a:solidFill>
              </a:rPr>
              <a:t>Due*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Check </a:t>
            </a:r>
            <a:r>
              <a:rPr lang="en-US" b="1">
                <a:solidFill>
                  <a:srgbClr val="000000"/>
                </a:solidFill>
              </a:rPr>
              <a:t>Same as Contract (EST)</a:t>
            </a:r>
            <a:r>
              <a:rPr lang="en-US">
                <a:solidFill>
                  <a:srgbClr val="000000"/>
                </a:solidFill>
              </a:rPr>
              <a:t>, if applicable for </a:t>
            </a:r>
            <a:r>
              <a:rPr lang="en-US" b="1">
                <a:solidFill>
                  <a:srgbClr val="000000"/>
                </a:solidFill>
              </a:rPr>
              <a:t>Time Zone*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Next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779DF4-D289-1D7D-60B8-3F04B135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85" y="6981645"/>
            <a:ext cx="9144000" cy="83887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5B01C71-B335-979E-F2C5-174EEFC5A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9140" y="112877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B81F5D-B30C-CA14-C006-7DF2E2CC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98341" y="10129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A7A11F-9ABB-9D22-6514-26DAD0B32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98341" y="13851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472456-91C4-F5A9-5E9D-B649886E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9140" y="128344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D83152-E9AD-A54A-EEF5-565279991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97780" y="12804532"/>
            <a:ext cx="2919414" cy="5986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58E0CA-6CC7-03C1-89AF-B4F153BCD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0347" y="11240261"/>
            <a:ext cx="5184746" cy="577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8D8C51-CC6A-8ABB-A3A8-88FB1770A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6981" y="9621046"/>
            <a:ext cx="4413250" cy="14375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8BA93D-614B-601E-E69F-85B8A29D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6981" y="13897970"/>
            <a:ext cx="3658778" cy="4555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58ADCD-1D98-B501-15C2-B17304B3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0611" y="146858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D5A11-AFD7-6443-BA95-28A8E164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251" y="14685828"/>
            <a:ext cx="944865" cy="5486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33A565-ABD6-87BB-148E-48DFADF6A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49140" y="120567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0BCB8E-E99B-A70C-B1A0-6BCDA11A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0347" y="12009325"/>
            <a:ext cx="5184746" cy="577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73A1C-BCF9-EA13-7F09-DF483E73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E3B25-A6E1-BA26-33EA-863B8FEF9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E0585-20A4-8FAC-DEFE-3678474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8A136-1796-9DE9-C1A7-EE5080C0D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162CBC-D989-A104-9343-4F8B013F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latin typeface="Arial"/>
                <a:cs typeface="Arial"/>
              </a:rPr>
              <a:t>Create and Manage Contract Obligations </a:t>
            </a:r>
            <a:br>
              <a:rPr lang="en-CA"/>
            </a:br>
            <a:r>
              <a:rPr lang="en-US">
                <a:latin typeface="Arial"/>
                <a:cs typeface="Arial"/>
              </a:rPr>
              <a:t>(Part 8 of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1A620-DCCE-A4F7-DA14-232EED238D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8250C-6346-1B21-1A0D-756FCF46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349"/>
          <a:stretch/>
        </p:blipFill>
        <p:spPr>
          <a:xfrm>
            <a:off x="947055" y="3847106"/>
            <a:ext cx="10058400" cy="3430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1068F5-A895-B8AB-A1DC-28BE4A59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151" y="6160141"/>
            <a:ext cx="128253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5BE32F9-3A30-626C-D06D-86F86279A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Click</a:t>
            </a:r>
            <a:r>
              <a:rPr lang="en-US" b="1"/>
              <a:t> Add New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7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91b022cc-d96d-4c7a-a6ef-47af526da2c2"/>
    <ds:schemaRef ds:uri="http://purl.org/dc/elements/1.1/"/>
    <ds:schemaRef ds:uri="http://purl.org/dc/terms/"/>
    <ds:schemaRef ds:uri="8d5ae7cb-5eaa-45bd-87a9-9ecdfd4d7a10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10F221-6B13-4141-9A92-850F3889BD56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945</Words>
  <Application>Microsoft Office PowerPoint</Application>
  <PresentationFormat>Custom</PresentationFormat>
  <Paragraphs>240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Job Aid Template</vt:lpstr>
      <vt:lpstr>1_Administrative</vt:lpstr>
      <vt:lpstr>Create and Manage  Contract Obligations</vt:lpstr>
      <vt:lpstr>Create and Manage Contract Obligations  (Part 1 of 15)</vt:lpstr>
      <vt:lpstr>Create and Manage Contract Obligations  (Part 2 of 15)</vt:lpstr>
      <vt:lpstr>Create and Manage Contract Obligations  (Part 3 of 15)</vt:lpstr>
      <vt:lpstr>Create and Manage Contract Obligations  (Part 4 of 15)</vt:lpstr>
      <vt:lpstr>Create and Manage Contract Obligations  (Part 5 of 15)</vt:lpstr>
      <vt:lpstr>Create and Manage Contract Obligations  (Part 6 of 15)</vt:lpstr>
      <vt:lpstr>Create and Manage Contract Obligations  (Part 7 of 15)</vt:lpstr>
      <vt:lpstr>Create and Manage Contract Obligations  (Part 8 of 15)</vt:lpstr>
      <vt:lpstr>Create and Manage Contract Obligations  (Part 9 of 15)</vt:lpstr>
      <vt:lpstr>Create and Manage Contract Obligations  (Part 10 of 15)</vt:lpstr>
      <vt:lpstr>Create and Manage Contract Obligations  (Part 11 of 15)</vt:lpstr>
      <vt:lpstr>Create and Manage Contract Obligations  (Part 12 of 15)</vt:lpstr>
      <vt:lpstr>Create and Manage Contract Obligations  (Part 13 of 15)</vt:lpstr>
      <vt:lpstr>Create and Manage Contract Obligations  (Part 14 of 15)</vt:lpstr>
      <vt:lpstr>Create and Manage Contract Obligations  (Part 15 of 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4</cp:revision>
  <cp:lastPrinted>2024-05-14T19:49:44Z</cp:lastPrinted>
  <dcterms:created xsi:type="dcterms:W3CDTF">2024-01-04T16:25:20Z</dcterms:created>
  <dcterms:modified xsi:type="dcterms:W3CDTF">2026-01-05T14:44:58Z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