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20"/>
  </p:notesMasterIdLst>
  <p:sldIdLst>
    <p:sldId id="355" r:id="rId6"/>
    <p:sldId id="416" r:id="rId7"/>
    <p:sldId id="454" r:id="rId8"/>
    <p:sldId id="442" r:id="rId9"/>
    <p:sldId id="467" r:id="rId10"/>
    <p:sldId id="468" r:id="rId11"/>
    <p:sldId id="466" r:id="rId12"/>
    <p:sldId id="471" r:id="rId13"/>
    <p:sldId id="470" r:id="rId14"/>
    <p:sldId id="464" r:id="rId15"/>
    <p:sldId id="458" r:id="rId16"/>
    <p:sldId id="459" r:id="rId17"/>
    <p:sldId id="461" r:id="rId18"/>
    <p:sldId id="460" r:id="rId19"/>
  </p:sldIdLst>
  <p:sldSz cx="12192000" cy="16256000"/>
  <p:notesSz cx="7315200" cy="96012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67B91F-EFD2-E2EA-8B00-1BD5B47B3A77}" name="Navas, Andrea" initials="NA" userId="S::andrea.navas@doas.ga.gov::8ab5f365-19e7-467e-867f-923a8cab8b55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7EEEF9A6-D1E7-D576-3B80-40E6CF8B88EB}" name="Nylah Khan" initials="NK" userId="S::nylah.khan@optisconsulting.com::b2c9c03a-25ab-4c72-87c3-d40513378453" providerId="AD"/>
  <p188:author id="{EBC4DAA8-D2BD-D97C-4468-DD09B5EC47F9}" name="Bhagam, Madhavi" initials="MB" userId="S::madhavi.bhagam@doas.ga.gov::26b2325d-811e-4972-b25a-6cf49749eae2" providerId="AD"/>
  <p188:author id="{A6C03AB1-8E7C-7E09-B1AE-C5E0DCE5B814}" name="Stewart, Alexandra" initials="SA" userId="S::alexandra.stewart@doas.ga.gov::3f324179-5079-4e8c-9567-70d9ee78726e" providerId="AD"/>
  <p188:author id="{8B0F8EB6-02C8-CBE4-23D7-D1FDCF933FEB}" name="Morton, Kyle" initials="MK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14050DF4-5A79-A81B-870B-F71F08C740B9}" name="Carter, Deona" initials="CD" userId="S::dmcarter_tcsg.edu#ext#@gets.onmicrosoft.com::8b7bed87-ce7f-4433-964f-68a9215d084b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D0ACE-EFB2-F8B3-45C9-DDF8BD337AB9}" v="12" dt="2025-11-14T14:59:16.339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346" y="90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tout, Darcy" userId="1c015fc4-41a8-4efb-8017-be6f6fc86c37" providerId="ADAL" clId="{65C0A59B-4793-4571-9DFF-3493B527C0F9}"/>
    <pc:docChg chg="modSld">
      <pc:chgData name="Swartout, Darcy" userId="1c015fc4-41a8-4efb-8017-be6f6fc86c37" providerId="ADAL" clId="{65C0A59B-4793-4571-9DFF-3493B527C0F9}" dt="2025-11-12T16:59:10.211" v="1" actId="6549"/>
      <pc:docMkLst>
        <pc:docMk/>
      </pc:docMkLst>
      <pc:sldChg chg="modSp mod">
        <pc:chgData name="Swartout, Darcy" userId="1c015fc4-41a8-4efb-8017-be6f6fc86c37" providerId="ADAL" clId="{65C0A59B-4793-4571-9DFF-3493B527C0F9}" dt="2025-11-12T16:59:10.211" v="1" actId="6549"/>
        <pc:sldMkLst>
          <pc:docMk/>
          <pc:sldMk cId="1339528299" sldId="355"/>
        </pc:sldMkLst>
        <pc:spChg chg="mod">
          <ac:chgData name="Swartout, Darcy" userId="1c015fc4-41a8-4efb-8017-be6f6fc86c37" providerId="ADAL" clId="{65C0A59B-4793-4571-9DFF-3493B527C0F9}" dt="2025-11-12T16:59:10.211" v="1" actId="6549"/>
          <ac:spMkLst>
            <pc:docMk/>
            <pc:sldMk cId="1339528299" sldId="355"/>
            <ac:spMk id="5" creationId="{B4BECF17-DFF5-706A-4BD9-83DBF4B2690D}"/>
          </ac:spMkLst>
        </pc:spChg>
      </pc:sldChg>
    </pc:docChg>
  </pc:docChgLst>
  <pc:docChgLst>
    <pc:chgData name="Chapman, Mary" userId="c232ab18-707a-4ee1-8cf2-b056bec2e1ec" providerId="ADAL" clId="{F3577807-9E05-40C2-8BD5-36659ABB08F9}"/>
    <pc:docChg chg="modSld">
      <pc:chgData name="Chapman, Mary" userId="c232ab18-707a-4ee1-8cf2-b056bec2e1ec" providerId="ADAL" clId="{F3577807-9E05-40C2-8BD5-36659ABB08F9}" dt="2025-11-13T22:34:44.473" v="21" actId="20577"/>
      <pc:docMkLst>
        <pc:docMk/>
      </pc:docMkLst>
      <pc:sldChg chg="modSp mod modCm">
        <pc:chgData name="Chapman, Mary" userId="c232ab18-707a-4ee1-8cf2-b056bec2e1ec" providerId="ADAL" clId="{F3577807-9E05-40C2-8BD5-36659ABB08F9}" dt="2025-11-13T22:34:44.473" v="21" actId="20577"/>
        <pc:sldMkLst>
          <pc:docMk/>
          <pc:sldMk cId="1339528299" sldId="355"/>
        </pc:sldMkLst>
        <pc:spChg chg="mod">
          <ac:chgData name="Chapman, Mary" userId="c232ab18-707a-4ee1-8cf2-b056bec2e1ec" providerId="ADAL" clId="{F3577807-9E05-40C2-8BD5-36659ABB08F9}" dt="2025-11-13T22:32:03.364" v="0" actId="20577"/>
          <ac:spMkLst>
            <pc:docMk/>
            <pc:sldMk cId="1339528299" sldId="355"/>
            <ac:spMk id="6" creationId="{C3BB6FEC-C60D-49BB-A4AE-8ED5D0583D88}"/>
          </ac:spMkLst>
        </pc:spChg>
        <pc:spChg chg="mod">
          <ac:chgData name="Chapman, Mary" userId="c232ab18-707a-4ee1-8cf2-b056bec2e1ec" providerId="ADAL" clId="{F3577807-9E05-40C2-8BD5-36659ABB08F9}" dt="2025-11-13T22:32:17.164" v="9" actId="20577"/>
          <ac:spMkLst>
            <pc:docMk/>
            <pc:sldMk cId="1339528299" sldId="355"/>
            <ac:spMk id="7" creationId="{84D10075-D2D1-BEAF-E25D-673DCC1AF695}"/>
          </ac:spMkLst>
        </pc:spChg>
        <pc:spChg chg="mod">
          <ac:chgData name="Chapman, Mary" userId="c232ab18-707a-4ee1-8cf2-b056bec2e1ec" providerId="ADAL" clId="{F3577807-9E05-40C2-8BD5-36659ABB08F9}" dt="2025-11-13T22:34:44.473" v="21" actId="20577"/>
          <ac:spMkLst>
            <pc:docMk/>
            <pc:sldMk cId="1339528299" sldId="355"/>
            <ac:spMk id="11" creationId="{21A24BAD-6929-53A5-9DED-14D151B75A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pman, Mary" userId="c232ab18-707a-4ee1-8cf2-b056bec2e1ec" providerId="ADAL" clId="{F3577807-9E05-40C2-8BD5-36659ABB08F9}" dt="2025-11-13T22:32:03.364" v="0" actId="20577"/>
              <pc2:cmMkLst xmlns:pc2="http://schemas.microsoft.com/office/powerpoint/2019/9/main/command">
                <pc:docMk/>
                <pc:sldMk cId="1339528299" sldId="355"/>
                <pc2:cmMk id="{605A1270-3488-465A-ABBD-8E5F85F1946E}"/>
              </pc2:cmMkLst>
            </pc226:cmChg>
          </p:ext>
        </pc:extLst>
      </pc:sldChg>
      <pc:sldChg chg="modSp mod">
        <pc:chgData name="Chapman, Mary" userId="c232ab18-707a-4ee1-8cf2-b056bec2e1ec" providerId="ADAL" clId="{F3577807-9E05-40C2-8BD5-36659ABB08F9}" dt="2025-11-13T22:33:55.545" v="12" actId="20577"/>
        <pc:sldMkLst>
          <pc:docMk/>
          <pc:sldMk cId="69412803" sldId="454"/>
        </pc:sldMkLst>
        <pc:spChg chg="mod">
          <ac:chgData name="Chapman, Mary" userId="c232ab18-707a-4ee1-8cf2-b056bec2e1ec" providerId="ADAL" clId="{F3577807-9E05-40C2-8BD5-36659ABB08F9}" dt="2025-11-13T22:33:55.545" v="12" actId="20577"/>
          <ac:spMkLst>
            <pc:docMk/>
            <pc:sldMk cId="69412803" sldId="454"/>
            <ac:spMk id="6" creationId="{F83032BC-F9AC-FEB1-2335-C3E713927DC7}"/>
          </ac:spMkLst>
        </pc:spChg>
      </pc:sldChg>
      <pc:sldChg chg="modSp mod">
        <pc:chgData name="Chapman, Mary" userId="c232ab18-707a-4ee1-8cf2-b056bec2e1ec" providerId="ADAL" clId="{F3577807-9E05-40C2-8BD5-36659ABB08F9}" dt="2025-11-13T22:33:12.213" v="10" actId="20577"/>
        <pc:sldMkLst>
          <pc:docMk/>
          <pc:sldMk cId="1676098136" sldId="460"/>
        </pc:sldMkLst>
        <pc:spChg chg="mod">
          <ac:chgData name="Chapman, Mary" userId="c232ab18-707a-4ee1-8cf2-b056bec2e1ec" providerId="ADAL" clId="{F3577807-9E05-40C2-8BD5-36659ABB08F9}" dt="2025-11-13T22:33:12.213" v="10" actId="20577"/>
          <ac:spMkLst>
            <pc:docMk/>
            <pc:sldMk cId="1676098136" sldId="460"/>
            <ac:spMk id="10" creationId="{47822C5D-67BB-683C-F431-A6393BC03D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13AEE-EEC8-A3BB-1F38-9440E84C3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39870-DACB-9CF9-5DEF-85A127019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02614-907B-2E71-8EAE-04421382A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B7101-2DFC-C49C-EE1D-5A29A3E24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96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FF354-91E6-AE2C-7696-EBF15DB56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CD45BF-9380-BA33-53FD-371CF5A6E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AA84A8-C89E-0DC3-67C4-958B059B0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AED6-4742-81E9-6EB9-59531951A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5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CFCB4-5CAA-9BA3-81F3-28E9C3544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9A3BD-F98A-1159-8066-E8560ACCC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A2B2F-4E74-A166-8E18-27380CCA8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D42A1-24A0-C8D5-68E8-28C45CF90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8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B0CE2-BDCF-519D-9DB3-6F33D96B0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E87E7-4328-0021-DFA9-710953709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569A06-E4B8-111C-2381-7C6059307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7F4C5-293D-DE35-C0D3-C02CC633C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CDFF3-DD56-4708-F4F2-1784836A4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E00381-6CDF-1038-EF6D-80E0C8E9F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A746F-9E8F-8933-51BC-90C93922B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6F60E-89C5-CD4E-859F-A6D939872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9622-1627-F960-C64E-06663474E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65871-9800-FB4E-3AB0-69AA9935E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9786C-6098-AE17-710B-1D3A963ED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7B448-3B48-BFE5-A5C7-E87CB257B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7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31A53-61DC-06A7-CC30-27C3C5478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7B1939-8DAA-26F4-F348-D23137F99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DDC62-B55B-E351-1BAE-F49E5FC5D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2A53C-8FCD-DC9F-025C-BA64A7EB1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AFAD3-949D-5320-35A0-50934530E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B273F-39C8-C5C5-05EC-F45C59968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CA210-4D31-CAD3-C85C-8802085C6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87F8D-D944-3304-A22C-D233A5EDC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52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7F91C-16E9-0F45-075C-3D633A219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8EC9A0-3D56-893E-3108-826C5B046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88EF6E-9468-93DB-016F-C5DDAE1E7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DD158-6931-3A3B-F5EB-249EB681D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8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60E02-A95E-DD5D-D786-0B3E9E00E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66F285-8774-304A-552B-29729A8ED7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14CD1D-EB71-560D-8146-38AA5E309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2C4C2-9664-B83C-80C4-472A3DCDF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77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4DDA7-AA8B-86E3-B453-A5C141A7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B56C15-C196-F608-47F9-A67D03184A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BBACF-252D-B0F8-A049-392CCCE66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55107-83B5-AD3D-1B45-8C5060A25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7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User with Panelist Role</a:t>
            </a:r>
            <a:br>
              <a:rPr lang="en-US" dirty="0"/>
            </a:br>
            <a:r>
              <a:rPr lang="en-US" dirty="0"/>
              <a:t>(Technical Evaluator)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This guide will show </a:t>
            </a:r>
            <a:r>
              <a:rPr lang="en-US" i="1" dirty="0">
                <a:latin typeface="Arial"/>
                <a:cs typeface="Arial"/>
              </a:rPr>
              <a:t>APO or designee </a:t>
            </a:r>
            <a:r>
              <a:rPr lang="en-US" dirty="0">
                <a:latin typeface="Arial"/>
                <a:cs typeface="Arial"/>
              </a:rPr>
              <a:t>how to Create </a:t>
            </a:r>
            <a:r>
              <a:rPr lang="en-US" i="1" dirty="0">
                <a:latin typeface="Arial"/>
                <a:cs typeface="Arial"/>
              </a:rPr>
              <a:t>User</a:t>
            </a:r>
            <a:r>
              <a:rPr lang="en-US" dirty="0">
                <a:latin typeface="Arial"/>
                <a:cs typeface="Arial"/>
              </a:rPr>
              <a:t> with </a:t>
            </a:r>
            <a:r>
              <a:rPr lang="en-US" i="1" dirty="0">
                <a:latin typeface="Arial"/>
                <a:cs typeface="Arial"/>
              </a:rPr>
              <a:t>Panelist Role </a:t>
            </a:r>
            <a:r>
              <a:rPr lang="en-US" dirty="0">
                <a:latin typeface="Arial"/>
                <a:cs typeface="Arial"/>
              </a:rPr>
              <a:t>(Technical Evaluator).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4889" y="8043364"/>
            <a:ext cx="10542315" cy="43119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Access the </a:t>
            </a:r>
            <a:r>
              <a:rPr lang="en-US" b="1" dirty="0">
                <a:latin typeface="Arial"/>
                <a:cs typeface="Arial"/>
              </a:rPr>
              <a:t>Admin</a:t>
            </a:r>
            <a:r>
              <a:rPr lang="en-US" dirty="0">
                <a:latin typeface="Arial"/>
                <a:cs typeface="Arial"/>
              </a:rPr>
              <a:t> module.</a:t>
            </a:r>
          </a:p>
          <a:p>
            <a:r>
              <a:rPr lang="en-US" dirty="0">
                <a:latin typeface="Arial"/>
                <a:cs typeface="Arial"/>
              </a:rPr>
              <a:t>Create </a:t>
            </a:r>
            <a:r>
              <a:rPr lang="en-US" b="1" dirty="0">
                <a:latin typeface="Arial"/>
                <a:cs typeface="Arial"/>
              </a:rPr>
              <a:t>User </a:t>
            </a:r>
            <a:r>
              <a:rPr lang="en-US" dirty="0">
                <a:latin typeface="Arial"/>
                <a:cs typeface="Arial"/>
              </a:rPr>
              <a:t>and add </a:t>
            </a:r>
            <a:r>
              <a:rPr lang="en-US" b="1" dirty="0">
                <a:latin typeface="Arial"/>
                <a:cs typeface="Arial"/>
              </a:rPr>
              <a:t>Panelist Role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Access the </a:t>
            </a:r>
            <a:r>
              <a:rPr lang="en-US" b="1" dirty="0">
                <a:latin typeface="Arial"/>
                <a:cs typeface="Arial"/>
              </a:rPr>
              <a:t>Sourcing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Module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r>
              <a:rPr lang="en-US" dirty="0">
                <a:latin typeface="Arial"/>
                <a:cs typeface="Arial"/>
              </a:rPr>
              <a:t>Add </a:t>
            </a:r>
            <a:r>
              <a:rPr lang="en-US" b="1" dirty="0">
                <a:latin typeface="Arial"/>
                <a:cs typeface="Arial"/>
              </a:rPr>
              <a:t>Panelist </a:t>
            </a:r>
            <a:r>
              <a:rPr lang="en-US" dirty="0">
                <a:latin typeface="Arial"/>
                <a:cs typeface="Arial"/>
              </a:rPr>
              <a:t>to sourcing event.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process is only to </a:t>
            </a:r>
            <a:r>
              <a:rPr lang="en-US" sz="2800" dirty="0"/>
              <a:t>create a </a:t>
            </a:r>
            <a:r>
              <a:rPr lang="en-US" sz="2800" i="1" dirty="0"/>
              <a:t>New User </a:t>
            </a:r>
            <a:r>
              <a:rPr lang="en-US" sz="2800" dirty="0"/>
              <a:t>that currently does not exist with a panelist role in GA@WORK Marketplace.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the Admin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3560" y="13687823"/>
            <a:ext cx="1449387" cy="771525"/>
          </a:xfrm>
        </p:spPr>
        <p:txBody>
          <a:bodyPr/>
          <a:lstStyle/>
          <a:p>
            <a:r>
              <a:rPr lang="en-US"/>
              <a:t>Create User and add Panelist Role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Access the Sourcing Module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 dirty="0"/>
              <a:t>Add Panelist to Sourcing event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A9239-2035-457D-B44A-82AA8BD9D2DC}"/>
              </a:ext>
            </a:extLst>
          </p:cNvPr>
          <p:cNvSpPr txBox="1"/>
          <p:nvPr/>
        </p:nvSpPr>
        <p:spPr>
          <a:xfrm>
            <a:off x="633984" y="14905915"/>
            <a:ext cx="11558016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 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66658-8473-499C-58E4-CD221771C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CA9F09-51B5-1ABE-6D5A-8DBCE917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Create User with Panelist Role (Technical Evaluator)</a:t>
            </a:r>
            <a:r>
              <a:rPr lang="en-CA" sz="4000" dirty="0"/>
              <a:t> </a:t>
            </a:r>
            <a:r>
              <a:rPr lang="en-US" sz="4000" dirty="0"/>
              <a:t>(Part 9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347F4-3A5A-8116-9C90-1AF6DCDC63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079840-DBAE-3CAA-5B23-1182FCC5C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0"/>
            </a:pPr>
            <a:r>
              <a:rPr lang="en-US" dirty="0">
                <a:solidFill>
                  <a:srgbClr val="000000"/>
                </a:solidFill>
              </a:rPr>
              <a:t>To add</a:t>
            </a:r>
            <a:r>
              <a:rPr lang="en-US" b="1" dirty="0">
                <a:solidFill>
                  <a:srgbClr val="000000"/>
                </a:solidFill>
              </a:rPr>
              <a:t> Panelists</a:t>
            </a:r>
            <a:r>
              <a:rPr lang="en-US" dirty="0">
                <a:solidFill>
                  <a:srgbClr val="000000"/>
                </a:solidFill>
              </a:rPr>
              <a:t>, c</a:t>
            </a:r>
            <a:r>
              <a:rPr lang="en-US" dirty="0"/>
              <a:t>lick </a:t>
            </a:r>
            <a:r>
              <a:rPr lang="en-US" b="1" dirty="0"/>
              <a:t>Panel Questionnaire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0"/>
            </a:pPr>
            <a:r>
              <a:rPr lang="en-US" dirty="0"/>
              <a:t>Select </a:t>
            </a:r>
            <a:r>
              <a:rPr lang="en-US" b="1" dirty="0"/>
              <a:t>Panelists</a:t>
            </a:r>
            <a:r>
              <a:rPr lang="en-US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28C984-A145-3003-9BBB-6987281F4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4094956"/>
            <a:ext cx="9144000" cy="822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4944D8-4E38-0172-5DC4-63E736CA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3573" y="9065605"/>
            <a:ext cx="3783192" cy="656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9E22F1-9726-5CAC-0F5E-6DE374A9B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26765" y="911949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7C105F-5E68-9EBB-057B-18E873097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3573" y="10695081"/>
            <a:ext cx="1937827" cy="6564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E4D9EC-A006-3DE2-501C-2BA157846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81400" y="107355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86DF5-EFE7-91B5-1BB7-9AC63CCFB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C0953-8DCE-8725-76B4-A7B5A2BF3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24F2D-A411-90F7-B643-1CD27584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5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62FA5-5112-B4B8-491E-975143C87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11DAF1-4C1B-3ECC-FF7C-63E58047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Create User with Panelist Role (Technical Evaluator)</a:t>
            </a:r>
            <a:r>
              <a:rPr lang="en-CA" sz="4000" dirty="0"/>
              <a:t> </a:t>
            </a:r>
            <a:r>
              <a:rPr lang="en-US" sz="4000" dirty="0"/>
              <a:t>(Part 10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A046A-D0C9-3697-0B92-04A4C94FE2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1C5002-0919-D5F8-1711-F8AC598AB4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2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Add Panelist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24126-840F-1AE4-DAF9-D59C26293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rcRect r="37075"/>
          <a:stretch/>
        </p:blipFill>
        <p:spPr>
          <a:xfrm>
            <a:off x="1066800" y="3097702"/>
            <a:ext cx="10058400" cy="548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E2212B-672C-3905-1CE8-A179FFF7E4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3"/>
            </a:pPr>
            <a:r>
              <a:rPr lang="en-US" dirty="0"/>
              <a:t>Enter </a:t>
            </a:r>
            <a:r>
              <a:rPr lang="en-US" b="1" dirty="0"/>
              <a:t>Search </a:t>
            </a:r>
            <a:r>
              <a:rPr lang="en-US" dirty="0"/>
              <a:t>criteria. </a:t>
            </a:r>
          </a:p>
          <a:p>
            <a:pPr marL="742950"/>
            <a:r>
              <a:rPr lang="en-US" sz="2800" b="1" dirty="0"/>
              <a:t>Note: </a:t>
            </a:r>
            <a:r>
              <a:rPr lang="en-US" sz="2800" dirty="0"/>
              <a:t>Follow step 35 – 36 if selecting </a:t>
            </a:r>
            <a:r>
              <a:rPr lang="en-US" sz="2800" i="1" dirty="0"/>
              <a:t>Show Advanced Search</a:t>
            </a:r>
            <a:r>
              <a:rPr lang="en-US" sz="2800" dirty="0"/>
              <a:t>. </a:t>
            </a:r>
          </a:p>
          <a:p>
            <a:pPr marL="742950" indent="-742950">
              <a:buFont typeface="+mj-lt"/>
              <a:buAutoNum type="arabicPeriod" startAt="34"/>
            </a:pPr>
            <a:r>
              <a:rPr lang="en-US" dirty="0"/>
              <a:t>Click </a:t>
            </a:r>
            <a:r>
              <a:rPr lang="en-US" b="1" dirty="0"/>
              <a:t>Search</a:t>
            </a:r>
            <a:r>
              <a:rPr lang="en-US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869284-DCF1-38D9-EBA3-0AE05791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l="1293" b="1171"/>
          <a:stretch>
            <a:fillRect/>
          </a:stretch>
        </p:blipFill>
        <p:spPr>
          <a:xfrm>
            <a:off x="1981200" y="11480815"/>
            <a:ext cx="8229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9FE168-9615-C6FB-A1C0-4EF4A2692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6158" y="6270170"/>
            <a:ext cx="1321358" cy="4163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649C3E-5A34-DB39-02AD-657DBDE52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7822" y="13280065"/>
            <a:ext cx="4746071" cy="4465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8D1946-53D0-B87A-572C-E4F39F797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259182" y="132290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607019-BA7D-9282-A2DF-712106E91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8627" y="14492038"/>
            <a:ext cx="1074243" cy="4465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70C9F3-3CA3-1A86-2930-17016D7B1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49987" y="1446139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5DF91-D47D-FB38-F61E-7A5EC711A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17DD4-7158-D7AF-4686-2F04F2F7A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52E98-D349-70C1-A742-E1BC5C930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FFC04-CEFF-5A02-1200-0A4F284DD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917ADE-618C-8F51-5805-B63124C1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Create User with Panelist Role (Technical Evaluator)</a:t>
            </a:r>
            <a:r>
              <a:rPr lang="en-CA" sz="4000" dirty="0"/>
              <a:t> </a:t>
            </a:r>
            <a:r>
              <a:rPr lang="en-US" sz="4000" dirty="0"/>
              <a:t>(Part 11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F2E95-C41F-852A-D216-D182FA0F57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3A5BBB-14E4-19E1-C20F-14205EFF1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5"/>
            </a:pPr>
            <a:r>
              <a:rPr lang="en-US" dirty="0"/>
              <a:t>Use </a:t>
            </a:r>
            <a:r>
              <a:rPr lang="en-US" b="1" dirty="0"/>
              <a:t>User Search </a:t>
            </a:r>
            <a:r>
              <a:rPr lang="en-US" dirty="0"/>
              <a:t>filters. </a:t>
            </a:r>
          </a:p>
          <a:p>
            <a:pPr marL="742950" indent="-742950">
              <a:buFont typeface="+mj-lt"/>
              <a:buAutoNum type="arabicPeriod" startAt="35"/>
            </a:pPr>
            <a:r>
              <a:rPr lang="en-US" dirty="0"/>
              <a:t>Click </a:t>
            </a:r>
            <a:r>
              <a:rPr lang="en-US" b="1" dirty="0"/>
              <a:t>Search</a:t>
            </a:r>
            <a:r>
              <a:rPr lang="en-US" dirty="0"/>
              <a:t>. </a:t>
            </a: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091F2-6212-115B-DE63-215E9A0AB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766299"/>
            <a:ext cx="10058400" cy="548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780222-695C-09FB-89F3-FF6BF8B6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9429" y="9765736"/>
            <a:ext cx="718457" cy="3352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065D63-8599-9A0B-705B-2B183320B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30789" y="96590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576FEA-3143-F478-BFBF-0B6BF4110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8900" y="4732392"/>
            <a:ext cx="10066300" cy="49266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0F76D0-ADF5-0C46-7F53-50A2EF98D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2360" y="67165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2997C-1652-2E1C-EEB8-BB222D1C3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7F6AC-4083-3625-532A-DA342B72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6DDBE-2368-1A2D-1332-1B94DCB7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8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E2D4D-1051-EC9F-89A5-47DCCFD44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B728E8-3783-EEFF-670B-770F1D80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Create User with Panelist Role (Technical Evaluator)</a:t>
            </a:r>
            <a:r>
              <a:rPr lang="en-CA" sz="4000" dirty="0"/>
              <a:t> </a:t>
            </a:r>
            <a:r>
              <a:rPr lang="en-US" sz="4000" dirty="0"/>
              <a:t>(Part 12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4ABBD-5DC8-A722-5EB5-6066AE1B50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79BD6E-D28E-26BC-867F-4A9795379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7"/>
            </a:pPr>
            <a:r>
              <a:rPr lang="en-US" dirty="0"/>
              <a:t>Click </a:t>
            </a:r>
            <a:r>
              <a:rPr lang="en-US" b="1" dirty="0"/>
              <a:t>Add Panelist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99E1C4-919C-5A82-1C7D-AA0220C34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35476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DB604C-855C-532C-D57D-1A311A9DEF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8"/>
            </a:pPr>
            <a:r>
              <a:rPr lang="en-US" dirty="0"/>
              <a:t>Review </a:t>
            </a:r>
            <a:r>
              <a:rPr lang="en-US" b="1" dirty="0"/>
              <a:t>Panelist Added Successfully </a:t>
            </a:r>
            <a:r>
              <a:rPr lang="en-US" dirty="0"/>
              <a:t>notification. </a:t>
            </a:r>
          </a:p>
          <a:p>
            <a:pPr marL="742950" indent="-742950">
              <a:buFont typeface="+mj-lt"/>
              <a:buAutoNum type="arabicPeriod" startAt="38"/>
            </a:pPr>
            <a:r>
              <a:rPr lang="en-US" dirty="0"/>
              <a:t>Review </a:t>
            </a:r>
            <a:r>
              <a:rPr lang="en-US" b="1" dirty="0"/>
              <a:t>Added</a:t>
            </a:r>
            <a:r>
              <a:rPr lang="en-US" dirty="0"/>
              <a:t> status.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0B645-2E7B-11FF-18D8-CDB7D9E7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b="10978"/>
          <a:stretch>
            <a:fillRect/>
          </a:stretch>
        </p:blipFill>
        <p:spPr>
          <a:xfrm>
            <a:off x="1523999" y="10881754"/>
            <a:ext cx="91440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C778C7-ECE5-5C17-4059-1CA0D279A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2893" y="10881754"/>
            <a:ext cx="3793787" cy="813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B3C561-F3AC-C422-AAD7-769550E67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2097" y="14955043"/>
            <a:ext cx="1051592" cy="4689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00865C-7225-E7A8-0413-41B83791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43457" y="149152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7CF10C-1C05-DE1A-8DAF-27A2A4734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34253" y="110140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D56650-CCB3-EEFF-4173-0FBB1658D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24963" y="6376988"/>
            <a:ext cx="1185862" cy="4524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EEB23-4FED-6273-23F1-4152CA516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7D588-BFCD-CBC4-0C31-77A518BB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210E9-1D40-5B76-6CD7-64B0B9A90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11003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7434A-8407-FCAC-66C0-7F277F4BE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EB783A-D9D5-449E-C7A4-F92FE6AA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Create User with Panelist Role (Technical Evaluator)</a:t>
            </a:r>
            <a:r>
              <a:rPr lang="en-CA" sz="4000" dirty="0"/>
              <a:t> </a:t>
            </a:r>
            <a:r>
              <a:rPr lang="en-US" sz="4000" dirty="0"/>
              <a:t>(Part 13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2B26F-8F1B-C7F3-EC46-882613DACC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7F0BDF-9B5A-B070-BB66-5D055CD66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0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Close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0C2698-4E32-00E1-2F56-9C2155493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936439"/>
            <a:ext cx="100584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431C14-C5F0-0826-E37C-9B7969E2ED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1"/>
            </a:pPr>
            <a:r>
              <a:rPr lang="en-US" dirty="0"/>
              <a:t>Review added </a:t>
            </a:r>
            <a:r>
              <a:rPr lang="en-US" b="1" dirty="0"/>
              <a:t>Panelists</a:t>
            </a:r>
            <a:r>
              <a:rPr lang="en-US" dirty="0"/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D9E907-9B0E-BC03-D71A-581C3C086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b="17139"/>
          <a:stretch>
            <a:fillRect/>
          </a:stretch>
        </p:blipFill>
        <p:spPr>
          <a:xfrm>
            <a:off x="1093608" y="9944647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609D55-3A6A-F57B-46ED-3D1EA4AAF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50500" y="6267450"/>
            <a:ext cx="647700" cy="361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A3ECDB-01CC-8770-1CDB-E12663D1D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8" y="12598474"/>
            <a:ext cx="10078038" cy="10037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101">
            <a:extLst>
              <a:ext uri="{FF2B5EF4-FFF2-40B4-BE49-F238E27FC236}">
                <a16:creationId xmlns:a16="http://schemas.microsoft.com/office/drawing/2014/main" id="{D30817A0-650A-DE40-86E9-327A7256D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2AAB9-67E7-620E-568E-A477904E3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822C5D-67BB-683C-F431-A6393BC03DBD}"/>
              </a:ext>
            </a:extLst>
          </p:cNvPr>
          <p:cNvSpPr txBox="1"/>
          <p:nvPr/>
        </p:nvSpPr>
        <p:spPr>
          <a:xfrm>
            <a:off x="2074255" y="14567245"/>
            <a:ext cx="98366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have successfully Created User with Panelist Role (Technical Evaluator)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BD092-550F-1F7E-D0A1-3B29762EC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D4AD8-B191-07F3-CD6B-1D3230598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2FA5E-B6B4-98C8-C41C-874C91344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67609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3699213C-06CC-A55F-6C80-041F9AB5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 sz="4000" dirty="0"/>
              <a:t>Create User with Panelist Role (Technical Evaluator)</a:t>
            </a:r>
            <a:r>
              <a:rPr lang="en-CA" sz="4000" dirty="0"/>
              <a:t> </a:t>
            </a:r>
            <a:r>
              <a:rPr lang="en-US" sz="4000" dirty="0"/>
              <a:t>(Part 1 of 13)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12AD91-B737-BFDC-A08F-9A1EDFDFF7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58248" y="1745717"/>
            <a:ext cx="307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1907E-B52F-2E86-F033-DCCC4DC1FE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Review how to </a:t>
            </a:r>
            <a:r>
              <a:rPr lang="en-US" b="1" dirty="0">
                <a:latin typeface="Arial"/>
                <a:cs typeface="Arial"/>
              </a:rPr>
              <a:t>create technical evaluator </a:t>
            </a:r>
            <a:r>
              <a:rPr lang="en-US" dirty="0">
                <a:latin typeface="Arial"/>
                <a:cs typeface="Arial"/>
              </a:rPr>
              <a:t>and then add as </a:t>
            </a:r>
            <a:r>
              <a:rPr lang="en-US" b="1" dirty="0">
                <a:latin typeface="Arial"/>
                <a:cs typeface="Arial"/>
              </a:rPr>
              <a:t>Panelist </a:t>
            </a:r>
            <a:r>
              <a:rPr lang="en-US" dirty="0">
                <a:latin typeface="Arial"/>
                <a:cs typeface="Arial"/>
              </a:rPr>
              <a:t>in a sourcing event in the table below. </a:t>
            </a:r>
          </a:p>
          <a:p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97F6E19-4A83-BBB5-78EA-31523547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373530"/>
              </p:ext>
            </p:extLst>
          </p:nvPr>
        </p:nvGraphicFramePr>
        <p:xfrm>
          <a:off x="891821" y="5300390"/>
          <a:ext cx="10515599" cy="3685716"/>
        </p:xfrm>
        <a:graphic>
          <a:graphicData uri="http://schemas.openxmlformats.org/drawingml/2006/table">
            <a:tbl>
              <a:tblPr firstRow="1"/>
              <a:tblGrid>
                <a:gridCol w="3527554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3527554">
                  <a:extLst>
                    <a:ext uri="{9D8B030D-6E8A-4147-A177-3AD203B41FA5}">
                      <a16:colId xmlns:a16="http://schemas.microsoft.com/office/drawing/2014/main" val="1805680427"/>
                    </a:ext>
                  </a:extLst>
                </a:gridCol>
                <a:gridCol w="3460491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512855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Step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Description</a:t>
                      </a:r>
                      <a:endParaRPr lang="en-US" sz="2400" b="1" i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Step Information</a:t>
                      </a:r>
                      <a:endParaRPr lang="en-US" sz="2400" b="1" i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1702677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8534"/>
                  </a:ext>
                </a:extLst>
              </a:tr>
              <a:tr h="1470184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306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5383D7-99ED-80C3-EB76-28D75791D427}"/>
              </a:ext>
            </a:extLst>
          </p:cNvPr>
          <p:cNvSpPr txBox="1"/>
          <p:nvPr/>
        </p:nvSpPr>
        <p:spPr>
          <a:xfrm>
            <a:off x="941495" y="5933957"/>
            <a:ext cx="3616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new user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E413C-095D-82EF-D534-3D03AE6C3F03}"/>
              </a:ext>
            </a:extLst>
          </p:cNvPr>
          <p:cNvSpPr txBox="1"/>
          <p:nvPr/>
        </p:nvSpPr>
        <p:spPr>
          <a:xfrm>
            <a:off x="4432488" y="5933957"/>
            <a:ext cx="3528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APO or designated buyer can create a new user with limited capabilities/ role to be added to a sourcing event.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3CC8E0-ABA2-E413-142F-F15878B5D0F2}"/>
              </a:ext>
            </a:extLst>
          </p:cNvPr>
          <p:cNvSpPr txBox="1"/>
          <p:nvPr/>
        </p:nvSpPr>
        <p:spPr>
          <a:xfrm>
            <a:off x="8383240" y="6441788"/>
            <a:ext cx="550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5 - 25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778D2-8A1A-9875-F5CB-A0BB0065B86C}"/>
              </a:ext>
            </a:extLst>
          </p:cNvPr>
          <p:cNvSpPr txBox="1"/>
          <p:nvPr/>
        </p:nvSpPr>
        <p:spPr>
          <a:xfrm>
            <a:off x="1082880" y="7671373"/>
            <a:ext cx="3759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the user to a sourcing event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A5A7F7-8955-EE99-90A6-00B68DBB8328}"/>
              </a:ext>
            </a:extLst>
          </p:cNvPr>
          <p:cNvSpPr txBox="1"/>
          <p:nvPr/>
        </p:nvSpPr>
        <p:spPr>
          <a:xfrm>
            <a:off x="4432488" y="7671373"/>
            <a:ext cx="3858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user is visible and can be added as a panelist to any sourcing event.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0107B-0D6F-5B79-E0C0-341A5A44C0B6}"/>
              </a:ext>
            </a:extLst>
          </p:cNvPr>
          <p:cNvSpPr txBox="1"/>
          <p:nvPr/>
        </p:nvSpPr>
        <p:spPr>
          <a:xfrm>
            <a:off x="8383240" y="7927945"/>
            <a:ext cx="550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26 - 41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D308B-32B8-99D2-1952-4FC3E8C3A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FCDFC-3440-92C7-BFB4-3E29EAA21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20F7-98FE-CAE2-764E-4DCA7F9D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88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 sz="4000" dirty="0"/>
              <a:t>Create User with Panelist Role (Technical Evaluator)</a:t>
            </a:r>
            <a:r>
              <a:rPr lang="en-CA" sz="4000" dirty="0"/>
              <a:t> </a:t>
            </a:r>
            <a:r>
              <a:rPr lang="en-US" sz="4000" dirty="0"/>
              <a:t>(Part 2 of 13)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36600" marR="0" lvl="0" indent="63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System of Georgia (USG)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users complete local logon and then proceed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49298"/>
            <a:ext cx="64008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/>
              <a:t>Click </a:t>
            </a:r>
            <a:r>
              <a:rPr lang="en-US" b="1" dirty="0"/>
              <a:t>Sourcing</a:t>
            </a:r>
            <a:r>
              <a:rPr lang="en-US" dirty="0"/>
              <a:t>,</a:t>
            </a:r>
            <a:r>
              <a:rPr lang="en-US" b="1" dirty="0"/>
              <a:t> Contracts &amp; Supplier Management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95" y="10434684"/>
            <a:ext cx="64008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600" y="4448516"/>
            <a:ext cx="2429520" cy="11940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9738" y="13927011"/>
            <a:ext cx="5922957" cy="10796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1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4E841-F288-0323-2F57-22A310E2D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ECCC86-3017-2B95-EACA-8B89372B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Create User with Panelist Role (Technical Evaluator)</a:t>
            </a:r>
            <a:r>
              <a:rPr lang="en-CA" sz="4000" dirty="0"/>
              <a:t> </a:t>
            </a:r>
            <a:r>
              <a:rPr lang="en-US" sz="4000" dirty="0"/>
              <a:t>(Part 3 of 13)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9246F-191A-08DA-E2D6-3D6FDE27EF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93AA32-8696-34B7-8280-BCCD8286D1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/>
              <a:t>Click </a:t>
            </a:r>
            <a:r>
              <a:rPr lang="en-US" b="1" dirty="0"/>
              <a:t>Sign On</a:t>
            </a:r>
            <a:r>
              <a:rPr lang="en-US" dirty="0"/>
              <a:t>.</a:t>
            </a:r>
            <a:endParaRPr lang="en-US" sz="2800" b="1" dirty="0"/>
          </a:p>
          <a:p>
            <a:pPr>
              <a:spcBef>
                <a:spcPts val="733"/>
              </a:spcBef>
            </a:pPr>
            <a:r>
              <a:rPr lang="en-US" sz="2800" b="1" dirty="0"/>
              <a:t>        Note</a:t>
            </a:r>
            <a:r>
              <a:rPr lang="en-US" sz="2800" dirty="0"/>
              <a:t>: The system utilizes Single Sign-On (SSO) capabilities </a:t>
            </a:r>
          </a:p>
          <a:p>
            <a:pPr>
              <a:spcBef>
                <a:spcPts val="733"/>
              </a:spcBef>
            </a:pPr>
            <a:r>
              <a:rPr lang="en-US" sz="2800" dirty="0"/>
              <a:t>        and no log in information is required.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ECC7CE-A26B-FAD2-1675-65AB8F52F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521268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505D22-3114-FAC6-AE56-76AABCCAF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</a:rPr>
              <a:t>To add a new user, access the </a:t>
            </a:r>
            <a:r>
              <a:rPr lang="en-US" b="1" dirty="0">
                <a:solidFill>
                  <a:srgbClr val="000000"/>
                </a:solidFill>
              </a:rPr>
              <a:t>Administer </a:t>
            </a:r>
            <a:r>
              <a:rPr lang="en-US" dirty="0">
                <a:solidFill>
                  <a:srgbClr val="000000"/>
                </a:solidFill>
              </a:rPr>
              <a:t>module. 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Manage Users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Add New User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+mj-lt"/>
              <a:buAutoNum type="arabicPeriod" startAt="5"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85482E-7AAA-FB44-850D-7E85D8E30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/>
          <a:srcRect b="2160"/>
          <a:stretch>
            <a:fillRect/>
          </a:stretch>
        </p:blipFill>
        <p:spPr>
          <a:xfrm>
            <a:off x="1093609" y="12066599"/>
            <a:ext cx="100584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20D1650-D122-D01E-EEA9-CB049076A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2487" y="7210914"/>
            <a:ext cx="916897" cy="408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16BF4-3A9E-4864-11CA-7A634C013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12066598"/>
            <a:ext cx="1026504" cy="10508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BE5317-C4A6-0849-458A-57EDBD6B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6848" y="12915800"/>
            <a:ext cx="2024004" cy="5223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8C6CD7-C6E3-2D0C-32EA-714BF3280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9800" y="13820106"/>
            <a:ext cx="2024004" cy="548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718C05-4439-1FB7-72E6-FB1175349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62996" y="13820106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149F8B-92D8-7DEA-DBDA-D876AC8D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20852" y="12915800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16ACDD-02D0-4647-B38A-7D4E165A7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4969" y="123671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C3922-4ED4-3983-27D6-82AD69244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733E7-6D2A-BF53-7130-96DA179B4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6E79C-6EF9-ED47-C346-FBC440F1F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65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52D68-2815-3660-2034-94C1E1ED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CDD4A9-9E50-5E1A-A6CA-89CDBDD8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Create User with Panelist Role (Technical Evaluator)</a:t>
            </a:r>
            <a:r>
              <a:rPr lang="en-CA" sz="4000" dirty="0"/>
              <a:t> </a:t>
            </a:r>
            <a:r>
              <a:rPr lang="en-US" sz="4000" dirty="0"/>
              <a:t>(Part 4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7AF8FD-F6CA-85D9-183C-8D7C977EDD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8E2741-398A-4460-A896-18DDEC4E9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7106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 dirty="0">
                <a:solidFill>
                  <a:srgbClr val="000000"/>
                </a:solidFill>
              </a:rPr>
              <a:t>Enter </a:t>
            </a:r>
            <a:r>
              <a:rPr lang="en-US" b="1" dirty="0">
                <a:solidFill>
                  <a:srgbClr val="000000"/>
                </a:solidFill>
              </a:rPr>
              <a:t>First Name*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marL="746125"/>
            <a:r>
              <a:rPr lang="en-CA" sz="2800" b="1" dirty="0"/>
              <a:t>Note</a:t>
            </a:r>
            <a:r>
              <a:rPr lang="en-CA" sz="2800" dirty="0"/>
              <a:t>:</a:t>
            </a:r>
            <a:r>
              <a:rPr lang="en-CA" sz="2800" b="1" dirty="0"/>
              <a:t> </a:t>
            </a:r>
            <a:r>
              <a:rPr lang="en-CA" sz="2800" dirty="0"/>
              <a:t>Complete all required fields marked with a </a:t>
            </a:r>
            <a:r>
              <a:rPr lang="en-CA" sz="2800" i="1" dirty="0"/>
              <a:t>black star *.</a:t>
            </a:r>
            <a:endParaRPr lang="en-US" sz="2800" b="1" dirty="0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9"/>
            </a:pPr>
            <a:r>
              <a:rPr lang="en-US" dirty="0">
                <a:solidFill>
                  <a:srgbClr val="000000"/>
                </a:solidFill>
              </a:rPr>
              <a:t>Enter </a:t>
            </a:r>
            <a:r>
              <a:rPr lang="en-US" b="1" dirty="0">
                <a:solidFill>
                  <a:srgbClr val="000000"/>
                </a:solidFill>
              </a:rPr>
              <a:t>Last Name*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dirty="0">
                <a:solidFill>
                  <a:srgbClr val="000000"/>
                </a:solidFill>
              </a:rPr>
              <a:t>Enter </a:t>
            </a:r>
            <a:r>
              <a:rPr lang="en-US" b="1" dirty="0">
                <a:solidFill>
                  <a:srgbClr val="000000"/>
                </a:solidFill>
              </a:rPr>
              <a:t>Phone Number*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dirty="0">
                <a:solidFill>
                  <a:srgbClr val="000000"/>
                </a:solidFill>
              </a:rPr>
              <a:t>Enter </a:t>
            </a:r>
            <a:r>
              <a:rPr lang="en-US" b="1" dirty="0">
                <a:solidFill>
                  <a:srgbClr val="000000"/>
                </a:solidFill>
              </a:rPr>
              <a:t>E-mail Address*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 auto-populated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Business Unit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9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Agency, University, College or Municipality*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marR="0" lvl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prstClr val="black"/>
                </a:solidFill>
              </a:rPr>
              <a:t>Scroll to the bottom of the list and select the last option, as it matches the </a:t>
            </a:r>
            <a:r>
              <a:rPr lang="en-US" sz="2800" i="1" dirty="0">
                <a:solidFill>
                  <a:prstClr val="black"/>
                </a:solidFill>
              </a:rPr>
              <a:t>Business Unit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EF8EA-36E8-6193-6C5D-5D13B1EC9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rcRect t="2617" r="36819" b="2325"/>
          <a:stretch>
            <a:fillRect/>
          </a:stretch>
        </p:blipFill>
        <p:spPr>
          <a:xfrm>
            <a:off x="1066799" y="8916244"/>
            <a:ext cx="10058400" cy="6400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8C1AF5-148A-0E3F-7F77-617775069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9600" y="9722928"/>
            <a:ext cx="4246678" cy="5010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29F362-DE3B-E660-C533-7BA40FDC4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9597" y="10425469"/>
            <a:ext cx="4246681" cy="5010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8A6E15-0DE9-2334-F2C4-AEFF8F0B6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4977" y="11111036"/>
            <a:ext cx="5003601" cy="5010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0A08EF-F706-6620-95D8-150342CC9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4977" y="13125941"/>
            <a:ext cx="4735088" cy="4941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D839EB-B314-ABBF-9D93-D8EFEE809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9598" y="13684666"/>
            <a:ext cx="4795320" cy="5010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FB50D4-DED1-EEE3-ABEB-C306CB7B8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9597" y="12121919"/>
            <a:ext cx="2724859" cy="4941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31D41B-5E98-655F-1625-2401A54C6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9435" y="14460998"/>
            <a:ext cx="6497124" cy="5010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D8A501-6476-AAB4-2E97-05A96C796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36278" y="97162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730281-04CB-FD97-D118-EF1532177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76559" y="144372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D4E7B2-267D-C95F-17B6-6934A999E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88578" y="110872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D2D0358-D428-2FE5-B48C-FF4F3A068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36278" y="103868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F0E8BC-7A30-1884-AFB5-DDE8ADA65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53559" y="130809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02D2696-D2C7-ADC7-73D2-FA7769F13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84918" y="136722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5CD8725-2C53-1D73-AFB3-30088E9DB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15780" y="121164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13DDA-68D6-0161-AAC7-73DC0C44F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2BF8F-7E02-FD8E-9D61-411F95C27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E90B5-22D3-210D-9B6F-9AE1EEECD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A31B4-9FF5-F6E3-7E10-0E0BB30E5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EB2193-8D15-3D18-2EF5-AD9F864F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Create User with Panelist Role (Technical Evaluator)</a:t>
            </a:r>
            <a:r>
              <a:rPr lang="en-CA" sz="4000" dirty="0"/>
              <a:t> </a:t>
            </a:r>
            <a:r>
              <a:rPr lang="en-US" sz="4000" dirty="0"/>
              <a:t>(Part 5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AFC28-F128-BB87-D913-A1416EC00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0267F7-D1C4-5AA9-D729-4B3B7B2CE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58825" indent="-742950">
              <a:buFont typeface="+mj-lt"/>
              <a:buAutoNum type="arabicPeriod" startAt="14"/>
            </a:pPr>
            <a:r>
              <a:rPr lang="en-US" dirty="0"/>
              <a:t>Enter </a:t>
            </a:r>
            <a:r>
              <a:rPr lang="en-US" b="1" dirty="0"/>
              <a:t>User Name*</a:t>
            </a:r>
            <a:r>
              <a:rPr lang="en-US" dirty="0"/>
              <a:t>.</a:t>
            </a:r>
          </a:p>
          <a:p>
            <a:pPr marL="809625" indent="-3175"/>
            <a:r>
              <a:rPr lang="en-US" sz="2800" b="1" dirty="0"/>
              <a:t>Note</a:t>
            </a:r>
            <a:r>
              <a:rPr lang="en-US" sz="2800" dirty="0"/>
              <a:t>: </a:t>
            </a:r>
            <a:r>
              <a:rPr lang="en-US" sz="2800" i="1" dirty="0"/>
              <a:t>User Name </a:t>
            </a:r>
            <a:r>
              <a:rPr lang="en-US" sz="2800" dirty="0"/>
              <a:t>is case sensitive and minimum length is 5.  </a:t>
            </a:r>
          </a:p>
          <a:p>
            <a:pPr marL="758825" indent="-742950">
              <a:buFont typeface="+mj-lt"/>
              <a:buAutoNum type="arabicPeriod" startAt="15"/>
            </a:pPr>
            <a:r>
              <a:rPr lang="en-US" dirty="0"/>
              <a:t>Enter </a:t>
            </a:r>
            <a:r>
              <a:rPr lang="en-US" b="1" dirty="0"/>
              <a:t>Password*</a:t>
            </a:r>
            <a:r>
              <a:rPr lang="en-US" dirty="0"/>
              <a:t>.</a:t>
            </a:r>
          </a:p>
          <a:p>
            <a:pPr marL="758825" indent="-742950">
              <a:buFont typeface="+mj-lt"/>
              <a:buAutoNum type="arabicPeriod" startAt="15"/>
            </a:pPr>
            <a:r>
              <a:rPr lang="en-US" dirty="0"/>
              <a:t>Enter </a:t>
            </a:r>
            <a:r>
              <a:rPr lang="en-US" b="1" dirty="0"/>
              <a:t>Confirm</a:t>
            </a:r>
            <a:r>
              <a:rPr lang="en-US" dirty="0"/>
              <a:t> </a:t>
            </a:r>
            <a:r>
              <a:rPr lang="en-US" b="1" dirty="0"/>
              <a:t>Password*</a:t>
            </a:r>
            <a:r>
              <a:rPr lang="en-US" dirty="0"/>
              <a:t>.</a:t>
            </a:r>
          </a:p>
          <a:p>
            <a:pPr marL="758825" indent="-742950">
              <a:buFont typeface="+mj-lt"/>
              <a:buAutoNum type="arabicPeriod" startAt="15"/>
            </a:pPr>
            <a:r>
              <a:rPr lang="en-US" dirty="0"/>
              <a:t>Click </a:t>
            </a:r>
            <a:r>
              <a:rPr lang="en-US" b="1" dirty="0"/>
              <a:t>Create</a:t>
            </a:r>
            <a:r>
              <a:rPr lang="en-US" dirty="0"/>
              <a:t>. </a:t>
            </a:r>
          </a:p>
          <a:p>
            <a:pPr marL="587375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1669C2-3939-53DA-BB44-21FCAD15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882881"/>
            <a:ext cx="100584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19056D9-D278-2EDE-3EC6-92CA12A5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99140" y="105370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7C75F-AF0A-AA77-B3D1-148F88553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2835" y="7314612"/>
            <a:ext cx="2326834" cy="2979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396B6D-CD11-8AAB-AD55-F9A5DAD06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6410" y="7762279"/>
            <a:ext cx="2326835" cy="2819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EA935-3CAA-2031-61E9-10C95699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2834" y="8761637"/>
            <a:ext cx="2353986" cy="2998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F5FDF7-B01F-8806-1583-4D457C6E0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99140" y="11085675"/>
            <a:ext cx="548640" cy="2742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2C43A4-7862-6D60-7A00-123104110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23245" y="72007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ABAD053-3E55-53E8-B9DC-B12CC377C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36820" y="86372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5B6CE2-77A1-598C-E73B-3F6C291BA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134195" y="76334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8FC74-7C75-C569-38EA-B7CBB1338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C382A3-A0E5-2FD3-CDCA-90D8BC12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B7BA8-21C1-65F5-6E8C-CAD1A472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9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D0FD3-34DC-399A-6172-C52A39423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2D9D3A-1DD2-3E2F-BAF1-5485B5E8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Create User with Panelist Role (Technical Evaluator)</a:t>
            </a:r>
            <a:r>
              <a:rPr lang="en-CA" sz="4000" dirty="0"/>
              <a:t> </a:t>
            </a:r>
            <a:r>
              <a:rPr lang="en-US" sz="4000" dirty="0"/>
              <a:t>(Part 6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79BDE-57DE-68DF-9EAC-DCF13A1EF5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BF75A0-B057-D3DF-515D-7A6BFE700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8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 populated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User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fields. </a:t>
            </a:r>
          </a:p>
          <a:p>
            <a:pPr marL="800100"/>
            <a:r>
              <a:rPr lang="en-US" sz="2800" b="1" dirty="0">
                <a:solidFill>
                  <a:srgbClr val="000000"/>
                </a:solidFill>
              </a:rPr>
              <a:t>Note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i="1" dirty="0">
                <a:solidFill>
                  <a:srgbClr val="000000"/>
                </a:solidFill>
              </a:rPr>
              <a:t>First Name, Last Name, Phone Number, Mobile Phone Number, E-mail Address</a:t>
            </a:r>
            <a:r>
              <a:rPr lang="en-US" sz="2800" dirty="0">
                <a:solidFill>
                  <a:srgbClr val="000000"/>
                </a:solidFill>
              </a:rPr>
              <a:t>, and </a:t>
            </a:r>
            <a:r>
              <a:rPr lang="en-US" sz="2800" i="1" dirty="0">
                <a:solidFill>
                  <a:srgbClr val="000000"/>
                </a:solidFill>
              </a:rPr>
              <a:t>Agency, University, College or Municipality</a:t>
            </a:r>
            <a:r>
              <a:rPr lang="en-US" sz="2800" dirty="0">
                <a:solidFill>
                  <a:srgbClr val="000000"/>
                </a:solidFill>
              </a:rPr>
              <a:t> fields can be edited. 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19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Save Changes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91926F-04E6-1346-3687-251EFFFDA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5031685"/>
            <a:ext cx="8229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99C2EC3-9C69-D4AE-6BA2-B432710FA4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 dirty="0"/>
              <a:t>Review the </a:t>
            </a:r>
            <a:r>
              <a:rPr lang="en-US" b="1" dirty="0"/>
              <a:t>Successfully Saved Changes </a:t>
            </a:r>
            <a:r>
              <a:rPr lang="en-US" dirty="0"/>
              <a:t>notification.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46C713-2591-294F-00E2-66D0B41E8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10275001"/>
            <a:ext cx="82296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F401AA5-6F83-54AB-C389-845DE0088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3977" y="10339537"/>
            <a:ext cx="1976466" cy="4267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B0F138-ED0B-6AA1-A71D-71C8AF28F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73495" y="8382270"/>
            <a:ext cx="722151" cy="2202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2276E0-3A82-8969-1A18-FAB8BDD53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6050" y="5346701"/>
            <a:ext cx="6254749" cy="2789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CA96B4-46DC-65AD-EFDF-ECF66BA2F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16734" y="82224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243777E-58DB-7CD1-EF42-702855933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407410" y="64537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91A27-F154-7953-224C-56FDD9028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5D17C-B605-1055-D6DE-A19043E8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68A9B-1486-E128-5331-9047F59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82598-F76B-6ABA-B206-F431A2E14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C2C421-4CEE-9656-48E0-A8B79DC6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Create User with Panelist Role (Technical Evaluator)</a:t>
            </a:r>
            <a:r>
              <a:rPr lang="en-CA" sz="4000" dirty="0"/>
              <a:t> </a:t>
            </a:r>
            <a:r>
              <a:rPr lang="en-US" sz="4000" dirty="0"/>
              <a:t>(Part 7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A2874-BF02-1F0B-2A9E-76BBC84C81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003DF2-04B3-B69A-4617-17D83D961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1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Assigned Roles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21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Business Unit Role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Move Ri</a:t>
            </a:r>
            <a:r>
              <a:rPr lang="en-US" b="1" dirty="0">
                <a:solidFill>
                  <a:srgbClr val="000000"/>
                </a:solidFill>
              </a:rPr>
              <a:t>ght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40080"/>
            <a:endParaRPr lang="en-US" sz="2800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F283C2-0F87-08D0-3E5D-A02DB1429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rcRect r="8884" b="15164"/>
          <a:stretch>
            <a:fillRect/>
          </a:stretch>
        </p:blipFill>
        <p:spPr>
          <a:xfrm>
            <a:off x="1093609" y="4602481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10F0A60-9946-47FB-816A-1FFA64C17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 dirty="0"/>
              <a:t>Review </a:t>
            </a:r>
            <a:r>
              <a:rPr lang="en-US" b="1" dirty="0"/>
              <a:t>Assigned Business Unit Roles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24"/>
            </a:pPr>
            <a:r>
              <a:rPr lang="en-US" dirty="0"/>
              <a:t>Click </a:t>
            </a:r>
            <a:r>
              <a:rPr lang="en-US" b="1" dirty="0"/>
              <a:t>Save Changes</a:t>
            </a:r>
            <a:r>
              <a:rPr lang="en-US" dirty="0"/>
              <a:t>. </a:t>
            </a:r>
          </a:p>
          <a:p>
            <a:pPr marL="744538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Once the user is successfully created, the APO or their designee is responsible for sending an email with GA@WORK Marketplace link, username, and password to the new panelist user outside the system.</a:t>
            </a:r>
          </a:p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B4CC66A-EFAA-5B95-07B4-E44AFEB11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2199416"/>
            <a:ext cx="82296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38A2B6D-CD35-9FEE-65BF-2AA129824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0367" y="13223319"/>
            <a:ext cx="1437338" cy="2205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2FC4BD-3FF5-1B57-140B-54ADF7874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2765" y="5821326"/>
            <a:ext cx="2787602" cy="2060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1CBEA0-5485-A754-6E3F-25E44388D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7171660"/>
            <a:ext cx="2826881" cy="2962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E2FFF9-E606-4D3B-A74F-1CBAD844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42246" y="60274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8727539-F744-8D56-679D-664EC579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20490" y="70454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9E581F-CF13-0675-245D-FEAC9260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107" y="6042660"/>
            <a:ext cx="264286" cy="259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115BB0-4488-B293-8C52-7DDB6B1D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12393" y="58826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E05AC0-0E3F-4E2F-B8A2-D3B8BD185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89338" y="134439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B86EE5-097C-48B6-E1E7-234FC920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22144" y="14745135"/>
            <a:ext cx="788656" cy="197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583158-BAB6-4C9E-3136-A56EBF602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542152" y="141840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DF01B-FDB1-6E8D-EEB0-ADFB9647C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C76AF-C1E4-9FC9-6099-AF27DBD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CAAEF-6812-D99B-910D-C4107AE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2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7792B-369B-66D5-7F3C-D8A4A0182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F1630E-E4E8-FE5B-521C-B8F53C4C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Create User with Panelist Role (Technical Evaluator)</a:t>
            </a:r>
            <a:r>
              <a:rPr lang="en-CA" sz="4000" dirty="0"/>
              <a:t> </a:t>
            </a:r>
            <a:r>
              <a:rPr lang="en-US" sz="4000" dirty="0"/>
              <a:t>(Part 8 of 13)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F00A4-D7C0-FA9B-054E-092FD285B5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CFCBEC-B33C-1638-48F7-50B721154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26"/>
            </a:pPr>
            <a:r>
              <a:rPr lang="en-US" dirty="0">
                <a:solidFill>
                  <a:srgbClr val="000000"/>
                </a:solidFill>
              </a:rPr>
              <a:t>To add a </a:t>
            </a:r>
            <a:r>
              <a:rPr lang="en-US" b="1" dirty="0">
                <a:solidFill>
                  <a:srgbClr val="000000"/>
                </a:solidFill>
              </a:rPr>
              <a:t>Panelist</a:t>
            </a:r>
            <a:r>
              <a:rPr lang="en-US" dirty="0">
                <a:solidFill>
                  <a:srgbClr val="000000"/>
                </a:solidFill>
              </a:rPr>
              <a:t>, access the</a:t>
            </a:r>
            <a:r>
              <a:rPr lang="en-US" b="1" dirty="0">
                <a:solidFill>
                  <a:srgbClr val="000000"/>
                </a:solidFill>
              </a:rPr>
              <a:t> Sourcing </a:t>
            </a:r>
            <a:r>
              <a:rPr lang="en-US" dirty="0">
                <a:solidFill>
                  <a:srgbClr val="000000"/>
                </a:solidFill>
              </a:rPr>
              <a:t>module.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Sourcing Events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Search Events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D3413A-8996-F499-6C5E-645683DEC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l="767"/>
          <a:stretch>
            <a:fillRect/>
          </a:stretch>
        </p:blipFill>
        <p:spPr>
          <a:xfrm>
            <a:off x="1143941" y="4477429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6B741F-3E26-D66A-EC6B-31F57D6C9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9"/>
            </a:pPr>
            <a:r>
              <a:rPr lang="en-US" dirty="0"/>
              <a:t>Select the </a:t>
            </a:r>
            <a:r>
              <a:rPr lang="en-US" b="1" dirty="0"/>
              <a:t>Event Number </a:t>
            </a:r>
            <a:r>
              <a:rPr lang="en-US" dirty="0"/>
              <a:t>hyperlink. </a:t>
            </a:r>
          </a:p>
          <a:p>
            <a:pPr marL="803275"/>
            <a:r>
              <a:rPr lang="en-US" sz="2800" b="1" dirty="0"/>
              <a:t>Note</a:t>
            </a:r>
            <a:r>
              <a:rPr lang="en-US" sz="2800" dirty="0"/>
              <a:t>: Use </a:t>
            </a:r>
            <a:r>
              <a:rPr lang="en-US" sz="2800" i="1" dirty="0"/>
              <a:t>Filters </a:t>
            </a:r>
            <a:r>
              <a:rPr lang="en-US" sz="2800" dirty="0"/>
              <a:t>to find the </a:t>
            </a:r>
            <a:r>
              <a:rPr lang="en-US" sz="2800" i="1" dirty="0"/>
              <a:t>Sourcing Event</a:t>
            </a:r>
            <a:r>
              <a:rPr lang="en-US" sz="2800" dirty="0"/>
              <a:t>. </a:t>
            </a:r>
          </a:p>
          <a:p>
            <a:pPr marL="742950" indent="-742950"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3BF342-8B2C-5FAB-F5F5-F9BE56029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rcRect l="1178" t="-48" r="812" b="14392"/>
          <a:stretch>
            <a:fillRect/>
          </a:stretch>
        </p:blipFill>
        <p:spPr>
          <a:xfrm>
            <a:off x="1238249" y="10772774"/>
            <a:ext cx="10058400" cy="365760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E95783-4556-3B8A-5CD7-C1A707EC5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56502" y="5407849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EBF783-730C-8CC3-E03D-ECEA3CFFE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74520" y="5884991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C34DDD-51EC-5385-9D72-03F6E5D00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2498" y="5378180"/>
            <a:ext cx="2024004" cy="6079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649C91-256B-ABCC-9EC1-1CB990977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41917" y="5923233"/>
            <a:ext cx="2532603" cy="5103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84036D-1BC5-F066-DF55-EA63BD4C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941" y="6200168"/>
            <a:ext cx="999694" cy="9970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5BF807-18E3-9183-E3FE-EF8640752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5301" y="642439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708CB0-7F5C-CA2B-81BB-4A2DB429F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5106" y="13450835"/>
            <a:ext cx="925730" cy="4549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4696C-7698-C4C7-0AF5-B66B34AEC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510FB-C284-175C-2047-530BF5CD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CE43D6-6DD6-EAC8-E4DE-24A2CC64C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6316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Props1.xml><?xml version="1.0" encoding="utf-8"?>
<ds:datastoreItem xmlns:ds="http://schemas.openxmlformats.org/officeDocument/2006/customXml" ds:itemID="{DA0F5611-C050-4C6B-8505-BBFF0462514D}"/>
</file>

<file path=customXml/itemProps2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5037ED-0B11-4449-BF81-C0D1539FFB9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8d5ae7cb-5eaa-45bd-87a9-9ecdfd4d7a10"/>
    <ds:schemaRef ds:uri="91b022cc-d96d-4c7a-a6ef-47af526da2c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929</Words>
  <Application>Microsoft Office PowerPoint</Application>
  <PresentationFormat>Custom</PresentationFormat>
  <Paragraphs>197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Job Aid Template</vt:lpstr>
      <vt:lpstr>1_Administrative</vt:lpstr>
      <vt:lpstr>Create User with Panelist Role (Technical Evaluator)</vt:lpstr>
      <vt:lpstr>Create User with Panelist Role (Technical Evaluator) (Part 1 of 13)</vt:lpstr>
      <vt:lpstr>Create User with Panelist Role (Technical Evaluator) (Part 2 of 13)</vt:lpstr>
      <vt:lpstr>Create User with Panelist Role (Technical Evaluator) (Part 3 of 13)</vt:lpstr>
      <vt:lpstr>Create User with Panelist Role (Technical Evaluator) (Part 4 of 13)</vt:lpstr>
      <vt:lpstr>Create User with Panelist Role (Technical Evaluator) (Part 5 of 13)</vt:lpstr>
      <vt:lpstr>Create User with Panelist Role (Technical Evaluator) (Part 6 of 13)</vt:lpstr>
      <vt:lpstr>Create User with Panelist Role (Technical Evaluator) (Part 7 of 13)</vt:lpstr>
      <vt:lpstr>Create User with Panelist Role (Technical Evaluator) (Part 8 of 13)</vt:lpstr>
      <vt:lpstr>Create User with Panelist Role (Technical Evaluator) (Part 9 of 13)</vt:lpstr>
      <vt:lpstr>Create User with Panelist Role (Technical Evaluator) (Part 10 of 13)</vt:lpstr>
      <vt:lpstr>Create User with Panelist Role (Technical Evaluator) (Part 11 of 13)</vt:lpstr>
      <vt:lpstr>Create User with Panelist Role (Technical Evaluator) (Part 12 of 13)</vt:lpstr>
      <vt:lpstr>Create User with Panelist Role (Technical Evaluator) (Part 13 of 13)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Chapman, Mary</cp:lastModifiedBy>
  <cp:revision>9</cp:revision>
  <cp:lastPrinted>2024-05-14T19:49:44Z</cp:lastPrinted>
  <dcterms:created xsi:type="dcterms:W3CDTF">2024-01-04T16:25:20Z</dcterms:created>
  <dcterms:modified xsi:type="dcterms:W3CDTF">2025-11-14T14:59:17Z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