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55" r:id="rId6"/>
    <p:sldId id="356" r:id="rId7"/>
    <p:sldId id="369" r:id="rId8"/>
    <p:sldId id="368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F9DC18-3C6D-3020-0A43-54190F363FE6}" name="Adams, Jennie" initials="JA" userId="S::jennie.adams@doas.ga.gov::66c45bf2-0083-4548-95d6-5ffc8dfba949" providerId="AD"/>
  <p188:author id="{8720932C-58B8-903E-3C52-6D463B34B2BE}" name="Blackshear, Toni" initials="TB" userId="S::toni.blackshear@sao.ga.gov::728cc639-1579-4431-8c20-805d8be18b62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BFFD038E-6017-C843-98BD-7DB9884C9DDE}" name="Sipe, Jamie" initials="SJ" userId="S::jasipe@deloitte.com::5bc06a04-23d5-42bd-853b-0cd5205b0fa0" providerId="AD"/>
  <p188:author id="{F29F9ED8-1D30-1945-63CE-A694FC6E55B6}" name="Horsley, Travis" initials="HT" userId="S::travis.horsley@doas.ga.gov::f5c1b81f-ae43-42bc-9dae-473e23dae7c9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0AA968-0D69-27C9-531B-E00A6B89E86A}" v="6" dt="2026-01-05T14:51:42.130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5120"/>
        <p:guide pos="910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pman, Mary" userId="c232ab18-707a-4ee1-8cf2-b056bec2e1ec" providerId="ADAL" clId="{236D77BE-4202-4DE6-A882-AA82988D763E}"/>
    <pc:docChg chg="modSld">
      <pc:chgData name="Chapman, Mary" userId="c232ab18-707a-4ee1-8cf2-b056bec2e1ec" providerId="ADAL" clId="{236D77BE-4202-4DE6-A882-AA82988D763E}" dt="2026-01-02T16:27:26.328" v="120" actId="20577"/>
      <pc:docMkLst>
        <pc:docMk/>
      </pc:docMkLst>
      <pc:sldChg chg="modSp mod modCm">
        <pc:chgData name="Chapman, Mary" userId="c232ab18-707a-4ee1-8cf2-b056bec2e1ec" providerId="ADAL" clId="{236D77BE-4202-4DE6-A882-AA82988D763E}" dt="2026-01-02T16:27:08.145" v="103" actId="20577"/>
        <pc:sldMkLst>
          <pc:docMk/>
          <pc:sldMk cId="1339528299" sldId="355"/>
        </pc:sldMkLst>
        <pc:spChg chg="mod">
          <ac:chgData name="Chapman, Mary" userId="c232ab18-707a-4ee1-8cf2-b056bec2e1ec" providerId="ADAL" clId="{236D77BE-4202-4DE6-A882-AA82988D763E}" dt="2026-01-02T16:27:08.145" v="103" actId="20577"/>
          <ac:spMkLst>
            <pc:docMk/>
            <pc:sldMk cId="1339528299" sldId="355"/>
            <ac:spMk id="6" creationId="{C3BB6FEC-C60D-49BB-A4AE-8ED5D0583D8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hapman, Mary" userId="c232ab18-707a-4ee1-8cf2-b056bec2e1ec" providerId="ADAL" clId="{236D77BE-4202-4DE6-A882-AA82988D763E}" dt="2026-01-02T16:27:08.145" v="103" actId="20577"/>
              <pc2:cmMkLst xmlns:pc2="http://schemas.microsoft.com/office/powerpoint/2019/9/main/command">
                <pc:docMk/>
                <pc:sldMk cId="1339528299" sldId="355"/>
                <pc2:cmMk id="{52096565-2D56-4E3E-A615-177A75840B58}"/>
              </pc2:cmMkLst>
            </pc226:cmChg>
          </p:ext>
        </pc:extLst>
      </pc:sldChg>
      <pc:sldChg chg="modSp mod">
        <pc:chgData name="Chapman, Mary" userId="c232ab18-707a-4ee1-8cf2-b056bec2e1ec" providerId="ADAL" clId="{236D77BE-4202-4DE6-A882-AA82988D763E}" dt="2026-01-02T16:27:26.328" v="120" actId="20577"/>
        <pc:sldMkLst>
          <pc:docMk/>
          <pc:sldMk cId="4109092473" sldId="368"/>
        </pc:sldMkLst>
        <pc:spChg chg="mod">
          <ac:chgData name="Chapman, Mary" userId="c232ab18-707a-4ee1-8cf2-b056bec2e1ec" providerId="ADAL" clId="{236D77BE-4202-4DE6-A882-AA82988D763E}" dt="2026-01-02T16:27:26.328" v="120" actId="20577"/>
          <ac:spMkLst>
            <pc:docMk/>
            <pc:sldMk cId="4109092473" sldId="368"/>
            <ac:spMk id="10" creationId="{C4866697-5E20-4CDA-B918-D974B7066C13}"/>
          </ac:spMkLst>
        </pc:spChg>
      </pc:sldChg>
    </pc:docChg>
  </pc:docChgLst>
  <pc:docChgLst>
    <pc:chgData name="Chapman, Mary" userId="S::mary.chapman@doas.ga.gov::c232ab18-707a-4ee1-8cf2-b056bec2e1ec" providerId="AD" clId="Web-{3E2590C7-3B85-2F88-22ED-00C7B855FEC9}"/>
    <pc:docChg chg="modSld">
      <pc:chgData name="Chapman, Mary" userId="S::mary.chapman@doas.ga.gov::c232ab18-707a-4ee1-8cf2-b056bec2e1ec" providerId="AD" clId="Web-{3E2590C7-3B85-2F88-22ED-00C7B855FEC9}" dt="2026-01-02T16:24:02.754" v="3" actId="20577"/>
      <pc:docMkLst>
        <pc:docMk/>
      </pc:docMkLst>
      <pc:sldChg chg="modSp">
        <pc:chgData name="Chapman, Mary" userId="S::mary.chapman@doas.ga.gov::c232ab18-707a-4ee1-8cf2-b056bec2e1ec" providerId="AD" clId="Web-{3E2590C7-3B85-2F88-22ED-00C7B855FEC9}" dt="2026-01-02T16:24:02.754" v="3" actId="20577"/>
        <pc:sldMkLst>
          <pc:docMk/>
          <pc:sldMk cId="1339528299" sldId="355"/>
        </pc:sldMkLst>
        <pc:spChg chg="mod">
          <ac:chgData name="Chapman, Mary" userId="S::mary.chapman@doas.ga.gov::c232ab18-707a-4ee1-8cf2-b056bec2e1ec" providerId="AD" clId="Web-{3E2590C7-3B85-2F88-22ED-00C7B855FEC9}" dt="2026-01-02T16:23:07.036" v="1" actId="20577"/>
          <ac:spMkLst>
            <pc:docMk/>
            <pc:sldMk cId="1339528299" sldId="355"/>
            <ac:spMk id="7" creationId="{84D10075-D2D1-BEAF-E25D-673DCC1AF695}"/>
          </ac:spMkLst>
        </pc:spChg>
        <pc:spChg chg="mod">
          <ac:chgData name="Chapman, Mary" userId="S::mary.chapman@doas.ga.gov::c232ab18-707a-4ee1-8cf2-b056bec2e1ec" providerId="AD" clId="Web-{3E2590C7-3B85-2F88-22ED-00C7B855FEC9}" dt="2026-01-02T16:24:02.754" v="3" actId="20577"/>
          <ac:spMkLst>
            <pc:docMk/>
            <pc:sldMk cId="1339528299" sldId="355"/>
            <ac:spMk id="11" creationId="{21A24BAD-6929-53A5-9DED-14D151B75A0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30242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31516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30239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31516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30242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31516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30242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717931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708605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717931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22374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16B957-9C62-0546-6A92-FDE1987FADA8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892AEE-85F0-E84B-76AC-34E8D80A1880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C0BDFB-051D-A08F-460B-C1B8714AE784}"/>
              </a:ext>
            </a:extLst>
          </p:cNvPr>
          <p:cNvSpPr txBox="1"/>
          <p:nvPr userDrawn="1"/>
        </p:nvSpPr>
        <p:spPr>
          <a:xfrm>
            <a:off x="318654" y="14918134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DC4C5-432F-B3DE-A77A-FDC165C645F7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BCC5AF-4320-5B74-B8A1-6CCA6B4E0B93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471E88-A719-662B-3416-FBDA3C129E59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F89C5-BA9C-10B7-27AB-618C11A9DDF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C7FDA3-E4B5-9645-B256-99EF55D552CE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D9B1FF-2E75-10F2-0345-2EBC4810EFB0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513C64-74F8-A087-BEE1-93117B5CE96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Create an Assignment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202" y="4169247"/>
            <a:ext cx="10515600" cy="27039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the </a:t>
            </a:r>
            <a:r>
              <a:rPr lang="en-US" i="1">
                <a:latin typeface="Arial"/>
                <a:cs typeface="Arial"/>
              </a:rPr>
              <a:t>State Purchasing Division Contract Pricing and Analysis Team Manager </a:t>
            </a:r>
            <a:r>
              <a:rPr lang="en-US">
                <a:latin typeface="Arial"/>
                <a:cs typeface="Arial"/>
              </a:rPr>
              <a:t>or designee How to </a:t>
            </a:r>
            <a:r>
              <a:rPr lang="en-US" i="1">
                <a:latin typeface="Arial"/>
                <a:cs typeface="Arial"/>
              </a:rPr>
              <a:t>Create an Assignment </a:t>
            </a:r>
            <a:r>
              <a:rPr lang="en-US">
                <a:latin typeface="Arial"/>
                <a:cs typeface="Arial"/>
              </a:rPr>
              <a:t>for statewide contract quarterly sales reports.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Search and select </a:t>
            </a:r>
            <a:r>
              <a:rPr lang="en-US" b="1">
                <a:latin typeface="Arial"/>
                <a:cs typeface="Arial"/>
              </a:rPr>
              <a:t>View Integration System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Select the </a:t>
            </a:r>
            <a:r>
              <a:rPr lang="en-US" b="1">
                <a:latin typeface="Arial"/>
                <a:cs typeface="Arial"/>
              </a:rPr>
              <a:t>Integration System </a:t>
            </a:r>
            <a:r>
              <a:rPr lang="en-US">
                <a:latin typeface="Arial"/>
                <a:cs typeface="Arial"/>
              </a:rPr>
              <a:t>and click </a:t>
            </a:r>
            <a:r>
              <a:rPr lang="en-US" b="1">
                <a:latin typeface="Arial"/>
                <a:cs typeface="Arial"/>
              </a:rPr>
              <a:t>OK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More Actions </a:t>
            </a:r>
            <a:r>
              <a:rPr lang="en-US">
                <a:latin typeface="Arial"/>
                <a:cs typeface="Arial"/>
              </a:rPr>
              <a:t>and select </a:t>
            </a:r>
            <a:r>
              <a:rPr lang="en-US" b="1">
                <a:latin typeface="Arial"/>
                <a:cs typeface="Arial"/>
              </a:rPr>
              <a:t>Integration</a:t>
            </a:r>
            <a:r>
              <a:rPr lang="en-US">
                <a:latin typeface="Arial"/>
                <a:cs typeface="Arial"/>
              </a:rPr>
              <a:t>, select </a:t>
            </a:r>
            <a:r>
              <a:rPr lang="en-US" b="1">
                <a:latin typeface="Arial"/>
                <a:cs typeface="Arial"/>
              </a:rPr>
              <a:t>Launch/Schedule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Select the </a:t>
            </a:r>
            <a:r>
              <a:rPr lang="en-US" b="1">
                <a:latin typeface="Arial"/>
                <a:cs typeface="Arial"/>
              </a:rPr>
              <a:t>Integration Criteria</a:t>
            </a:r>
            <a:r>
              <a:rPr lang="en-US">
                <a:latin typeface="Arial"/>
                <a:cs typeface="Arial"/>
              </a:rPr>
              <a:t>, the year and the quarter.</a:t>
            </a:r>
          </a:p>
          <a:p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OK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41337" y="13804033"/>
            <a:ext cx="1449387" cy="685423"/>
          </a:xfrm>
        </p:spPr>
        <p:txBody>
          <a:bodyPr/>
          <a:lstStyle/>
          <a:p>
            <a:r>
              <a:rPr lang="en-US"/>
              <a:t>Select View Integration System.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Select the Integration QSR.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/>
              <a:t>Select the Integration criteria.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Click OK.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Create an Assignment (Part 1 of 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Search </a:t>
            </a:r>
            <a:r>
              <a:rPr lang="en-US" b="1"/>
              <a:t>View Integration System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/>
              <a:t>Click </a:t>
            </a:r>
            <a:r>
              <a:rPr lang="en-US" b="1"/>
              <a:t>View Integration System </a:t>
            </a:r>
            <a:r>
              <a:rPr lang="en-US"/>
              <a:t>report.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Select the </a:t>
            </a:r>
            <a:r>
              <a:rPr lang="en-US" b="1"/>
              <a:t>Integration System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8C8FED-7F56-2259-CE36-8F8D20BA3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3" t="5338" r="6357" b="12629"/>
          <a:stretch>
            <a:fillRect/>
          </a:stretch>
        </p:blipFill>
        <p:spPr>
          <a:xfrm>
            <a:off x="2008009" y="3972451"/>
            <a:ext cx="8229600" cy="443924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248DCC-590F-1B3A-67CC-997F8C71DC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009" y="10614016"/>
            <a:ext cx="8229600" cy="40270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C38420C-5B0C-E6DA-3FF3-941B087E2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16835" y="4027994"/>
            <a:ext cx="3251200" cy="72498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3FBCBE9-C779-435A-3B88-2033E3D1A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68035" y="411616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8235972-F3C1-9A5A-7FC3-CBA7BE9FE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44800" y="4973361"/>
            <a:ext cx="3251200" cy="44862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89A1090-51BF-35ED-1FE2-C13DF115A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103759" y="492335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3F181B2-923A-7C4D-8D82-509373AB2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71950" y="11610052"/>
            <a:ext cx="3667125" cy="67349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72E9718-FF8E-2EA6-C661-6BB7F3A6C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856290" y="1161957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6C712E0-6637-AB90-6ABC-E588B0A42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01050" y="14005621"/>
            <a:ext cx="1495425" cy="57065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9B74EC1-1D26-3D45-8C36-756908A53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74442" y="1345698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11F19-8D29-1C75-3657-33B0C6287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E49009-56CD-A961-5F58-11C1B073E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3CDB6A-C297-B523-61F6-679F54042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6F1B5-1227-2C82-4F6E-092EB839A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28B5B36-BE10-0322-EC24-2233388E0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Create an Assignment (Part 2 of 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C8748-2124-2391-537F-F92D5B1A5A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Click </a:t>
            </a:r>
            <a:r>
              <a:rPr lang="en-US" b="1"/>
              <a:t>Related Actions </a:t>
            </a:r>
            <a:r>
              <a:rPr lang="en-US"/>
              <a:t>(</a:t>
            </a:r>
            <a:r>
              <a:rPr lang="en-US" b="1"/>
              <a:t>…</a:t>
            </a:r>
            <a:r>
              <a:rPr lang="en-US"/>
              <a:t>).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1E8FC77-6758-8022-8B80-D0DE36E04CB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Click </a:t>
            </a:r>
            <a:r>
              <a:rPr lang="en-US" b="1"/>
              <a:t>Integration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/>
              <a:t>Select </a:t>
            </a:r>
            <a:r>
              <a:rPr lang="en-US" b="1"/>
              <a:t>Launch/Schedule</a:t>
            </a:r>
            <a:r>
              <a:rPr lang="en-US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33C72E-D0E6-9B29-1876-E9569CD1E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51383E-111A-4486-22AF-E1DBFA66F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8690" y="3600450"/>
            <a:ext cx="9144000" cy="236605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386046E-81A2-1AB5-E521-F12D432A9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3999" y="11419603"/>
            <a:ext cx="9144000" cy="19923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FA44339-CE76-7D72-DA46-1694DE3F0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29522" y="11775687"/>
            <a:ext cx="2009077" cy="57986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99EB65-A0FA-BA58-7396-ECCC378A5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91480" y="11677880"/>
            <a:ext cx="3470313" cy="8042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17EE17-B513-2958-D4F0-12F12784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038599" y="117701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0792C72-1F83-B68F-076E-8524AF4795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661793" y="1179129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171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06B78-9804-3E92-7287-2EADE60CF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51BB1C-BF6A-2ABC-E7A2-5144AF17E3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48E5A7-8914-080B-4A14-CA18B4491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2FE25-75BE-84FF-04B3-04F7F8BCB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7B3BA54-F469-4EA5-C4A5-03DCA4199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Create an Assignment (Part 3 of 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8721EA9-7537-41C3-C539-229F40BF91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Verify the </a:t>
            </a:r>
            <a:r>
              <a:rPr lang="en-US" b="1"/>
              <a:t>Integration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 b="1"/>
              <a:t> </a:t>
            </a:r>
            <a:r>
              <a:rPr lang="en-US"/>
              <a:t>and</a:t>
            </a:r>
            <a:r>
              <a:rPr lang="en-US" b="1"/>
              <a:t> Run Frequency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.</a:t>
            </a:r>
            <a:endParaRPr lang="en-US" b="1"/>
          </a:p>
          <a:p>
            <a:pPr marL="736600"/>
            <a:r>
              <a:rPr lang="en-US" sz="2800" b="1"/>
              <a:t>Note: </a:t>
            </a:r>
            <a:r>
              <a:rPr lang="en-US" sz="2800"/>
              <a:t>This will auto-populate.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6DE245B-8BDE-B817-45A7-F4F7A9DC62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0"/>
            </a:pPr>
            <a:r>
              <a:rPr lang="en-US">
                <a:latin typeface="Arial"/>
                <a:cs typeface="Arial"/>
              </a:rPr>
              <a:t>Select the </a:t>
            </a:r>
            <a:r>
              <a:rPr lang="en-US" b="1">
                <a:latin typeface="Arial"/>
                <a:cs typeface="Arial"/>
              </a:rPr>
              <a:t>Integration Criteria</a:t>
            </a:r>
            <a:r>
              <a:rPr lang="en-US">
                <a:latin typeface="Arial"/>
                <a:cs typeface="Arial"/>
              </a:rPr>
              <a:t>, the year and the quarter.</a:t>
            </a:r>
          </a:p>
          <a:p>
            <a:pPr marL="742950" indent="-742950">
              <a:buFont typeface="+mj-lt"/>
              <a:buAutoNum type="arabicPeriod" startAt="10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OK</a:t>
            </a:r>
            <a:r>
              <a:rPr lang="en-US">
                <a:latin typeface="Arial"/>
                <a:cs typeface="Arial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D49FEC-D5FA-EE75-68D2-701B6A970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6AF3420-9DAD-6D9E-9C67-0D2BEDC09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90109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8" name="Freeform 101">
              <a:extLst>
                <a:ext uri="{FF2B5EF4-FFF2-40B4-BE49-F238E27FC236}">
                  <a16:creationId xmlns:a16="http://schemas.microsoft.com/office/drawing/2014/main" id="{D3768F26-6CBD-8941-3B2D-7D23BEB626A8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9" name="Graphic 8" descr="Checkmark with solid fill">
              <a:extLst>
                <a:ext uri="{FF2B5EF4-FFF2-40B4-BE49-F238E27FC236}">
                  <a16:creationId xmlns:a16="http://schemas.microsoft.com/office/drawing/2014/main" id="{1E1E4E29-BAB2-2FC4-37E4-743BD5F9C3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C4866697-5E20-4CDA-B918-D974B7066C13}"/>
              </a:ext>
            </a:extLst>
          </p:cNvPr>
          <p:cNvSpPr txBox="1"/>
          <p:nvPr/>
        </p:nvSpPr>
        <p:spPr>
          <a:xfrm>
            <a:off x="1666371" y="14655183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created an assignment.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5655EA5-028C-C8CB-52B6-21B28D1F7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9800" y="4246555"/>
            <a:ext cx="7315200" cy="439335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00D4251-4AC2-249A-365F-31884851B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74"/>
          <a:stretch>
            <a:fillRect/>
          </a:stretch>
        </p:blipFill>
        <p:spPr>
          <a:xfrm>
            <a:off x="1275905" y="10784406"/>
            <a:ext cx="10058400" cy="303442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A2C80F3-502A-A8EC-E803-655BEB3F0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25000" y="11734952"/>
            <a:ext cx="1608100" cy="67349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7C508F3-5466-133F-4D34-0C7267593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54730" y="1243108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12ED0C9-B108-6DD2-95D3-07D59CBD0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71649" y="13502806"/>
            <a:ext cx="781051" cy="26507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92875D2-8371-4637-4B60-BBA60F45F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54517" y="1295416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69352DB-37BD-4C98-F3D1-51A3F9F74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15319" y="5069367"/>
            <a:ext cx="3364992" cy="236846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A0BBE4B-DD1B-CB6D-ACEA-73242061AF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113381" y="593415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A00E64-74C2-15C3-51CB-CA6D1F3B7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24800" y="8002996"/>
            <a:ext cx="1371600" cy="4572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028ECAC-3BA3-EBF8-114C-B5F9058F8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36278" y="743783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90924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A77AD1-75E0-4723-A0E9-6FE20CA2D313}"/>
</file>

<file path=customXml/itemProps2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6da45f1-dd2c-4d1f-af13-5abe46b99921}" enabled="0" method="" siteId="{36da45f1-dd2c-4d1f-af13-5abe46b99921}" removed="1"/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Job Aid Template</vt:lpstr>
      <vt:lpstr>1_Administrative</vt:lpstr>
      <vt:lpstr>Create an Assignment</vt:lpstr>
      <vt:lpstr>Create an Assignment (Part 1 of 3)</vt:lpstr>
      <vt:lpstr>Create an Assignment (Part 2 of 3)</vt:lpstr>
      <vt:lpstr>Create an Assignment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revision>1</cp:revision>
  <cp:lastPrinted>2024-05-14T19:49:44Z</cp:lastPrinted>
  <dcterms:created xsi:type="dcterms:W3CDTF">2024-01-04T16:25:20Z</dcterms:created>
  <dcterms:modified xsi:type="dcterms:W3CDTF">2026-01-05T17:14:58Z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61C23690-4C37-4380-B6D2-02DD93ECBBAD</vt:lpwstr>
  </property>
  <property fmtid="{D5CDD505-2E9C-101B-9397-08002B2CF9AE}" pid="12" name="ArticulatePath">
    <vt:lpwstr>https://gets.sharepoint.com/sites/SAO_NextGen/End User Training Materials/4 Templates/Job Aid_Workstream_Title_Status</vt:lpwstr>
  </property>
</Properties>
</file>