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1" r:id="rId4"/>
    <p:sldMasterId id="2147483749" r:id="rId5"/>
  </p:sldMasterIdLst>
  <p:notesMasterIdLst>
    <p:notesMasterId r:id="rId13"/>
  </p:notesMasterIdLst>
  <p:sldIdLst>
    <p:sldId id="365" r:id="rId6"/>
    <p:sldId id="364" r:id="rId7"/>
    <p:sldId id="376" r:id="rId8"/>
    <p:sldId id="374" r:id="rId9"/>
    <p:sldId id="373" r:id="rId10"/>
    <p:sldId id="372" r:id="rId11"/>
    <p:sldId id="375" r:id="rId12"/>
  </p:sldIdLst>
  <p:sldSz cx="12192000" cy="16256000"/>
  <p:notesSz cx="7315200" cy="9601200"/>
  <p:custDataLst>
    <p:tags r:id="rId14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5120" userDrawn="1">
          <p15:clr>
            <a:srgbClr val="A4A3A4"/>
          </p15:clr>
        </p15:guide>
        <p15:guide id="2" pos="9102" userDrawn="1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8720932C-58B8-903E-3C52-6D463B34B2BE}" name="Blackshear, Toni" initials="TB" userId="S::toni.blackshear@sao.ga.gov::728cc639-1579-4431-8c20-805d8be18b62" providerId="AD"/>
  <p188:author id="{009D803D-F5EC-37AD-8E5C-2EF0EA8A12A3}" name="Williams-miller, Kimberly" initials="KW" userId="S::kimberly.williams-miller@sao.ga.gov::cb7207ec-d5e9-4dd6-9898-718506d4bc98" providerId="AD"/>
  <p188:author id="{85962F3F-1C78-67CE-6023-3987B0B6593D}" name="Sipe, Jamie" initials="JS" userId="S::jamie.sipe@sao.ga.gov::7135933e-2247-4fda-8566-f650ed1ae2f7" providerId="AD"/>
  <p188:author id="{F91B0641-7AD4-5A68-D1F4-7C9063A67663}" name="Swartout, Darcy" initials="SD" userId="S::dswartout@deloitte.com::bc7a7b0f-5bcf-46d3-acb2-99bb7206cb2b" providerId="AD"/>
  <p188:author id="{E8357768-72C4-0373-16C5-D0AD69410934}" name="Barfield, Chris" initials="CB" userId="S::chris.barfield@doas.ga.gov::bce30e8a-c9b2-4f0f-b373-c3216ae509e8" providerId="AD"/>
  <p188:author id="{BFFD038E-6017-C843-98BD-7DB9884C9DDE}" name="Sipe, Jamie" initials="SJ" userId="S::jasipe@deloitte.com::5bc06a04-23d5-42bd-853b-0cd5205b0fa0" providerId="AD"/>
  <p188:author id="{F29F9ED8-1D30-1945-63CE-A694FC6E55B6}" name="Horsley, Travis" initials="HT" userId="S::travis.horsley@doas.ga.gov::f5c1b81f-ae43-42bc-9dae-473e23dae7c9" providerId="AD"/>
  <p188:author id="{0CEE8AF1-C248-A972-666E-9A72101DA29C}" name="Chapman, Mary" initials="MC" userId="S::mary.chapman@doas.ga.gov::c232ab18-707a-4ee1-8cf2-b056bec2e1ec" providerId="AD"/>
  <p188:author id="{2AFD9AF1-72FD-DABD-77A2-2F9C0E103930}" name="Bennett, Sarah" initials="BS" userId="S::sarabennett@deloitte.com::e3a7b89e-ccd3-495f-9a2d-e395c84ccd09" providerId="AD"/>
  <p188:author id="{3033C2F6-E6C9-0691-B99F-BAFE8E228662}" name="Swartout, Darcy" initials="DS" userId="S::darcy.swartout@sao.ga.gov::1c015fc4-41a8-4efb-8017-be6f6fc86c37" providerId="AD"/>
  <p188:author id="{850C3DF9-8B23-DE4C-C46B-8482299EF1A5}" name="Akinade, Azeez" initials="AA" userId="S::azeez.akinade@doas.ga.gov::5eae3b01-4d9b-416d-96e5-b1d9f69c80d9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7030A0"/>
    <a:srgbClr val="3B1C5B"/>
    <a:srgbClr val="8D2B64"/>
    <a:srgbClr val="F7386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1E106A5-0941-7F73-965C-21D56E23F722}" v="1" dt="2026-01-09T13:05:51.592"/>
    <p1510:client id="{75C283A4-7378-1A51-2887-04D29DAC2AA8}" v="9" dt="2026-01-09T13:52:37.654"/>
  </p1510:revLst>
</p1510:revInfo>
</file>

<file path=ppt/tableStyles.xml><?xml version="1.0" encoding="utf-8"?>
<a:tblStyleLst xmlns:a="http://schemas.openxmlformats.org/drawingml/2006/main" def="{5C22544A-7EE6-4342-B048-85BDC9FD1C3A}"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>
        <p:guide orient="horz" pos="5120"/>
        <p:guide pos="9102"/>
      </p:guideLst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21" Type="http://schemas.microsoft.com/office/2018/10/relationships/authors" Target="author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2.xml"/><Relationship Id="rId15" Type="http://schemas.openxmlformats.org/officeDocument/2006/relationships/presProps" Target="presProps.xml"/><Relationship Id="rId10" Type="http://schemas.openxmlformats.org/officeDocument/2006/relationships/slide" Target="slides/slide5.xml"/><Relationship Id="rId19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tags" Target="tags/tag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hapman, Mary" userId="c232ab18-707a-4ee1-8cf2-b056bec2e1ec" providerId="ADAL" clId="{236D77BE-4202-4DE6-A882-AA82988D763E}"/>
    <pc:docChg chg="modSld">
      <pc:chgData name="Chapman, Mary" userId="c232ab18-707a-4ee1-8cf2-b056bec2e1ec" providerId="ADAL" clId="{236D77BE-4202-4DE6-A882-AA82988D763E}" dt="2026-01-09T13:04:51.194" v="60" actId="20577"/>
      <pc:docMkLst>
        <pc:docMk/>
      </pc:docMkLst>
      <pc:sldChg chg="modSp mod modCm">
        <pc:chgData name="Chapman, Mary" userId="c232ab18-707a-4ee1-8cf2-b056bec2e1ec" providerId="ADAL" clId="{236D77BE-4202-4DE6-A882-AA82988D763E}" dt="2026-01-09T13:04:51.194" v="60" actId="20577"/>
        <pc:sldMkLst>
          <pc:docMk/>
          <pc:sldMk cId="2529097494" sldId="365"/>
        </pc:sldMkLst>
        <pc:spChg chg="mod">
          <ac:chgData name="Chapman, Mary" userId="c232ab18-707a-4ee1-8cf2-b056bec2e1ec" providerId="ADAL" clId="{236D77BE-4202-4DE6-A882-AA82988D763E}" dt="2026-01-09T13:04:51.194" v="60" actId="20577"/>
          <ac:spMkLst>
            <pc:docMk/>
            <pc:sldMk cId="2529097494" sldId="365"/>
            <ac:spMk id="6" creationId="{11A325F9-DCFC-2886-9462-28EC4767A2A5}"/>
          </ac:spMkLst>
        </pc:spChg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Chapman, Mary" userId="c232ab18-707a-4ee1-8cf2-b056bec2e1ec" providerId="ADAL" clId="{236D77BE-4202-4DE6-A882-AA82988D763E}" dt="2026-01-09T13:04:51.194" v="60" actId="20577"/>
              <pc2:cmMkLst xmlns:pc2="http://schemas.microsoft.com/office/powerpoint/2019/9/main/command">
                <pc:docMk/>
                <pc:sldMk cId="2529097494" sldId="365"/>
                <pc2:cmMk id="{CB180F6E-77DB-42F3-9D85-673CE14314AC}"/>
              </pc2:cmMkLst>
            </pc226:cmChg>
          </p:ext>
        </pc:extLst>
      </pc:sldChg>
    </pc:docChg>
  </pc:docChgLst>
  <pc:docChgLst>
    <pc:chgData name="Swartout, Darcy" userId="1c015fc4-41a8-4efb-8017-be6f6fc86c37" providerId="ADAL" clId="{BB050D58-8F81-4B9B-ABE4-6E691D6D2DE0}"/>
    <pc:docChg chg="modSld">
      <pc:chgData name="Swartout, Darcy" userId="1c015fc4-41a8-4efb-8017-be6f6fc86c37" providerId="ADAL" clId="{BB050D58-8F81-4B9B-ABE4-6E691D6D2DE0}" dt="2026-01-07T14:20:39.123" v="68" actId="1076"/>
      <pc:docMkLst>
        <pc:docMk/>
      </pc:docMkLst>
      <pc:sldChg chg="modSp mod">
        <pc:chgData name="Swartout, Darcy" userId="1c015fc4-41a8-4efb-8017-be6f6fc86c37" providerId="ADAL" clId="{BB050D58-8F81-4B9B-ABE4-6E691D6D2DE0}" dt="2026-01-07T14:17:20.589" v="3" actId="114"/>
        <pc:sldMkLst>
          <pc:docMk/>
          <pc:sldMk cId="2529097494" sldId="365"/>
        </pc:sldMkLst>
        <pc:spChg chg="mod">
          <ac:chgData name="Swartout, Darcy" userId="1c015fc4-41a8-4efb-8017-be6f6fc86c37" providerId="ADAL" clId="{BB050D58-8F81-4B9B-ABE4-6E691D6D2DE0}" dt="2026-01-07T14:17:20.589" v="3" actId="114"/>
          <ac:spMkLst>
            <pc:docMk/>
            <pc:sldMk cId="2529097494" sldId="365"/>
            <ac:spMk id="6" creationId="{11A325F9-DCFC-2886-9462-28EC4767A2A5}"/>
          </ac:spMkLst>
        </pc:spChg>
      </pc:sldChg>
      <pc:sldChg chg="modSp mod">
        <pc:chgData name="Swartout, Darcy" userId="1c015fc4-41a8-4efb-8017-be6f6fc86c37" providerId="ADAL" clId="{BB050D58-8F81-4B9B-ABE4-6E691D6D2DE0}" dt="2026-01-07T14:20:39.123" v="68" actId="1076"/>
        <pc:sldMkLst>
          <pc:docMk/>
          <pc:sldMk cId="4045017710" sldId="375"/>
        </pc:sldMkLst>
        <pc:picChg chg="mod">
          <ac:chgData name="Swartout, Darcy" userId="1c015fc4-41a8-4efb-8017-be6f6fc86c37" providerId="ADAL" clId="{BB050D58-8F81-4B9B-ABE4-6E691D6D2DE0}" dt="2026-01-07T14:20:39.123" v="68" actId="1076"/>
          <ac:picMkLst>
            <pc:docMk/>
            <pc:sldMk cId="4045017710" sldId="375"/>
            <ac:picMk id="7" creationId="{FD2B6441-9F88-D442-B12F-5A6B5CCD36BB}"/>
          </ac:picMkLst>
        </pc:picChg>
        <pc:picChg chg="mod">
          <ac:chgData name="Swartout, Darcy" userId="1c015fc4-41a8-4efb-8017-be6f6fc86c37" providerId="ADAL" clId="{BB050D58-8F81-4B9B-ABE4-6E691D6D2DE0}" dt="2026-01-07T14:20:34.445" v="62" actId="1076"/>
          <ac:picMkLst>
            <pc:docMk/>
            <pc:sldMk cId="4045017710" sldId="375"/>
            <ac:picMk id="8" creationId="{FF3D8015-E681-0D74-3B77-EE5BDA913EC5}"/>
          </ac:picMkLst>
        </pc:picChg>
      </pc:sldChg>
      <pc:sldChg chg="modSp mod">
        <pc:chgData name="Swartout, Darcy" userId="1c015fc4-41a8-4efb-8017-be6f6fc86c37" providerId="ADAL" clId="{BB050D58-8F81-4B9B-ABE4-6E691D6D2DE0}" dt="2026-01-07T14:19:31.466" v="56" actId="14100"/>
        <pc:sldMkLst>
          <pc:docMk/>
          <pc:sldMk cId="1340837548" sldId="376"/>
        </pc:sldMkLst>
        <pc:spChg chg="mod">
          <ac:chgData name="Swartout, Darcy" userId="1c015fc4-41a8-4efb-8017-be6f6fc86c37" providerId="ADAL" clId="{BB050D58-8F81-4B9B-ABE4-6E691D6D2DE0}" dt="2026-01-07T14:19:31.466" v="56" actId="14100"/>
          <ac:spMkLst>
            <pc:docMk/>
            <pc:sldMk cId="1340837548" sldId="376"/>
            <ac:spMk id="6" creationId="{87613C40-0AC5-1F50-4EBE-CBF2029D558F}"/>
          </ac:spMkLst>
        </pc:spChg>
        <pc:spChg chg="mod">
          <ac:chgData name="Swartout, Darcy" userId="1c015fc4-41a8-4efb-8017-be6f6fc86c37" providerId="ADAL" clId="{BB050D58-8F81-4B9B-ABE4-6E691D6D2DE0}" dt="2026-01-07T14:18:58.718" v="21" actId="6549"/>
          <ac:spMkLst>
            <pc:docMk/>
            <pc:sldMk cId="1340837548" sldId="376"/>
            <ac:spMk id="16" creationId="{BFEA7F3F-71F3-E71B-CA86-8AE709179793}"/>
          </ac:spMkLst>
        </pc:spChg>
        <pc:picChg chg="mod">
          <ac:chgData name="Swartout, Darcy" userId="1c015fc4-41a8-4efb-8017-be6f6fc86c37" providerId="ADAL" clId="{BB050D58-8F81-4B9B-ABE4-6E691D6D2DE0}" dt="2026-01-07T14:19:16.576" v="52" actId="1076"/>
          <ac:picMkLst>
            <pc:docMk/>
            <pc:sldMk cId="1340837548" sldId="376"/>
            <ac:picMk id="21" creationId="{903C4A66-B3FC-C610-D4EB-AB266179AC60}"/>
          </ac:picMkLst>
        </pc:picChg>
      </pc:sldChg>
    </pc:docChg>
  </pc:docChgLst>
  <pc:docChgLst>
    <pc:chgData name="Swartout, Darcy" userId="S::darcy.swartout@sao.ga.gov::1c015fc4-41a8-4efb-8017-be6f6fc86c37" providerId="AD" clId="Web-{75C283A4-7378-1A51-2887-04D29DAC2AA8}"/>
    <pc:docChg chg="modSld">
      <pc:chgData name="Swartout, Darcy" userId="S::darcy.swartout@sao.ga.gov::1c015fc4-41a8-4efb-8017-be6f6fc86c37" providerId="AD" clId="Web-{75C283A4-7378-1A51-2887-04D29DAC2AA8}" dt="2026-01-09T13:52:36.201" v="1" actId="20577"/>
      <pc:docMkLst>
        <pc:docMk/>
      </pc:docMkLst>
      <pc:sldChg chg="modSp">
        <pc:chgData name="Swartout, Darcy" userId="S::darcy.swartout@sao.ga.gov::1c015fc4-41a8-4efb-8017-be6f6fc86c37" providerId="AD" clId="Web-{75C283A4-7378-1A51-2887-04D29DAC2AA8}" dt="2026-01-09T13:52:36.201" v="1" actId="20577"/>
        <pc:sldMkLst>
          <pc:docMk/>
          <pc:sldMk cId="2529097494" sldId="365"/>
        </pc:sldMkLst>
        <pc:spChg chg="mod">
          <ac:chgData name="Swartout, Darcy" userId="S::darcy.swartout@sao.ga.gov::1c015fc4-41a8-4efb-8017-be6f6fc86c37" providerId="AD" clId="Web-{75C283A4-7378-1A51-2887-04D29DAC2AA8}" dt="2026-01-09T13:52:36.201" v="1" actId="20577"/>
          <ac:spMkLst>
            <pc:docMk/>
            <pc:sldMk cId="2529097494" sldId="365"/>
            <ac:spMk id="6" creationId="{11A325F9-DCFC-2886-9462-28EC4767A2A5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B3D99ADA-6A33-48C2-AFB3-0384CD572718}" type="datetimeFigureOut">
              <a:rPr lang="en-US" smtClean="0"/>
              <a:t>1/9/2026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443163" y="1200150"/>
            <a:ext cx="2428875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620577"/>
            <a:ext cx="5852160" cy="3780473"/>
          </a:xfrm>
          <a:prstGeom prst="rect">
            <a:avLst/>
          </a:prstGeom>
        </p:spPr>
        <p:txBody>
          <a:bodyPr vert="horz" lIns="96661" tIns="48331" rIns="96661" bIns="48331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5C8F99EE-B2D2-41D4-83DE-2320E59029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01657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-4 shap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>
            <a:extLst>
              <a:ext uri="{FF2B5EF4-FFF2-40B4-BE49-F238E27FC236}">
                <a16:creationId xmlns:a16="http://schemas.microsoft.com/office/drawing/2014/main" id="{C0AE2BBF-F1CC-7032-049B-FDDA3E4AF0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1690446"/>
            <a:ext cx="12192000" cy="1644953"/>
          </a:xfrm>
          <a:prstGeom prst="rect">
            <a:avLst/>
          </a:prstGeom>
          <a:solidFill>
            <a:schemeClr val="accent5"/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7B9413-C376-4173-83FA-9706DE374DDA}" type="datetime1">
              <a:rPr lang="en-US" smtClean="0"/>
              <a:t>1/9/2026</a:t>
            </a:fld>
            <a:endParaRPr lang="en-US"/>
          </a:p>
        </p:txBody>
      </p:sp>
      <p:sp>
        <p:nvSpPr>
          <p:cNvPr id="5" name="Footer Placeholder 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6" name="Slide Number Placeholder 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B43BFAD7-08AC-18FC-0272-E8C4741C4E5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0" y="1694391"/>
            <a:ext cx="12192000" cy="1673532"/>
          </a:xfrm>
        </p:spPr>
        <p:txBody>
          <a:bodyPr anchor="ctr">
            <a:noAutofit/>
          </a:bodyPr>
          <a:lstStyle>
            <a:lvl1pPr algn="ctr">
              <a:defRPr sz="48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/>
              <a:t>Developers: Insert Title</a:t>
            </a:r>
          </a:p>
        </p:txBody>
      </p:sp>
      <p:sp>
        <p:nvSpPr>
          <p:cNvPr id="8" name="Text Placeholder 11">
            <a:extLst>
              <a:ext uri="{FF2B5EF4-FFF2-40B4-BE49-F238E27FC236}">
                <a16:creationId xmlns:a16="http://schemas.microsoft.com/office/drawing/2014/main" id="{4AE75C53-C779-2E0B-71C1-B395C639F48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64923" y="4181004"/>
            <a:ext cx="10515600" cy="2563561"/>
          </a:xfrm>
        </p:spPr>
        <p:txBody>
          <a:bodyPr>
            <a:normAutofit/>
          </a:bodyPr>
          <a:lstStyle>
            <a:lvl1pPr marL="0" indent="0">
              <a:buNone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257175" indent="0">
              <a:buNone/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</a:lstStyle>
          <a:p>
            <a:pPr lvl="0"/>
            <a:r>
              <a:rPr lang="en-US"/>
              <a:t>This guide will show…</a:t>
            </a:r>
          </a:p>
        </p:txBody>
      </p:sp>
      <p:sp>
        <p:nvSpPr>
          <p:cNvPr id="10" name="Text Placeholder 32">
            <a:extLst>
              <a:ext uri="{FF2B5EF4-FFF2-40B4-BE49-F238E27FC236}">
                <a16:creationId xmlns:a16="http://schemas.microsoft.com/office/drawing/2014/main" id="{5EFAEB02-1FB5-9E2E-67B6-3A20C1E2C08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844889" y="8043364"/>
            <a:ext cx="10542315" cy="4014905"/>
          </a:xfrm>
        </p:spPr>
        <p:txBody>
          <a:bodyPr>
            <a:normAutofit/>
          </a:bodyPr>
          <a:lstStyle>
            <a:lvl1pPr marL="457200" indent="-457200">
              <a:buFont typeface="+mj-lt"/>
              <a:buAutoNum type="arabicPeriod"/>
              <a:defRPr sz="3000" b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514350" indent="-257175">
              <a:buFont typeface="+mj-lt"/>
              <a:buAutoNum type="arabicPeriod"/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Developers: Provide an overview of the high-level process steps. Below, under Business Process: Provide a high-level process map so end users can visualize the business process flow.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3B2FC54E-9B65-8E02-22A1-D4B279FAF0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64923" y="3858460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A7D92039-E8CD-162A-53EE-7DBF9987FC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44889" y="7166555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Oval 1">
            <a:extLst>
              <a:ext uri="{FF2B5EF4-FFF2-40B4-BE49-F238E27FC236}">
                <a16:creationId xmlns:a16="http://schemas.microsoft.com/office/drawing/2014/main" id="{3D54BC28-8849-0E75-55BD-00353ABDE1D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825839" y="13309460"/>
            <a:ext cx="2135333" cy="1546907"/>
          </a:xfrm>
          <a:prstGeom prst="ellipse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06C14F2E-E381-93EA-DBCB-C1F91E6E40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3083047" y="14010734"/>
            <a:ext cx="498353" cy="0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tangle 15">
            <a:extLst>
              <a:ext uri="{FF2B5EF4-FFF2-40B4-BE49-F238E27FC236}">
                <a16:creationId xmlns:a16="http://schemas.microsoft.com/office/drawing/2014/main" id="{12A50FB9-2B4B-F6F6-1F53-921E17055B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3770291" y="13309457"/>
            <a:ext cx="1889219" cy="1546910"/>
          </a:xfrm>
          <a:prstGeom prst="rect">
            <a:avLst/>
          </a:prstGeom>
          <a:solidFill>
            <a:schemeClr val="accent5"/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6FDA55B7-CD6E-C95A-2992-64371D2A22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5866869" y="14010734"/>
            <a:ext cx="498353" cy="0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ectangle 17">
            <a:extLst>
              <a:ext uri="{FF2B5EF4-FFF2-40B4-BE49-F238E27FC236}">
                <a16:creationId xmlns:a16="http://schemas.microsoft.com/office/drawing/2014/main" id="{599CD3C2-C4E2-3218-37BA-4E7267462A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6569257" y="13309460"/>
            <a:ext cx="1786198" cy="1546907"/>
          </a:xfrm>
          <a:prstGeom prst="rect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0FCE2A6E-264E-7C16-B0B4-3931B56EBD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473006" y="14010734"/>
            <a:ext cx="498353" cy="0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Oval 20">
            <a:extLst>
              <a:ext uri="{FF2B5EF4-FFF2-40B4-BE49-F238E27FC236}">
                <a16:creationId xmlns:a16="http://schemas.microsoft.com/office/drawing/2014/main" id="{8ED1E73F-EED6-6925-1934-3E148AD56F9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9077068" y="13309460"/>
            <a:ext cx="2135333" cy="1546907"/>
          </a:xfrm>
          <a:prstGeom prst="ellipse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F32B346A-D51C-7573-6A20-9C90A35CE6C9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41337" y="13697149"/>
            <a:ext cx="1449387" cy="771525"/>
          </a:xfrm>
        </p:spPr>
        <p:txBody>
          <a:bodyPr anchor="ctr">
            <a:noAutofit/>
          </a:bodyPr>
          <a:lstStyle>
            <a:lvl1pPr marL="0" indent="0" algn="ctr">
              <a:buNone/>
              <a:defRPr sz="1800" b="1"/>
            </a:lvl1pPr>
          </a:lstStyle>
          <a:p>
            <a:pPr lvl="0"/>
            <a:r>
              <a:rPr lang="en-US"/>
              <a:t>Start Process</a:t>
            </a:r>
          </a:p>
        </p:txBody>
      </p:sp>
      <p:sp>
        <p:nvSpPr>
          <p:cNvPr id="24" name="Text Placeholder 22">
            <a:extLst>
              <a:ext uri="{FF2B5EF4-FFF2-40B4-BE49-F238E27FC236}">
                <a16:creationId xmlns:a16="http://schemas.microsoft.com/office/drawing/2014/main" id="{71D51A69-F01C-AB78-1C2B-6ABB6C851D2B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3990206" y="13687823"/>
            <a:ext cx="1449387" cy="771525"/>
          </a:xfrm>
        </p:spPr>
        <p:txBody>
          <a:bodyPr anchor="ctr">
            <a:noAutofit/>
          </a:bodyPr>
          <a:lstStyle>
            <a:lvl1pPr marL="0" indent="0" algn="ctr">
              <a:buNone/>
              <a:defRPr sz="18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Step (title of this Job Aid)</a:t>
            </a:r>
          </a:p>
        </p:txBody>
      </p:sp>
      <p:sp>
        <p:nvSpPr>
          <p:cNvPr id="25" name="Text Placeholder 22">
            <a:extLst>
              <a:ext uri="{FF2B5EF4-FFF2-40B4-BE49-F238E27FC236}">
                <a16:creationId xmlns:a16="http://schemas.microsoft.com/office/drawing/2014/main" id="{8EF3B554-0B76-2A27-119D-14B00A458086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737662" y="13697149"/>
            <a:ext cx="1449387" cy="771525"/>
          </a:xfrm>
        </p:spPr>
        <p:txBody>
          <a:bodyPr anchor="ctr">
            <a:noAutofit/>
          </a:bodyPr>
          <a:lstStyle>
            <a:lvl1pPr marL="0" indent="0" algn="ctr">
              <a:buNone/>
              <a:defRPr sz="1800" b="1"/>
            </a:lvl1pPr>
          </a:lstStyle>
          <a:p>
            <a:pPr lvl="0"/>
            <a:r>
              <a:rPr lang="en-US"/>
              <a:t>Next step</a:t>
            </a:r>
          </a:p>
        </p:txBody>
      </p:sp>
      <p:sp>
        <p:nvSpPr>
          <p:cNvPr id="26" name="Text Placeholder 22">
            <a:extLst>
              <a:ext uri="{FF2B5EF4-FFF2-40B4-BE49-F238E27FC236}">
                <a16:creationId xmlns:a16="http://schemas.microsoft.com/office/drawing/2014/main" id="{41901540-64EE-405A-6296-8C24087B776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420040" y="13701592"/>
            <a:ext cx="1449387" cy="771525"/>
          </a:xfrm>
        </p:spPr>
        <p:txBody>
          <a:bodyPr anchor="ctr">
            <a:noAutofit/>
          </a:bodyPr>
          <a:lstStyle>
            <a:lvl1pPr marL="0" indent="0" algn="ctr">
              <a:buNone/>
              <a:defRPr sz="1800" b="1"/>
            </a:lvl1pPr>
          </a:lstStyle>
          <a:p>
            <a:pPr lvl="0"/>
            <a:r>
              <a:rPr lang="en-US"/>
              <a:t>End of Process</a:t>
            </a:r>
          </a:p>
        </p:txBody>
      </p:sp>
      <p:pic>
        <p:nvPicPr>
          <p:cNvPr id="27" name="Picture 26">
            <a:extLst>
              <a:ext uri="{FF2B5EF4-FFF2-40B4-BE49-F238E27FC236}">
                <a16:creationId xmlns:a16="http://schemas.microsoft.com/office/drawing/2014/main" id="{EFD19BBC-BAC4-08DB-FDBA-738F62F04F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65936" y="624853"/>
            <a:ext cx="4544577" cy="731521"/>
          </a:xfrm>
          <a:prstGeom prst="rect">
            <a:avLst/>
          </a:prstGeom>
        </p:spPr>
      </p:pic>
      <p:sp>
        <p:nvSpPr>
          <p:cNvPr id="22" name="Rectangle 21">
            <a:extLst>
              <a:ext uri="{FF2B5EF4-FFF2-40B4-BE49-F238E27FC236}">
                <a16:creationId xmlns:a16="http://schemas.microsoft.com/office/drawing/2014/main" id="{35F9B85C-AFA7-E163-E45A-5AE9207940D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2" y="3239405"/>
            <a:ext cx="12192000" cy="112855"/>
          </a:xfrm>
          <a:prstGeom prst="rect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D2881183-AB5B-F9DE-8894-57103CCFE1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610100" y="3609981"/>
            <a:ext cx="2971800" cy="44823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EF57F10D-29E7-F3E8-912B-C32328D477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884255" y="6921923"/>
            <a:ext cx="2423491" cy="44823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716B957-9C62-0546-6A92-FDE1987FADA8}"/>
              </a:ext>
            </a:extLst>
          </p:cNvPr>
          <p:cNvSpPr txBox="1"/>
          <p:nvPr userDrawn="1"/>
        </p:nvSpPr>
        <p:spPr>
          <a:xfrm>
            <a:off x="4723345" y="3576893"/>
            <a:ext cx="27669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>
                <a:latin typeface="Arial" panose="020B0604020202020204" pitchFamily="34" charset="0"/>
                <a:cs typeface="Arial" panose="020B0604020202020204" pitchFamily="34" charset="0"/>
              </a:rPr>
              <a:t>DESCRIPTION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D3892AEE-85F0-E84B-76AC-34E8D80A1880}"/>
              </a:ext>
            </a:extLst>
          </p:cNvPr>
          <p:cNvSpPr txBox="1"/>
          <p:nvPr userDrawn="1"/>
        </p:nvSpPr>
        <p:spPr>
          <a:xfrm>
            <a:off x="4788196" y="6906348"/>
            <a:ext cx="261560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>
                <a:latin typeface="Arial" panose="020B0604020202020204" pitchFamily="34" charset="0"/>
                <a:cs typeface="Arial" panose="020B0604020202020204" pitchFamily="34" charset="0"/>
              </a:rPr>
              <a:t>OVERVIEW</a:t>
            </a:r>
          </a:p>
        </p:txBody>
      </p:sp>
    </p:spTree>
    <p:extLst>
      <p:ext uri="{BB962C8B-B14F-4D97-AF65-F5344CB8AC3E}">
        <p14:creationId xmlns:p14="http://schemas.microsoft.com/office/powerpoint/2010/main" val="29329390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-3 shap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>
            <a:extLst>
              <a:ext uri="{FF2B5EF4-FFF2-40B4-BE49-F238E27FC236}">
                <a16:creationId xmlns:a16="http://schemas.microsoft.com/office/drawing/2014/main" id="{C0AE2BBF-F1CC-7032-049B-FDDA3E4AF0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1690446"/>
            <a:ext cx="12192000" cy="1644953"/>
          </a:xfrm>
          <a:prstGeom prst="rect">
            <a:avLst/>
          </a:prstGeom>
          <a:solidFill>
            <a:schemeClr val="accent5"/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7B9413-C376-4173-83FA-9706DE374DDA}" type="datetime1">
              <a:rPr lang="en-US" smtClean="0"/>
              <a:t>1/9/2026</a:t>
            </a:fld>
            <a:endParaRPr lang="en-US"/>
          </a:p>
        </p:txBody>
      </p:sp>
      <p:sp>
        <p:nvSpPr>
          <p:cNvPr id="5" name="Footer Placeholder 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6" name="Slide Number Placeholder 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B43BFAD7-08AC-18FC-0272-E8C4741C4E5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0" y="1694391"/>
            <a:ext cx="12192000" cy="1673532"/>
          </a:xfrm>
        </p:spPr>
        <p:txBody>
          <a:bodyPr anchor="ctr">
            <a:noAutofit/>
          </a:bodyPr>
          <a:lstStyle>
            <a:lvl1pPr algn="ctr">
              <a:defRPr sz="48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/>
              <a:t>Developers: Insert Title</a:t>
            </a:r>
          </a:p>
        </p:txBody>
      </p:sp>
      <p:sp>
        <p:nvSpPr>
          <p:cNvPr id="8" name="Text Placeholder 11">
            <a:extLst>
              <a:ext uri="{FF2B5EF4-FFF2-40B4-BE49-F238E27FC236}">
                <a16:creationId xmlns:a16="http://schemas.microsoft.com/office/drawing/2014/main" id="{4AE75C53-C779-2E0B-71C1-B395C639F48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64923" y="4181004"/>
            <a:ext cx="10515600" cy="2563561"/>
          </a:xfrm>
        </p:spPr>
        <p:txBody>
          <a:bodyPr>
            <a:normAutofit/>
          </a:bodyPr>
          <a:lstStyle>
            <a:lvl1pPr marL="0" indent="0">
              <a:buNone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257175" indent="0">
              <a:buNone/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</a:lstStyle>
          <a:p>
            <a:pPr lvl="0"/>
            <a:r>
              <a:rPr lang="en-US"/>
              <a:t>This guide will show…</a:t>
            </a:r>
          </a:p>
        </p:txBody>
      </p:sp>
      <p:sp>
        <p:nvSpPr>
          <p:cNvPr id="10" name="Text Placeholder 32">
            <a:extLst>
              <a:ext uri="{FF2B5EF4-FFF2-40B4-BE49-F238E27FC236}">
                <a16:creationId xmlns:a16="http://schemas.microsoft.com/office/drawing/2014/main" id="{5EFAEB02-1FB5-9E2E-67B6-3A20C1E2C08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844889" y="8043364"/>
            <a:ext cx="10542315" cy="4014905"/>
          </a:xfrm>
        </p:spPr>
        <p:txBody>
          <a:bodyPr>
            <a:normAutofit/>
          </a:bodyPr>
          <a:lstStyle>
            <a:lvl1pPr marL="457200" indent="-457200">
              <a:buFont typeface="+mj-lt"/>
              <a:buAutoNum type="arabicPeriod"/>
              <a:defRPr sz="3000" b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514350" indent="-257175">
              <a:buFont typeface="+mj-lt"/>
              <a:buAutoNum type="arabicPeriod"/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Developers: Provide an overview of the high-level process steps. Below, under Business Process: Provide a high-level process map so end users can visualize the business process flow.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3B2FC54E-9B65-8E02-22A1-D4B279FAF0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64923" y="3858460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A7D92039-E8CD-162A-53EE-7DBF9987FC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44889" y="7166555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Oval 1">
            <a:extLst>
              <a:ext uri="{FF2B5EF4-FFF2-40B4-BE49-F238E27FC236}">
                <a16:creationId xmlns:a16="http://schemas.microsoft.com/office/drawing/2014/main" id="{3D54BC28-8849-0E75-55BD-00353ABDE1D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825839" y="13309460"/>
            <a:ext cx="2135333" cy="1546907"/>
          </a:xfrm>
          <a:prstGeom prst="ellipse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06C14F2E-E381-93EA-DBCB-C1F91E6E40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3738366" y="14010734"/>
            <a:ext cx="498353" cy="0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tangle 15">
            <a:extLst>
              <a:ext uri="{FF2B5EF4-FFF2-40B4-BE49-F238E27FC236}">
                <a16:creationId xmlns:a16="http://schemas.microsoft.com/office/drawing/2014/main" id="{12A50FB9-2B4B-F6F6-1F53-921E17055B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5151390" y="13309457"/>
            <a:ext cx="1889219" cy="1546910"/>
          </a:xfrm>
          <a:prstGeom prst="rect">
            <a:avLst/>
          </a:prstGeom>
          <a:solidFill>
            <a:schemeClr val="accent5"/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0FCE2A6E-264E-7C16-B0B4-3931B56EBD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7893885" y="14010734"/>
            <a:ext cx="498353" cy="0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Oval 20">
            <a:extLst>
              <a:ext uri="{FF2B5EF4-FFF2-40B4-BE49-F238E27FC236}">
                <a16:creationId xmlns:a16="http://schemas.microsoft.com/office/drawing/2014/main" id="{8ED1E73F-EED6-6925-1934-3E148AD56F9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9077068" y="13309460"/>
            <a:ext cx="2135333" cy="1546907"/>
          </a:xfrm>
          <a:prstGeom prst="ellipse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F32B346A-D51C-7573-6A20-9C90A35CE6C9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41337" y="13697149"/>
            <a:ext cx="1449387" cy="771525"/>
          </a:xfrm>
        </p:spPr>
        <p:txBody>
          <a:bodyPr anchor="ctr">
            <a:noAutofit/>
          </a:bodyPr>
          <a:lstStyle>
            <a:lvl1pPr marL="0" indent="0" algn="ctr">
              <a:buNone/>
              <a:defRPr sz="1800" b="1"/>
            </a:lvl1pPr>
          </a:lstStyle>
          <a:p>
            <a:pPr lvl="0"/>
            <a:r>
              <a:rPr lang="en-US"/>
              <a:t>Start Process</a:t>
            </a:r>
          </a:p>
        </p:txBody>
      </p:sp>
      <p:sp>
        <p:nvSpPr>
          <p:cNvPr id="24" name="Text Placeholder 22">
            <a:extLst>
              <a:ext uri="{FF2B5EF4-FFF2-40B4-BE49-F238E27FC236}">
                <a16:creationId xmlns:a16="http://schemas.microsoft.com/office/drawing/2014/main" id="{71D51A69-F01C-AB78-1C2B-6ABB6C851D2B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5371305" y="13687823"/>
            <a:ext cx="1449387" cy="771525"/>
          </a:xfrm>
        </p:spPr>
        <p:txBody>
          <a:bodyPr anchor="ctr">
            <a:noAutofit/>
          </a:bodyPr>
          <a:lstStyle>
            <a:lvl1pPr marL="0" indent="0" algn="ctr">
              <a:buNone/>
              <a:defRPr sz="18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Step (title of this Job Aid)</a:t>
            </a:r>
          </a:p>
        </p:txBody>
      </p:sp>
      <p:sp>
        <p:nvSpPr>
          <p:cNvPr id="26" name="Text Placeholder 22">
            <a:extLst>
              <a:ext uri="{FF2B5EF4-FFF2-40B4-BE49-F238E27FC236}">
                <a16:creationId xmlns:a16="http://schemas.microsoft.com/office/drawing/2014/main" id="{41901540-64EE-405A-6296-8C24087B776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420040" y="13701592"/>
            <a:ext cx="1449387" cy="771525"/>
          </a:xfrm>
        </p:spPr>
        <p:txBody>
          <a:bodyPr anchor="ctr">
            <a:noAutofit/>
          </a:bodyPr>
          <a:lstStyle>
            <a:lvl1pPr marL="0" indent="0" algn="ctr">
              <a:buNone/>
              <a:defRPr sz="1800" b="1"/>
            </a:lvl1pPr>
          </a:lstStyle>
          <a:p>
            <a:pPr lvl="0"/>
            <a:r>
              <a:rPr lang="en-US"/>
              <a:t>End of Process</a:t>
            </a:r>
          </a:p>
        </p:txBody>
      </p:sp>
      <p:pic>
        <p:nvPicPr>
          <p:cNvPr id="27" name="Picture 26">
            <a:extLst>
              <a:ext uri="{FF2B5EF4-FFF2-40B4-BE49-F238E27FC236}">
                <a16:creationId xmlns:a16="http://schemas.microsoft.com/office/drawing/2014/main" id="{EFD19BBC-BAC4-08DB-FDBA-738F62F04F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65936" y="624853"/>
            <a:ext cx="4544577" cy="731521"/>
          </a:xfrm>
          <a:prstGeom prst="rect">
            <a:avLst/>
          </a:prstGeom>
        </p:spPr>
      </p:pic>
      <p:sp>
        <p:nvSpPr>
          <p:cNvPr id="22" name="Rectangle 21">
            <a:extLst>
              <a:ext uri="{FF2B5EF4-FFF2-40B4-BE49-F238E27FC236}">
                <a16:creationId xmlns:a16="http://schemas.microsoft.com/office/drawing/2014/main" id="{35F9B85C-AFA7-E163-E45A-5AE9207940D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2" y="3239405"/>
            <a:ext cx="12192000" cy="112855"/>
          </a:xfrm>
          <a:prstGeom prst="rect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D2881183-AB5B-F9DE-8894-57103CCFE1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610100" y="3609981"/>
            <a:ext cx="2971800" cy="44823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EF57F10D-29E7-F3E8-912B-C32328D477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884255" y="6921923"/>
            <a:ext cx="2423491" cy="44823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8FDC4C5-432F-B3DE-A77A-FDC165C645F7}"/>
              </a:ext>
            </a:extLst>
          </p:cNvPr>
          <p:cNvSpPr txBox="1"/>
          <p:nvPr userDrawn="1"/>
        </p:nvSpPr>
        <p:spPr>
          <a:xfrm>
            <a:off x="4723345" y="3576893"/>
            <a:ext cx="27669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>
                <a:latin typeface="Arial" panose="020B0604020202020204" pitchFamily="34" charset="0"/>
                <a:cs typeface="Arial" panose="020B0604020202020204" pitchFamily="34" charset="0"/>
              </a:rPr>
              <a:t>DESCRIPTION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9FBCC5AF-4320-5B74-B8A1-6CCA6B4E0B93}"/>
              </a:ext>
            </a:extLst>
          </p:cNvPr>
          <p:cNvSpPr txBox="1"/>
          <p:nvPr userDrawn="1"/>
        </p:nvSpPr>
        <p:spPr>
          <a:xfrm>
            <a:off x="4788196" y="6906348"/>
            <a:ext cx="261560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>
                <a:latin typeface="Arial" panose="020B0604020202020204" pitchFamily="34" charset="0"/>
                <a:cs typeface="Arial" panose="020B0604020202020204" pitchFamily="34" charset="0"/>
              </a:rPr>
              <a:t>OVERVIEW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9CE656EB-81DB-6EFD-4601-1D802B8645AC}"/>
              </a:ext>
            </a:extLst>
          </p:cNvPr>
          <p:cNvSpPr txBox="1"/>
          <p:nvPr userDrawn="1"/>
        </p:nvSpPr>
        <p:spPr>
          <a:xfrm>
            <a:off x="311727" y="14942127"/>
            <a:ext cx="115546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>
                <a:latin typeface="Arial" panose="020B0604020202020204" pitchFamily="34" charset="0"/>
                <a:cs typeface="Arial" panose="020B0604020202020204" pitchFamily="34" charset="0"/>
              </a:rPr>
              <a:t>Disclaimer</a:t>
            </a:r>
            <a:r>
              <a:rPr lang="en-US">
                <a:latin typeface="Arial" panose="020B0604020202020204" pitchFamily="34" charset="0"/>
                <a:cs typeface="Arial" panose="020B0604020202020204" pitchFamily="34" charset="0"/>
              </a:rPr>
              <a:t>: Due to regular system updates, the screens and features in GA@WORK may differ slightly from those shown in this job aid. For questions or assistance, please contact the Help Desk.</a:t>
            </a:r>
          </a:p>
        </p:txBody>
      </p:sp>
    </p:spTree>
    <p:extLst>
      <p:ext uri="{BB962C8B-B14F-4D97-AF65-F5344CB8AC3E}">
        <p14:creationId xmlns:p14="http://schemas.microsoft.com/office/powerpoint/2010/main" val="11206523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Steps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901E62B-D0DB-DDFA-96E1-09AAD861E26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1/9/2026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876CA14-C108-A4F7-CA16-1FE42DA122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6A31B87-8BC0-7654-5DF7-3AECA9CE9F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416D0E2C-DC70-A1E8-7516-7FF72B443D6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199" y="792148"/>
            <a:ext cx="10515600" cy="808698"/>
          </a:xfrm>
        </p:spPr>
        <p:txBody>
          <a:bodyPr>
            <a:normAutofit/>
          </a:bodyPr>
          <a:lstStyle>
            <a:lvl1pPr>
              <a:defRPr sz="40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Job Aid Title (Part # of #)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6A25D613-3146-2531-854B-A81EAED0579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38199" y="2035018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 Placeholder 12">
            <a:extLst>
              <a:ext uri="{FF2B5EF4-FFF2-40B4-BE49-F238E27FC236}">
                <a16:creationId xmlns:a16="http://schemas.microsoft.com/office/drawing/2014/main" id="{CD45E371-C9BC-F0F7-F56A-7DC37E7E0DD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38199" y="2358030"/>
            <a:ext cx="10569221" cy="6053667"/>
          </a:xfrm>
        </p:spPr>
        <p:txBody>
          <a:bodyPr>
            <a:normAutofit/>
          </a:bodyPr>
          <a:lstStyle>
            <a:lvl1pPr marL="0" indent="0">
              <a:buFont typeface="+mj-lt"/>
              <a:buNone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716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288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Developers: Use Arial font, bold step numbers, bold Workday actions, add screenshot of action.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27D9D906-924F-559D-A2D0-0CF232BBFF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58940" y="146838"/>
            <a:ext cx="2936764" cy="472719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13FD2C3A-9CD7-69CB-79BD-441FE0B0CF9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610100" y="1810899"/>
            <a:ext cx="2971800" cy="44823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52F89C5-BA9C-10B7-27AB-618C11A9DDF4}"/>
              </a:ext>
            </a:extLst>
          </p:cNvPr>
          <p:cNvSpPr txBox="1"/>
          <p:nvPr userDrawn="1"/>
        </p:nvSpPr>
        <p:spPr>
          <a:xfrm>
            <a:off x="4667694" y="1717828"/>
            <a:ext cx="285661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>
                <a:latin typeface="Arial" panose="020B0604020202020204" pitchFamily="34" charset="0"/>
                <a:cs typeface="Arial" panose="020B0604020202020204" pitchFamily="34" charset="0"/>
              </a:rPr>
              <a:t>INSTRUCTIONS</a:t>
            </a:r>
          </a:p>
        </p:txBody>
      </p:sp>
    </p:spTree>
    <p:extLst>
      <p:ext uri="{BB962C8B-B14F-4D97-AF65-F5344CB8AC3E}">
        <p14:creationId xmlns:p14="http://schemas.microsoft.com/office/powerpoint/2010/main" val="7752501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Steps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9A3FAA4-DEA7-FA82-16D4-A3D741BAA5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1/9/2026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D24CC63-EC9E-E561-D793-B6D72C3695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76F3A2A-2C14-EA83-4E37-EFB1F50F48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EA67389A-647C-25B9-EC21-96D8E89E000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199" y="792148"/>
            <a:ext cx="10515600" cy="808698"/>
          </a:xfrm>
        </p:spPr>
        <p:txBody>
          <a:bodyPr>
            <a:normAutofit/>
          </a:bodyPr>
          <a:lstStyle>
            <a:lvl1pPr>
              <a:defRPr sz="40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Job Aid Title (Part # of #)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4C91B243-49B2-9D53-E684-4A24A21F15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38199" y="8814963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BD8B138E-1F3F-DC77-5EA4-6C4BCFF0A39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38199" y="2035018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 Placeholder 12">
            <a:extLst>
              <a:ext uri="{FF2B5EF4-FFF2-40B4-BE49-F238E27FC236}">
                <a16:creationId xmlns:a16="http://schemas.microsoft.com/office/drawing/2014/main" id="{750B7665-440D-E687-1931-F77CD27F9E4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38199" y="2358030"/>
            <a:ext cx="10569221" cy="6053667"/>
          </a:xfrm>
        </p:spPr>
        <p:txBody>
          <a:bodyPr>
            <a:normAutofit/>
          </a:bodyPr>
          <a:lstStyle>
            <a:lvl1pPr marL="0" indent="0">
              <a:buFont typeface="+mj-lt"/>
              <a:buNone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716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288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Developers: Use this slide to show two steps</a:t>
            </a:r>
          </a:p>
        </p:txBody>
      </p:sp>
      <p:sp>
        <p:nvSpPr>
          <p:cNvPr id="11" name="Text Placeholder 12">
            <a:extLst>
              <a:ext uri="{FF2B5EF4-FFF2-40B4-BE49-F238E27FC236}">
                <a16:creationId xmlns:a16="http://schemas.microsoft.com/office/drawing/2014/main" id="{D3DE3D2C-37D2-B62A-B24C-CBEF78DBF39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838199" y="9017659"/>
            <a:ext cx="10569221" cy="6053667"/>
          </a:xfrm>
        </p:spPr>
        <p:txBody>
          <a:bodyPr>
            <a:normAutofit/>
          </a:bodyPr>
          <a:lstStyle>
            <a:lvl1pPr marL="0" indent="0">
              <a:buFont typeface="+mj-lt"/>
              <a:buNone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716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288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Insert Step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CE342976-675F-9A54-1C8B-53AF5FC0BB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58940" y="146838"/>
            <a:ext cx="2936764" cy="472719"/>
          </a:xfrm>
          <a:prstGeom prst="rect">
            <a:avLst/>
          </a:prstGeom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9D1D62B9-092A-5F26-5652-E9634800D1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610100" y="1830931"/>
            <a:ext cx="2971800" cy="44823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9C7FDA3-E4B5-9645-B256-99EF55D552CE}"/>
              </a:ext>
            </a:extLst>
          </p:cNvPr>
          <p:cNvSpPr txBox="1"/>
          <p:nvPr userDrawn="1"/>
        </p:nvSpPr>
        <p:spPr>
          <a:xfrm>
            <a:off x="4667694" y="1717828"/>
            <a:ext cx="285661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>
                <a:latin typeface="Arial" panose="020B0604020202020204" pitchFamily="34" charset="0"/>
                <a:cs typeface="Arial" panose="020B0604020202020204" pitchFamily="34" charset="0"/>
              </a:rPr>
              <a:t>INSTRUCTIONS</a:t>
            </a:r>
          </a:p>
        </p:txBody>
      </p:sp>
    </p:spTree>
    <p:extLst>
      <p:ext uri="{BB962C8B-B14F-4D97-AF65-F5344CB8AC3E}">
        <p14:creationId xmlns:p14="http://schemas.microsoft.com/office/powerpoint/2010/main" val="19735986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Steps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1CC4B09-B11D-A6E6-A469-482C4BE4D4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1/9/2026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A3306A1-BF0B-04AA-E055-CBCD9F88FD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BA2A929-451C-6074-98A2-9C6F206D11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8A64A6B0-E796-E2BD-8EE7-0F619EB034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38201" y="6488007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8932E6A9-4DAB-998B-3C6C-E139BC54BC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38201" y="2045263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54D4D0C3-7A54-6024-A936-F4B3565BCB0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11485" y="10935476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itle 1">
            <a:extLst>
              <a:ext uri="{FF2B5EF4-FFF2-40B4-BE49-F238E27FC236}">
                <a16:creationId xmlns:a16="http://schemas.microsoft.com/office/drawing/2014/main" id="{57CD3333-F900-AA66-4437-6BC55500907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199" y="792148"/>
            <a:ext cx="10515600" cy="808698"/>
          </a:xfrm>
        </p:spPr>
        <p:txBody>
          <a:bodyPr>
            <a:normAutofit/>
          </a:bodyPr>
          <a:lstStyle>
            <a:lvl1pPr>
              <a:defRPr sz="40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Job Aid Title (Part # of #)</a:t>
            </a:r>
          </a:p>
        </p:txBody>
      </p:sp>
      <p:sp>
        <p:nvSpPr>
          <p:cNvPr id="11" name="Text Placeholder 12">
            <a:extLst>
              <a:ext uri="{FF2B5EF4-FFF2-40B4-BE49-F238E27FC236}">
                <a16:creationId xmlns:a16="http://schemas.microsoft.com/office/drawing/2014/main" id="{D3FE134B-6B21-A9D3-2F8F-ECAFF3CE24D8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838198" y="2389822"/>
            <a:ext cx="10569221" cy="3941946"/>
          </a:xfrm>
        </p:spPr>
        <p:txBody>
          <a:bodyPr>
            <a:normAutofit/>
          </a:bodyPr>
          <a:lstStyle>
            <a:lvl1pPr marL="0" indent="0">
              <a:buFont typeface="+mj-lt"/>
              <a:buNone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716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288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Developers: Use this slide to show three steps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F900CAC4-4AA7-5917-6E77-B293E9B08800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784577" y="6786990"/>
            <a:ext cx="10569221" cy="3941946"/>
          </a:xfrm>
        </p:spPr>
        <p:txBody>
          <a:bodyPr>
            <a:normAutofit/>
          </a:bodyPr>
          <a:lstStyle>
            <a:lvl1pPr marL="0" indent="0">
              <a:buFont typeface="+mj-lt"/>
              <a:buNone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716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288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Insert Step</a:t>
            </a:r>
          </a:p>
        </p:txBody>
      </p:sp>
      <p:sp>
        <p:nvSpPr>
          <p:cNvPr id="12" name="Text Placeholder 12">
            <a:extLst>
              <a:ext uri="{FF2B5EF4-FFF2-40B4-BE49-F238E27FC236}">
                <a16:creationId xmlns:a16="http://schemas.microsoft.com/office/drawing/2014/main" id="{843CAA79-4A70-3945-4EE6-34BECE9C8DF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784577" y="11249224"/>
            <a:ext cx="10569221" cy="3941946"/>
          </a:xfrm>
        </p:spPr>
        <p:txBody>
          <a:bodyPr>
            <a:normAutofit/>
          </a:bodyPr>
          <a:lstStyle>
            <a:lvl1pPr marL="0" indent="0">
              <a:buFont typeface="+mj-lt"/>
              <a:buNone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716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288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Insert Step</a:t>
            </a: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BB3590C5-EAE4-5F81-FAC9-C74EE395E4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58940" y="146838"/>
            <a:ext cx="2936764" cy="472719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8AAF977A-F5B7-8D5D-85A5-89899962E2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610100" y="1786472"/>
            <a:ext cx="2971800" cy="44823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FD9B1FF-2E75-10F2-0345-2EBC4810EFB0}"/>
              </a:ext>
            </a:extLst>
          </p:cNvPr>
          <p:cNvSpPr txBox="1"/>
          <p:nvPr userDrawn="1"/>
        </p:nvSpPr>
        <p:spPr>
          <a:xfrm>
            <a:off x="4667694" y="1717828"/>
            <a:ext cx="285661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>
                <a:latin typeface="Arial" panose="020B0604020202020204" pitchFamily="34" charset="0"/>
                <a:cs typeface="Arial" panose="020B0604020202020204" pitchFamily="34" charset="0"/>
              </a:rPr>
              <a:t>INSTRUCTIONS</a:t>
            </a:r>
          </a:p>
        </p:txBody>
      </p:sp>
    </p:spTree>
    <p:extLst>
      <p:ext uri="{BB962C8B-B14F-4D97-AF65-F5344CB8AC3E}">
        <p14:creationId xmlns:p14="http://schemas.microsoft.com/office/powerpoint/2010/main" val="20038162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Steps E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901E62B-D0DB-DDFA-96E1-09AAD861E26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1/9/2026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876CA14-C108-A4F7-CA16-1FE42DA122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6A31B87-8BC0-7654-5DF7-3AECA9CE9F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416D0E2C-DC70-A1E8-7516-7FF72B443D6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199" y="792148"/>
            <a:ext cx="10515600" cy="808698"/>
          </a:xfrm>
        </p:spPr>
        <p:txBody>
          <a:bodyPr>
            <a:normAutofit/>
          </a:bodyPr>
          <a:lstStyle>
            <a:lvl1pPr>
              <a:defRPr sz="40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Job Aid Title (Part # of #)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6A25D613-3146-2531-854B-A81EAED0579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38199" y="2035018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 Placeholder 12">
            <a:extLst>
              <a:ext uri="{FF2B5EF4-FFF2-40B4-BE49-F238E27FC236}">
                <a16:creationId xmlns:a16="http://schemas.microsoft.com/office/drawing/2014/main" id="{CD45E371-C9BC-F0F7-F56A-7DC37E7E0DD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38199" y="2358030"/>
            <a:ext cx="10569221" cy="6053667"/>
          </a:xfrm>
        </p:spPr>
        <p:txBody>
          <a:bodyPr>
            <a:normAutofit/>
          </a:bodyPr>
          <a:lstStyle>
            <a:lvl1pPr marL="0" indent="0">
              <a:buFont typeface="+mj-lt"/>
              <a:buNone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716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288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Developers: Use this slide for the final step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9BA4C340-0BC8-0DF0-0BFF-CE95BC9F989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58940" y="146838"/>
            <a:ext cx="2936764" cy="472719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B16D5B2F-86C6-2EE7-3391-D9177BA813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610100" y="1773437"/>
            <a:ext cx="2971800" cy="44823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A513C64-74F8-A087-BEE1-93117B5CE964}"/>
              </a:ext>
            </a:extLst>
          </p:cNvPr>
          <p:cNvSpPr txBox="1"/>
          <p:nvPr userDrawn="1"/>
        </p:nvSpPr>
        <p:spPr>
          <a:xfrm>
            <a:off x="4667694" y="1717828"/>
            <a:ext cx="285661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>
                <a:latin typeface="Arial" panose="020B0604020202020204" pitchFamily="34" charset="0"/>
                <a:cs typeface="Arial" panose="020B0604020202020204" pitchFamily="34" charset="0"/>
              </a:rPr>
              <a:t>INSTRUCTIONS</a:t>
            </a:r>
          </a:p>
        </p:txBody>
      </p:sp>
    </p:spTree>
    <p:extLst>
      <p:ext uri="{BB962C8B-B14F-4D97-AF65-F5344CB8AC3E}">
        <p14:creationId xmlns:p14="http://schemas.microsoft.com/office/powerpoint/2010/main" val="10304002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9758B117-82B1-D4A7-C00A-09069072C6A3}"/>
              </a:ext>
            </a:extLst>
          </p:cNvPr>
          <p:cNvSpPr txBox="1"/>
          <p:nvPr userDrawn="1"/>
        </p:nvSpPr>
        <p:spPr>
          <a:xfrm>
            <a:off x="838200" y="797661"/>
            <a:ext cx="1051559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600" b="1">
                <a:latin typeface="Arial" panose="020B0604020202020204" pitchFamily="34" charset="0"/>
                <a:cs typeface="Arial" panose="020B0604020202020204" pitchFamily="34" charset="0"/>
              </a:rPr>
              <a:t>Image Repository</a:t>
            </a:r>
          </a:p>
        </p:txBody>
      </p:sp>
    </p:spTree>
    <p:extLst>
      <p:ext uri="{BB962C8B-B14F-4D97-AF65-F5344CB8AC3E}">
        <p14:creationId xmlns:p14="http://schemas.microsoft.com/office/powerpoint/2010/main" val="31332351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9758B117-82B1-D4A7-C00A-09069072C6A3}"/>
              </a:ext>
            </a:extLst>
          </p:cNvPr>
          <p:cNvSpPr txBox="1"/>
          <p:nvPr userDrawn="1"/>
        </p:nvSpPr>
        <p:spPr>
          <a:xfrm>
            <a:off x="838200" y="797661"/>
            <a:ext cx="1051559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600" b="1">
                <a:latin typeface="Arial" panose="020B0604020202020204" pitchFamily="34" charset="0"/>
                <a:cs typeface="Arial" panose="020B0604020202020204" pitchFamily="34" charset="0"/>
              </a:rPr>
              <a:t>Image Repository</a:t>
            </a:r>
          </a:p>
        </p:txBody>
      </p:sp>
    </p:spTree>
    <p:extLst>
      <p:ext uri="{BB962C8B-B14F-4D97-AF65-F5344CB8AC3E}">
        <p14:creationId xmlns:p14="http://schemas.microsoft.com/office/powerpoint/2010/main" val="42830602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5AE2930E-B342-6EC2-71B0-A923496E285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15564465"/>
            <a:ext cx="12192000" cy="685423"/>
          </a:xfrm>
          <a:prstGeom prst="rect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865485"/>
            <a:ext cx="10515600" cy="31420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4327407"/>
            <a:ext cx="10515600" cy="103142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15564465"/>
            <a:ext cx="2743200" cy="68542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AABB7832-A06D-4E8B-A914-BDD6443ECE72}" type="datetime1">
              <a:rPr lang="en-US" smtClean="0"/>
              <a:pPr/>
              <a:t>1/9/2026</a:t>
            </a:fld>
            <a:endParaRPr lang="en-US"/>
          </a:p>
        </p:txBody>
      </p:sp>
      <p:sp>
        <p:nvSpPr>
          <p:cNvPr id="5" name="Footer Placeholder 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599" y="15564465"/>
            <a:ext cx="4114800" cy="68542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Version 1</a:t>
            </a:r>
          </a:p>
        </p:txBody>
      </p:sp>
      <p:sp>
        <p:nvSpPr>
          <p:cNvPr id="6" name="Slide Number Placeholder 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598" y="15564465"/>
            <a:ext cx="2743200" cy="68542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A178E8AA-DD40-477F-A66C-355F3DFD591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68819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4" r:id="rId1"/>
    <p:sldLayoutId id="2147483731" r:id="rId2"/>
    <p:sldLayoutId id="2147483727" r:id="rId3"/>
    <p:sldLayoutId id="2147483728" r:id="rId4"/>
    <p:sldLayoutId id="2147483729" r:id="rId5"/>
    <p:sldLayoutId id="2147483730" r:id="rId6"/>
    <p:sldLayoutId id="2147483732" r:id="rId7"/>
  </p:sldLayoutIdLst>
  <p:hf hdr="0"/>
  <p:txStyles>
    <p:titleStyle>
      <a:lvl1pPr algn="l" defTabSz="1219170" rtl="0" eaLnBrk="1" latinLnBrk="0" hangingPunct="1">
        <a:lnSpc>
          <a:spcPct val="90000"/>
        </a:lnSpc>
        <a:spcBef>
          <a:spcPct val="0"/>
        </a:spcBef>
        <a:buNone/>
        <a:defRPr sz="5867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04792" indent="-304792" algn="l" defTabSz="1219170" rtl="0" eaLnBrk="1" latinLnBrk="0" hangingPunct="1">
        <a:lnSpc>
          <a:spcPct val="90000"/>
        </a:lnSpc>
        <a:spcBef>
          <a:spcPts val="1333"/>
        </a:spcBef>
        <a:buFont typeface="Arial" panose="020B0604020202020204" pitchFamily="34" charset="0"/>
        <a:buChar char="•"/>
        <a:defRPr sz="3733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91437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523962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213354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74313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335271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7182A1D-66EC-74BC-AB60-89C831CAC7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65188"/>
            <a:ext cx="10515600" cy="31416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63B7592-11CA-2A6E-1542-0BE2F9DF11A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4327525"/>
            <a:ext cx="10515600" cy="103139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E7DC6595-393F-C30E-D49F-F56A5356E571}"/>
              </a:ext>
            </a:extLst>
          </p:cNvPr>
          <p:cNvSpPr/>
          <p:nvPr userDrawn="1"/>
        </p:nvSpPr>
        <p:spPr>
          <a:xfrm>
            <a:off x="0" y="16059617"/>
            <a:ext cx="12192000" cy="196383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8793FA5-7779-9A5A-2D1A-6A4D7543CEA1}"/>
              </a:ext>
            </a:extLst>
          </p:cNvPr>
          <p:cNvSpPr/>
          <p:nvPr userDrawn="1"/>
        </p:nvSpPr>
        <p:spPr>
          <a:xfrm>
            <a:off x="0" y="15814613"/>
            <a:ext cx="12192000" cy="45719"/>
          </a:xfrm>
          <a:prstGeom prst="rect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65F10F9-1BC4-F778-75AE-3BE8E035C2B5}"/>
              </a:ext>
            </a:extLst>
          </p:cNvPr>
          <p:cNvSpPr/>
          <p:nvPr userDrawn="1"/>
        </p:nvSpPr>
        <p:spPr>
          <a:xfrm>
            <a:off x="0" y="15906150"/>
            <a:ext cx="12192000" cy="116792"/>
          </a:xfrm>
          <a:prstGeom prst="rect">
            <a:avLst/>
          </a:prstGeom>
          <a:solidFill>
            <a:schemeClr val="accent5"/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 descr="A black background with a black square&#10;&#10;Description automatically generated with medium confidence">
            <a:extLst>
              <a:ext uri="{FF2B5EF4-FFF2-40B4-BE49-F238E27FC236}">
                <a16:creationId xmlns:a16="http://schemas.microsoft.com/office/drawing/2014/main" id="{3BD588AB-8E23-C19A-1F89-2E8E911DB76B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27618" y="133201"/>
            <a:ext cx="2936764" cy="472719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BF5D4F38-F451-E598-8188-4BA135F7B4DE}"/>
              </a:ext>
            </a:extLst>
          </p:cNvPr>
          <p:cNvSpPr/>
          <p:nvPr userDrawn="1"/>
        </p:nvSpPr>
        <p:spPr>
          <a:xfrm>
            <a:off x="0" y="698365"/>
            <a:ext cx="4031311" cy="121005"/>
          </a:xfrm>
          <a:prstGeom prst="rect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557F171-F95D-BF02-8249-DFFEC6B94B21}"/>
              </a:ext>
            </a:extLst>
          </p:cNvPr>
          <p:cNvSpPr/>
          <p:nvPr userDrawn="1"/>
        </p:nvSpPr>
        <p:spPr>
          <a:xfrm>
            <a:off x="4031311" y="698366"/>
            <a:ext cx="4129378" cy="121004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82B4463F-88E7-4CAB-FEA0-5B3F158CC5D7}"/>
              </a:ext>
            </a:extLst>
          </p:cNvPr>
          <p:cNvSpPr/>
          <p:nvPr userDrawn="1"/>
        </p:nvSpPr>
        <p:spPr>
          <a:xfrm>
            <a:off x="8160689" y="698364"/>
            <a:ext cx="4031311" cy="121005"/>
          </a:xfrm>
          <a:prstGeom prst="rect">
            <a:avLst/>
          </a:prstGeom>
          <a:solidFill>
            <a:schemeClr val="accent5"/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75790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2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5.xm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8.xml"/><Relationship Id="rId6" Type="http://schemas.openxmlformats.org/officeDocument/2006/relationships/image" Target="../media/image11.png"/><Relationship Id="rId5" Type="http://schemas.openxmlformats.org/officeDocument/2006/relationships/image" Target="../media/image10.svg"/><Relationship Id="rId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3A41B5F-51EC-E4D9-7E5D-F46D804D330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7B9413-C376-4173-83FA-9706DE374DDA}" type="datetime1">
              <a:rPr lang="en-US" smtClean="0"/>
              <a:t>1/9/2026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5700EA9-E4DC-D434-51A2-AEF41B4444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4D66180-99C2-0078-3DD3-180AA56DF9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t>1</a:t>
            </a:fld>
            <a:endParaRPr lang="en-US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D6E0B337-8DA2-78BA-F4A2-7125867237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z="48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Quarterly Sales Report (QSR) </a:t>
            </a:r>
            <a:br>
              <a:rPr kumimoji="0" lang="en-US" sz="48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</a:br>
            <a:r>
              <a:rPr kumimoji="0" lang="en-US" sz="48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Admin Fee - How to Pay</a:t>
            </a:r>
            <a:endParaRPr lang="en-US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11A325F9-DCFC-2886-9462-28EC4767A2A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90000"/>
              </a:lnSpc>
              <a:spcBef>
                <a:spcPts val="133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cs typeface="Arial"/>
              </a:rPr>
              <a:t>This guide will show a </a:t>
            </a:r>
            <a:r>
              <a:rPr kumimoji="0" lang="en-US" sz="360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cs typeface="Arial"/>
              </a:rPr>
              <a:t>Contract Supplier (DOAS statewide contracts) 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cs typeface="Arial"/>
              </a:rPr>
              <a:t>how to pay the </a:t>
            </a:r>
            <a:r>
              <a:rPr kumimoji="0" lang="en-US" sz="360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cs typeface="Arial"/>
              </a:rPr>
              <a:t>Quarterly Sales Report (QSR) </a:t>
            </a:r>
            <a:r>
              <a:rPr lang="en-US" i="1">
                <a:solidFill>
                  <a:prstClr val="black"/>
                </a:solidFill>
                <a:latin typeface="Arial"/>
                <a:cs typeface="Arial"/>
              </a:rPr>
              <a:t>Administrative</a:t>
            </a:r>
            <a:r>
              <a:rPr kumimoji="0" lang="en-US" sz="360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cs typeface="Arial"/>
              </a:rPr>
              <a:t> Fee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cs typeface="Arial"/>
              </a:rPr>
              <a:t>.</a:t>
            </a:r>
          </a:p>
          <a:p>
            <a:endParaRPr lang="en-US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55CB5F00-1815-EC7F-2599-B9E60B0E1808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44889" y="8043364"/>
            <a:ext cx="10542315" cy="4468739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US"/>
              <a:t>Access the </a:t>
            </a:r>
            <a:r>
              <a:rPr lang="en-US" b="1"/>
              <a:t>Invoice Email </a:t>
            </a:r>
            <a:r>
              <a:rPr lang="en-US"/>
              <a:t>with remittance information in your inbox and click the link to access </a:t>
            </a:r>
            <a:r>
              <a:rPr lang="en-US" b="1" err="1"/>
              <a:t>ePAS</a:t>
            </a:r>
            <a:r>
              <a:rPr lang="en-US"/>
              <a:t>.</a:t>
            </a: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US"/>
              <a:t>Select the </a:t>
            </a:r>
            <a:r>
              <a:rPr lang="en-US" b="1"/>
              <a:t>Invoice(s)</a:t>
            </a:r>
            <a:r>
              <a:rPr lang="en-US"/>
              <a:t> to pay and click </a:t>
            </a:r>
            <a:r>
              <a:rPr lang="en-US" b="1"/>
              <a:t>Next</a:t>
            </a:r>
            <a:r>
              <a:rPr lang="en-US"/>
              <a:t>.</a:t>
            </a: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US"/>
              <a:t>Review the </a:t>
            </a:r>
            <a:r>
              <a:rPr lang="en-US" b="1"/>
              <a:t>Invoice(s)</a:t>
            </a:r>
            <a:r>
              <a:rPr lang="en-US"/>
              <a:t> and click </a:t>
            </a:r>
            <a:r>
              <a:rPr lang="en-US" b="1"/>
              <a:t>Proceed to Checkout</a:t>
            </a:r>
            <a:r>
              <a:rPr lang="en-US"/>
              <a:t>.</a:t>
            </a: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US"/>
              <a:t>Select how you wish to pay and the </a:t>
            </a:r>
            <a:r>
              <a:rPr lang="en-US" b="1"/>
              <a:t>Payment Method</a:t>
            </a:r>
            <a:r>
              <a:rPr lang="en-US"/>
              <a:t>.</a:t>
            </a: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US"/>
              <a:t>Enter the </a:t>
            </a:r>
            <a:r>
              <a:rPr lang="en-US" b="1"/>
              <a:t>Credit Card </a:t>
            </a:r>
            <a:r>
              <a:rPr lang="en-US"/>
              <a:t>information, check the </a:t>
            </a:r>
            <a:r>
              <a:rPr lang="en-US" b="1"/>
              <a:t>Acknowledgement</a:t>
            </a:r>
            <a:r>
              <a:rPr lang="en-US"/>
              <a:t> and click </a:t>
            </a:r>
            <a:r>
              <a:rPr lang="en-US" b="1"/>
              <a:t>Pay Amount</a:t>
            </a:r>
            <a:r>
              <a:rPr lang="en-US"/>
              <a:t>.</a:t>
            </a: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US"/>
              <a:t>View the </a:t>
            </a:r>
            <a:r>
              <a:rPr lang="en-US" b="1"/>
              <a:t>Confirmation</a:t>
            </a:r>
            <a:r>
              <a:rPr lang="en-US"/>
              <a:t> of payment.</a:t>
            </a:r>
          </a:p>
          <a:p>
            <a:pPr>
              <a:lnSpc>
                <a:spcPct val="100000"/>
              </a:lnSpc>
              <a:spcBef>
                <a:spcPts val="600"/>
              </a:spcBef>
            </a:pPr>
            <a:endParaRPr lang="en-US"/>
          </a:p>
          <a:p>
            <a:pPr>
              <a:lnSpc>
                <a:spcPct val="100000"/>
              </a:lnSpc>
              <a:spcBef>
                <a:spcPts val="600"/>
              </a:spcBef>
            </a:pPr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D1C7E0FB-420A-7BCB-D739-5041C62D8978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1141337" y="13697149"/>
            <a:ext cx="1449387" cy="771525"/>
          </a:xfrm>
        </p:spPr>
        <p:txBody>
          <a:bodyPr/>
          <a:lstStyle/>
          <a:p>
            <a:r>
              <a:rPr lang="en-US"/>
              <a:t>Access the Invoice email with Remittance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B71822B1-E660-DC48-4D7B-6B8C0648C541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lang="en-US"/>
              <a:t>Pay the QSR Admin Fee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258B7251-486A-264C-FFCE-951D2D15EE87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9334315" y="13697149"/>
            <a:ext cx="1630623" cy="771525"/>
          </a:xfrm>
        </p:spPr>
        <p:txBody>
          <a:bodyPr/>
          <a:lstStyle/>
          <a:p>
            <a:r>
              <a:rPr lang="en-US"/>
              <a:t>View the Confirmation of Payment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E4BD3D3D-025B-CA3A-A388-1B787A361C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4788196" y="3576893"/>
            <a:ext cx="261560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>
                <a:latin typeface="Arial" panose="020B0604020202020204" pitchFamily="34" charset="0"/>
                <a:cs typeface="Arial" panose="020B0604020202020204" pitchFamily="34" charset="0"/>
              </a:rPr>
              <a:t>DESCRIPTION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62512B1B-C945-723A-9439-9A4C042E72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4788196" y="6906348"/>
            <a:ext cx="261560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>
                <a:latin typeface="Arial" panose="020B0604020202020204" pitchFamily="34" charset="0"/>
                <a:cs typeface="Arial" panose="020B0604020202020204" pitchFamily="34" charset="0"/>
              </a:rPr>
              <a:t>OVERVIEW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B52EB016-0671-A773-C5C4-9CFDF0F55C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838200" y="7420232"/>
            <a:ext cx="7680109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The key steps in the process are below: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1152CD07-81BD-E6E2-48FE-0548F2B64C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864923" y="12512103"/>
            <a:ext cx="10470445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/>
            <a:r>
              <a:rPr lang="en-US" sz="3000" b="1">
                <a:latin typeface="Arial" panose="020B0604020202020204" pitchFamily="34" charset="0"/>
                <a:cs typeface="Arial" panose="020B0604020202020204" pitchFamily="34" charset="0"/>
              </a:rPr>
              <a:t>Business Process: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5290974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4">
            <a:extLst>
              <a:ext uri="{FF2B5EF4-FFF2-40B4-BE49-F238E27FC236}">
                <a16:creationId xmlns:a16="http://schemas.microsoft.com/office/drawing/2014/main" id="{CB60EAC0-D079-D7F5-F3F1-E39F36F897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/>
              <a:t>Quarterly Sales Report (QSR) Admin Fee - How to Pay (Part 1 of 6)</a:t>
            </a:r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77618A5B-AC2E-EDDF-5D1D-E9824F16D47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38199" y="2358030"/>
            <a:ext cx="10569221" cy="8273461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/>
              <a:t>Access the </a:t>
            </a:r>
            <a:r>
              <a:rPr lang="en-US" b="1"/>
              <a:t>Invoice Email </a:t>
            </a:r>
            <a:r>
              <a:rPr lang="en-US"/>
              <a:t>with remittance information in your inbox and click the link to access </a:t>
            </a:r>
            <a:r>
              <a:rPr lang="en-US" b="1" err="1"/>
              <a:t>ePAS</a:t>
            </a:r>
            <a:r>
              <a:rPr lang="en-US"/>
              <a:t>.</a:t>
            </a:r>
          </a:p>
          <a:p>
            <a:pPr indent="747713"/>
            <a:endParaRPr lang="en-US" sz="2800" b="1"/>
          </a:p>
          <a:p>
            <a:pPr indent="747713"/>
            <a:endParaRPr lang="en-US" sz="2800" b="1"/>
          </a:p>
          <a:p>
            <a:pPr indent="747713"/>
            <a:endParaRPr lang="en-US" sz="2800" b="1"/>
          </a:p>
          <a:p>
            <a:pPr indent="747713"/>
            <a:endParaRPr lang="en-US" sz="2800" b="1"/>
          </a:p>
          <a:p>
            <a:pPr indent="747713"/>
            <a:endParaRPr lang="en-US" sz="2800" b="1"/>
          </a:p>
          <a:p>
            <a:pPr indent="747713"/>
            <a:endParaRPr lang="en-US" sz="2800" b="1"/>
          </a:p>
          <a:p>
            <a:pPr indent="747713"/>
            <a:endParaRPr lang="en-US" sz="2800" b="1"/>
          </a:p>
          <a:p>
            <a:pPr indent="747713"/>
            <a:endParaRPr lang="en-US" sz="2800" b="1"/>
          </a:p>
          <a:p>
            <a:pPr indent="747713"/>
            <a:endParaRPr lang="en-US" b="1"/>
          </a:p>
          <a:p>
            <a:pPr indent="747713">
              <a:spcBef>
                <a:spcPts val="0"/>
              </a:spcBef>
            </a:pPr>
            <a:endParaRPr lang="en-US" sz="2800" b="1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70761FB4-E7C5-0FA4-B9BD-79D2972B99F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23999" y="4547852"/>
            <a:ext cx="9144000" cy="6887132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C34FC1C-F77F-0BEC-C5FC-AB5048064EF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1/9/2026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FAA567B-A385-94A9-7732-7C8DB2BA2F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0A81400-E04C-ACC6-A5EB-613038822F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A985120-4D61-D681-336B-D39B656D20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4667694" y="1717828"/>
            <a:ext cx="285661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>
                <a:latin typeface="Arial" panose="020B0604020202020204" pitchFamily="34" charset="0"/>
                <a:cs typeface="Arial" panose="020B0604020202020204" pitchFamily="34" charset="0"/>
              </a:rPr>
              <a:t>INSTRUCTIONS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14830DD-A435-A66F-E676-9D86CF2AC4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996440" y="8270499"/>
            <a:ext cx="6918960" cy="181170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8AA5A55D-6749-8D99-85AD-12955BD46F2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905958" y="8010841"/>
            <a:ext cx="2502961" cy="181171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5944377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7A91B8D-049A-4FE3-727E-FAFEB90C5C2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4">
            <a:extLst>
              <a:ext uri="{FF2B5EF4-FFF2-40B4-BE49-F238E27FC236}">
                <a16:creationId xmlns:a16="http://schemas.microsoft.com/office/drawing/2014/main" id="{FA3C1F56-66CF-68C1-309C-4DFE0F7BC0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/>
              <a:t>Quarterly Sales Report (QSR) Admin Fee - How to Pay (Part 2 of 6)</a:t>
            </a:r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BFEA7F3F-71F3-E71B-CA86-8AE70917979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38199" y="2358030"/>
            <a:ext cx="10569221" cy="8273461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</a:pPr>
            <a:r>
              <a:rPr lang="en-US"/>
              <a:t>The </a:t>
            </a:r>
            <a:r>
              <a:rPr lang="en-US" i="1"/>
              <a:t>Invoice PDF </a:t>
            </a:r>
            <a:r>
              <a:rPr lang="en-US"/>
              <a:t>is attached to the email. The bottom of the </a:t>
            </a:r>
            <a:r>
              <a:rPr lang="en-US" i="1"/>
              <a:t>Invoice</a:t>
            </a:r>
            <a:r>
              <a:rPr lang="en-US"/>
              <a:t> displays how to </a:t>
            </a:r>
            <a:r>
              <a:rPr lang="en-US" i="1"/>
              <a:t>Pay Admin Fees </a:t>
            </a:r>
            <a:r>
              <a:rPr lang="en-US"/>
              <a:t>with a </a:t>
            </a:r>
            <a:r>
              <a:rPr lang="en-US" i="1"/>
              <a:t>Check</a:t>
            </a:r>
            <a:r>
              <a:rPr lang="en-US"/>
              <a:t> </a:t>
            </a:r>
            <a:r>
              <a:rPr lang="en-US" i="1"/>
              <a:t>Remittance </a:t>
            </a:r>
            <a:r>
              <a:rPr lang="en-US"/>
              <a:t>or with an </a:t>
            </a:r>
            <a:r>
              <a:rPr lang="en-US" i="1"/>
              <a:t>ACH/EFT Remittance</a:t>
            </a:r>
            <a:r>
              <a:rPr lang="en-US"/>
              <a:t>, if desired.</a:t>
            </a:r>
          </a:p>
          <a:p>
            <a:pPr indent="747713">
              <a:spcBef>
                <a:spcPts val="0"/>
              </a:spcBef>
            </a:pPr>
            <a:endParaRPr lang="en-US" i="1"/>
          </a:p>
          <a:p>
            <a:pPr>
              <a:spcBef>
                <a:spcPts val="0"/>
              </a:spcBef>
            </a:pPr>
            <a:r>
              <a:rPr lang="en-US" i="1"/>
              <a:t>ACH/EFT </a:t>
            </a:r>
            <a:r>
              <a:rPr lang="en-US"/>
              <a:t>is preferred method of payment.  If you require assistance with completing the form, contact DOAS Fiscal Services Phone: 404-657-9410 or by Email: fiscalservices@doas.ga.gov.</a:t>
            </a:r>
          </a:p>
          <a:p>
            <a:pPr indent="747713">
              <a:spcBef>
                <a:spcPts val="0"/>
              </a:spcBef>
            </a:pPr>
            <a:endParaRPr lang="en-US" sz="1800"/>
          </a:p>
        </p:txBody>
      </p:sp>
      <p:pic>
        <p:nvPicPr>
          <p:cNvPr id="21" name="Picture 20">
            <a:extLst>
              <a:ext uri="{FF2B5EF4-FFF2-40B4-BE49-F238E27FC236}">
                <a16:creationId xmlns:a16="http://schemas.microsoft.com/office/drawing/2014/main" id="{903C4A66-B3FC-C610-D4EB-AB266179AC6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t="1" b="-1441"/>
          <a:stretch>
            <a:fillRect/>
          </a:stretch>
        </p:blipFill>
        <p:spPr>
          <a:xfrm>
            <a:off x="920611" y="7213078"/>
            <a:ext cx="10058400" cy="7070789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DC5BA39-FB79-37C0-9BC8-FA5F0EE491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1/9/2026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DE27B74-3376-32BB-1E1C-BAE024F5ED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49BDF15-52AB-3365-3A49-38C8E134A5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3DF78DC-06D9-2C55-CCBD-A7E27AC408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4667694" y="1717828"/>
            <a:ext cx="285661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>
                <a:latin typeface="Arial" panose="020B0604020202020204" pitchFamily="34" charset="0"/>
                <a:cs typeface="Arial" panose="020B0604020202020204" pitchFamily="34" charset="0"/>
              </a:rPr>
              <a:t>INSTRUCTIONS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7613C40-0AC5-1F50-4EBE-CBF2029D558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085850" y="12585700"/>
            <a:ext cx="9372600" cy="1517650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3408375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735A4D8-ADB1-35FD-84A5-754FCE66E6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17">
            <a:extLst>
              <a:ext uri="{FF2B5EF4-FFF2-40B4-BE49-F238E27FC236}">
                <a16:creationId xmlns:a16="http://schemas.microsoft.com/office/drawing/2014/main" id="{75655057-8FEE-36C4-B78B-13D91EFC27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t="36332"/>
          <a:stretch>
            <a:fillRect/>
          </a:stretch>
        </p:blipFill>
        <p:spPr>
          <a:xfrm>
            <a:off x="2895599" y="11012299"/>
            <a:ext cx="6400800" cy="4194378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C9294069-6FB7-3A73-6E57-94A677EE14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 t="1042"/>
          <a:stretch>
            <a:fillRect/>
          </a:stretch>
        </p:blipFill>
        <p:spPr>
          <a:xfrm>
            <a:off x="2895599" y="3559629"/>
            <a:ext cx="6400800" cy="5169896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CBAF600-8ADF-924F-6541-49F6D9C223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1/9/2026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3B7B665-D404-5955-4F35-52E72294DB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FAFB0BC-66F3-E104-2300-EAAD844858A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15" name="Title 14">
            <a:extLst>
              <a:ext uri="{FF2B5EF4-FFF2-40B4-BE49-F238E27FC236}">
                <a16:creationId xmlns:a16="http://schemas.microsoft.com/office/drawing/2014/main" id="{BF480757-7125-804E-83B5-1DC7E946DB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/>
              <a:t>Quarterly Sales Report (QSR) Admin Fee - How to Pay (Part 3 of 6)</a:t>
            </a:r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F7E49EF5-AF2E-0A93-11D3-18CAB922584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742950" indent="-742950">
              <a:spcBef>
                <a:spcPts val="1000"/>
              </a:spcBef>
              <a:buFont typeface="+mj-lt"/>
              <a:buAutoNum type="arabicPeriod" startAt="2"/>
            </a:pPr>
            <a:r>
              <a:rPr lang="en-US"/>
              <a:t>Select the </a:t>
            </a:r>
            <a:r>
              <a:rPr lang="en-US" b="1"/>
              <a:t>Invoice(s)</a:t>
            </a:r>
            <a:r>
              <a:rPr lang="en-US"/>
              <a:t> to pay.</a:t>
            </a:r>
          </a:p>
          <a:p>
            <a:pPr marL="742950" indent="-742950">
              <a:spcBef>
                <a:spcPts val="1000"/>
              </a:spcBef>
              <a:buFont typeface="+mj-lt"/>
              <a:buAutoNum type="arabicPeriod" startAt="2"/>
            </a:pPr>
            <a:r>
              <a:rPr lang="en-US"/>
              <a:t>Click </a:t>
            </a:r>
            <a:r>
              <a:rPr lang="en-US" b="1"/>
              <a:t>Next</a:t>
            </a:r>
            <a:r>
              <a:rPr lang="en-US"/>
              <a:t>.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DA920DFC-AD3B-B431-15D8-A07B0BC193E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pPr marL="742950" marR="0" lvl="0" indent="-742950" algn="l" defTabSz="1219170" rtl="0" eaLnBrk="1" fontAlgn="auto" latinLnBrk="0" hangingPunct="1">
              <a:lnSpc>
                <a:spcPct val="90000"/>
              </a:lnSpc>
              <a:spcBef>
                <a:spcPts val="1333"/>
              </a:spcBef>
              <a:spcAft>
                <a:spcPts val="0"/>
              </a:spcAft>
              <a:buClrTx/>
              <a:buSzTx/>
              <a:buFont typeface="+mj-lt"/>
              <a:buAutoNum type="arabicPeriod" startAt="4"/>
              <a:tabLst/>
              <a:defRPr/>
            </a:pPr>
            <a:r>
              <a:rPr kumimoji="0" lang="en-US" sz="3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Review the </a:t>
            </a:r>
            <a:r>
              <a:rPr kumimoji="0" lang="en-US" sz="36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Invoice</a:t>
            </a:r>
            <a:r>
              <a:rPr kumimoji="0" lang="en-US" sz="3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for</a:t>
            </a:r>
            <a:r>
              <a:rPr lang="en-US">
                <a:solidFill>
                  <a:prstClr val="black"/>
                </a:solidFill>
              </a:rPr>
              <a:t> accuracy and click </a:t>
            </a:r>
            <a:r>
              <a:rPr lang="en-US" b="1">
                <a:solidFill>
                  <a:prstClr val="black"/>
                </a:solidFill>
              </a:rPr>
              <a:t>Proceed to Checkout</a:t>
            </a:r>
            <a:r>
              <a:rPr lang="en-US">
                <a:solidFill>
                  <a:prstClr val="black"/>
                </a:solidFill>
              </a:rPr>
              <a:t>.</a:t>
            </a:r>
          </a:p>
          <a:p>
            <a:pPr marR="0" lvl="0" indent="742950" algn="l" defTabSz="1219170" rtl="0" eaLnBrk="1" fontAlgn="auto" latinLnBrk="0" hangingPunct="1">
              <a:lnSpc>
                <a:spcPct val="90000"/>
              </a:lnSpc>
              <a:spcBef>
                <a:spcPts val="1333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sz="28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Note</a:t>
            </a:r>
            <a:r>
              <a:rPr kumimoji="0" lang="en-US" sz="2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: Click </a:t>
            </a:r>
            <a:r>
              <a:rPr kumimoji="0" lang="en-US" sz="2800" b="0" i="1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Remove</a:t>
            </a:r>
            <a:r>
              <a:rPr kumimoji="0" lang="en-US" sz="2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for the item(s), if necessary.</a:t>
            </a:r>
          </a:p>
          <a:p>
            <a:pPr marL="742950" indent="-742950">
              <a:buFont typeface="+mj-lt"/>
              <a:buAutoNum type="arabicPeriod"/>
            </a:pPr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E07BFF6D-2142-E550-4731-C138E2E0D0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4667694" y="1717828"/>
            <a:ext cx="285661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>
                <a:latin typeface="Arial" panose="020B0604020202020204" pitchFamily="34" charset="0"/>
                <a:cs typeface="Arial" panose="020B0604020202020204" pitchFamily="34" charset="0"/>
              </a:rPr>
              <a:t>INSTRUCTIONS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73AE9BA9-141A-B1F9-30B1-812CB832E31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933699" y="14660908"/>
            <a:ext cx="6319158" cy="473863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5A97EFE-88FD-CC5F-8A27-90C1387280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974975" y="7662176"/>
            <a:ext cx="6252151" cy="446774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61409DA8-AD26-9AFE-F9AF-F56C1A581E2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9227126" y="6277731"/>
            <a:ext cx="548640" cy="54864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DA917625-51D6-A535-C205-1CE5CEF78A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974975" y="6135266"/>
            <a:ext cx="6252151" cy="833570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2DCC6D90-ABD4-644B-7FAB-C963F15E7B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9228510" y="7611243"/>
            <a:ext cx="548640" cy="54864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5935181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19D9584-046B-9E7A-113B-FD0874CDCF3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82956F77-11C2-E81E-9362-8301FBF6AE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66999" y="5434107"/>
            <a:ext cx="6858000" cy="7378334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FB3B6EE-28FD-BD9A-F6C3-AEECFD2A85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1/9/2026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4E1DD26-D456-E822-60D6-DDC2E85ED9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2A2AE52-FA02-C0D1-3930-813F88E135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25" name="Title 24">
            <a:extLst>
              <a:ext uri="{FF2B5EF4-FFF2-40B4-BE49-F238E27FC236}">
                <a16:creationId xmlns:a16="http://schemas.microsoft.com/office/drawing/2014/main" id="{D87E9B19-C9DD-3E64-F1A4-E11FBC4FCE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/>
              <a:t>Quarterly Sales Report (QSR) Admin Fee - How to Pay </a:t>
            </a:r>
            <a:r>
              <a:rPr kumimoji="0" lang="en-US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(Part 4 of 6)</a:t>
            </a:r>
            <a:endParaRPr lang="en-US"/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CBAB2A96-0E73-4A30-EDD3-44C982CB8BB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742950" indent="-742950">
              <a:buFont typeface="+mj-lt"/>
              <a:buAutoNum type="arabicPeriod" startAt="5"/>
            </a:pPr>
            <a:r>
              <a:rPr kumimoji="0" lang="en-US" sz="3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Select </a:t>
            </a:r>
            <a:r>
              <a:rPr kumimoji="0" lang="en-US" sz="36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Pay as Guest </a:t>
            </a:r>
            <a:r>
              <a:rPr kumimoji="0" lang="en-US" sz="3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or </a:t>
            </a:r>
            <a:r>
              <a:rPr kumimoji="0" lang="en-US" sz="36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Log in </a:t>
            </a:r>
            <a:r>
              <a:rPr kumimoji="0" lang="en-US" sz="3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through your </a:t>
            </a:r>
            <a:r>
              <a:rPr kumimoji="0" lang="en-US" sz="36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Xpress-pay account</a:t>
            </a:r>
            <a:r>
              <a:rPr lang="en-US"/>
              <a:t>.</a:t>
            </a:r>
          </a:p>
          <a:p>
            <a:pPr marL="742950" indent="-742950">
              <a:buFont typeface="+mj-lt"/>
              <a:buAutoNum type="arabicPeriod" startAt="5"/>
            </a:pPr>
            <a:r>
              <a:rPr lang="en-US"/>
              <a:t>Select the </a:t>
            </a:r>
            <a:r>
              <a:rPr lang="en-US" b="1"/>
              <a:t>Card Type </a:t>
            </a:r>
            <a:r>
              <a:rPr lang="en-US"/>
              <a:t>(</a:t>
            </a:r>
            <a:r>
              <a:rPr lang="en-US" b="1"/>
              <a:t>Visa</a:t>
            </a:r>
            <a:r>
              <a:rPr lang="en-US"/>
              <a:t>, </a:t>
            </a:r>
            <a:r>
              <a:rPr lang="en-US" b="1"/>
              <a:t>MasterCard</a:t>
            </a:r>
            <a:r>
              <a:rPr lang="en-US"/>
              <a:t>, </a:t>
            </a:r>
            <a:r>
              <a:rPr lang="en-US" b="1"/>
              <a:t>Discover </a:t>
            </a:r>
            <a:r>
              <a:rPr lang="en-US"/>
              <a:t>or </a:t>
            </a:r>
            <a:r>
              <a:rPr lang="en-US" b="1"/>
              <a:t>American Express</a:t>
            </a:r>
            <a:r>
              <a:rPr lang="en-US"/>
              <a:t>).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B1114E2-019B-230C-8A02-1C3371ACFA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4667694" y="1717828"/>
            <a:ext cx="285661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>
                <a:latin typeface="Arial" panose="020B0604020202020204" pitchFamily="34" charset="0"/>
                <a:cs typeface="Arial" panose="020B0604020202020204" pitchFamily="34" charset="0"/>
              </a:rPr>
              <a:t>INSTRUCTIONS</a:t>
            </a: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3FA087CA-9F59-5D80-F6B5-12362341F8A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384356" y="9017791"/>
            <a:ext cx="5424364" cy="546867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43E25DA2-5713-4CDC-9561-4AEC3D1816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105399" y="10723123"/>
            <a:ext cx="2011681" cy="650181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Oval 33">
            <a:extLst>
              <a:ext uri="{FF2B5EF4-FFF2-40B4-BE49-F238E27FC236}">
                <a16:creationId xmlns:a16="http://schemas.microsoft.com/office/drawing/2014/main" id="{93ABCEDA-624E-F78C-FBAA-56DA4D6E23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8808720" y="9017791"/>
            <a:ext cx="548640" cy="54864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</a:p>
        </p:txBody>
      </p:sp>
      <p:sp>
        <p:nvSpPr>
          <p:cNvPr id="35" name="Oval 34">
            <a:extLst>
              <a:ext uri="{FF2B5EF4-FFF2-40B4-BE49-F238E27FC236}">
                <a16:creationId xmlns:a16="http://schemas.microsoft.com/office/drawing/2014/main" id="{1AF552D4-CF3B-6DCF-0DB0-F297F27997D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7117080" y="10773893"/>
            <a:ext cx="548640" cy="54864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0073443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2718109-4A20-4BAA-FB7D-D24BAE1FC91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81F96361-FE37-62D4-F605-E66DFB24CC7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93809" y="9201532"/>
            <a:ext cx="6858000" cy="6324833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1840871-91F4-542F-2057-D754C7DC1B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1/9/2026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2F1E632-4110-63F2-B853-9DEA5DAAE2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2E1E4BA-35BB-0D2A-33CB-5F6C93B72AC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11" name="Title 10">
            <a:extLst>
              <a:ext uri="{FF2B5EF4-FFF2-40B4-BE49-F238E27FC236}">
                <a16:creationId xmlns:a16="http://schemas.microsoft.com/office/drawing/2014/main" id="{126D8300-ED66-F6D8-FC22-E608B44483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/>
              <a:t>Quarterly Sales Report (QSR) Admin Fee - How to Pay </a:t>
            </a:r>
            <a:r>
              <a:rPr kumimoji="0" lang="en-US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(Part 5 of 6)</a:t>
            </a:r>
            <a:endParaRPr lang="en-US"/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089EFE6B-7EB8-94B8-057A-E8FAA937C49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38199" y="2358029"/>
            <a:ext cx="10569221" cy="7021688"/>
          </a:xfrm>
        </p:spPr>
        <p:txBody>
          <a:bodyPr>
            <a:normAutofit/>
          </a:bodyPr>
          <a:lstStyle/>
          <a:p>
            <a:pPr marL="742950" indent="-742950">
              <a:spcBef>
                <a:spcPts val="1100"/>
              </a:spcBef>
              <a:buFont typeface="+mj-lt"/>
              <a:buAutoNum type="arabicPeriod" startAt="7"/>
            </a:pPr>
            <a:r>
              <a:rPr lang="en-US"/>
              <a:t>Enter </a:t>
            </a:r>
            <a:r>
              <a:rPr lang="en-US" b="1"/>
              <a:t>Card number</a:t>
            </a:r>
            <a:r>
              <a:rPr lang="en-US">
                <a:solidFill>
                  <a:srgbClr val="FF0000"/>
                </a:solidFill>
              </a:rPr>
              <a:t>*</a:t>
            </a:r>
            <a:r>
              <a:rPr lang="en-US"/>
              <a:t>.</a:t>
            </a:r>
          </a:p>
          <a:p>
            <a:pPr marL="742950" indent="-742950">
              <a:spcBef>
                <a:spcPts val="1100"/>
              </a:spcBef>
              <a:buFont typeface="+mj-lt"/>
              <a:buAutoNum type="arabicPeriod" startAt="7"/>
            </a:pPr>
            <a:r>
              <a:rPr lang="en-US"/>
              <a:t>Enter </a:t>
            </a:r>
            <a:r>
              <a:rPr lang="en-US" b="1"/>
              <a:t>Expiration date</a:t>
            </a:r>
            <a:r>
              <a:rPr lang="en-US">
                <a:solidFill>
                  <a:srgbClr val="FF0000"/>
                </a:solidFill>
              </a:rPr>
              <a:t>* </a:t>
            </a:r>
            <a:r>
              <a:rPr lang="en-US"/>
              <a:t>and </a:t>
            </a:r>
            <a:r>
              <a:rPr lang="en-US" b="1"/>
              <a:t>CVV#</a:t>
            </a:r>
            <a:r>
              <a:rPr lang="en-US">
                <a:solidFill>
                  <a:srgbClr val="FF0000"/>
                </a:solidFill>
              </a:rPr>
              <a:t>*</a:t>
            </a:r>
            <a:r>
              <a:rPr lang="en-US"/>
              <a:t>.</a:t>
            </a:r>
          </a:p>
          <a:p>
            <a:pPr marL="742950" indent="-742950">
              <a:spcBef>
                <a:spcPts val="1100"/>
              </a:spcBef>
              <a:buFont typeface="+mj-lt"/>
              <a:buAutoNum type="arabicPeriod" startAt="7"/>
            </a:pPr>
            <a:r>
              <a:rPr lang="en-US"/>
              <a:t>Enter </a:t>
            </a:r>
            <a:r>
              <a:rPr lang="en-US" b="1"/>
              <a:t>Full name on account used to pay</a:t>
            </a:r>
            <a:r>
              <a:rPr lang="en-US">
                <a:solidFill>
                  <a:srgbClr val="FF0000"/>
                </a:solidFill>
              </a:rPr>
              <a:t>*</a:t>
            </a:r>
            <a:r>
              <a:rPr lang="en-US"/>
              <a:t>.</a:t>
            </a:r>
          </a:p>
          <a:p>
            <a:pPr marL="742950" indent="-742950">
              <a:spcBef>
                <a:spcPts val="1100"/>
              </a:spcBef>
              <a:buFont typeface="+mj-lt"/>
              <a:buAutoNum type="arabicPeriod" startAt="7"/>
            </a:pPr>
            <a:r>
              <a:rPr lang="en-US"/>
              <a:t>Enter </a:t>
            </a:r>
            <a:r>
              <a:rPr lang="en-US" b="1"/>
              <a:t>Street address</a:t>
            </a:r>
            <a:r>
              <a:rPr lang="en-US">
                <a:solidFill>
                  <a:srgbClr val="FF0000"/>
                </a:solidFill>
              </a:rPr>
              <a:t>* </a:t>
            </a:r>
            <a:r>
              <a:rPr lang="en-US"/>
              <a:t>and </a:t>
            </a:r>
            <a:r>
              <a:rPr lang="en-US" b="1"/>
              <a:t>Zip or Postal Code</a:t>
            </a:r>
            <a:r>
              <a:rPr lang="en-US">
                <a:solidFill>
                  <a:srgbClr val="FF0000"/>
                </a:solidFill>
              </a:rPr>
              <a:t>*</a:t>
            </a:r>
            <a:r>
              <a:rPr lang="en-US"/>
              <a:t>.</a:t>
            </a:r>
          </a:p>
          <a:p>
            <a:pPr marL="742950" indent="-742950">
              <a:spcBef>
                <a:spcPts val="1100"/>
              </a:spcBef>
              <a:buFont typeface="+mj-lt"/>
              <a:buAutoNum type="arabicPeriod" startAt="7"/>
            </a:pPr>
            <a:r>
              <a:rPr lang="en-US"/>
              <a:t>Enter </a:t>
            </a:r>
            <a:r>
              <a:rPr lang="en-US" b="1"/>
              <a:t>Email (for your receipt)</a:t>
            </a:r>
            <a:r>
              <a:rPr lang="en-US">
                <a:solidFill>
                  <a:srgbClr val="FF0000"/>
                </a:solidFill>
              </a:rPr>
              <a:t>* </a:t>
            </a:r>
            <a:r>
              <a:rPr lang="en-US"/>
              <a:t>and </a:t>
            </a:r>
            <a:r>
              <a:rPr lang="en-US" b="1"/>
              <a:t>Phone</a:t>
            </a:r>
            <a:r>
              <a:rPr lang="en-US">
                <a:solidFill>
                  <a:srgbClr val="FF0000"/>
                </a:solidFill>
              </a:rPr>
              <a:t>*</a:t>
            </a:r>
            <a:r>
              <a:rPr lang="en-US"/>
              <a:t>.</a:t>
            </a:r>
          </a:p>
          <a:p>
            <a:pPr marL="742950" indent="-742950">
              <a:spcBef>
                <a:spcPts val="1100"/>
              </a:spcBef>
              <a:buFont typeface="+mj-lt"/>
              <a:buAutoNum type="arabicPeriod" startAt="7"/>
            </a:pPr>
            <a:r>
              <a:rPr lang="en-US"/>
              <a:t>Check </a:t>
            </a:r>
            <a:r>
              <a:rPr lang="en-US" b="1"/>
              <a:t>I acknowledge and accept the Terms &amp; Conditions below</a:t>
            </a:r>
            <a:r>
              <a:rPr lang="en-US"/>
              <a:t>.</a:t>
            </a:r>
          </a:p>
          <a:p>
            <a:pPr marL="742950" indent="-742950">
              <a:spcBef>
                <a:spcPts val="1100"/>
              </a:spcBef>
              <a:buFont typeface="+mj-lt"/>
              <a:buAutoNum type="arabicPeriod" startAt="7"/>
            </a:pPr>
            <a:r>
              <a:rPr lang="en-US"/>
              <a:t>Click </a:t>
            </a:r>
            <a:r>
              <a:rPr lang="en-US" b="1"/>
              <a:t>Pay $Amount</a:t>
            </a:r>
            <a:r>
              <a:rPr lang="en-US"/>
              <a:t>.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3F339C6-BA50-02F4-6D13-A42A2CA0CCC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4667694" y="1717828"/>
            <a:ext cx="285661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>
                <a:latin typeface="Arial" panose="020B0604020202020204" pitchFamily="34" charset="0"/>
                <a:cs typeface="Arial" panose="020B0604020202020204" pitchFamily="34" charset="0"/>
              </a:rPr>
              <a:t>INSTRUCTIONS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DF2033B7-D23D-26B7-BBCC-63424A7796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423557" y="9483998"/>
            <a:ext cx="6074633" cy="383902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A803338E-6CC7-8327-F0EE-B01BDC9FC9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9504913" y="9401629"/>
            <a:ext cx="548640" cy="54864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13B8976E-DE2B-A979-E26D-B81BA33D13F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2244351" y="11016342"/>
            <a:ext cx="548640" cy="54864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35E3782-FE1B-CF5B-B651-4905138A076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784485" y="10304358"/>
            <a:ext cx="6709751" cy="383902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ADEA38D6-269D-6617-6D20-2649A9EDAAC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2244351" y="10225033"/>
            <a:ext cx="548640" cy="54864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CADB8260-81BC-A2C3-21BC-F0D973D957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788439" y="11112994"/>
            <a:ext cx="6709751" cy="383902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CC49DDCF-E808-3F3A-5A49-5988AD06504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2244351" y="11852038"/>
            <a:ext cx="548640" cy="54864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>
                <a:latin typeface="Arial" panose="020B0604020202020204" pitchFamily="34" charset="0"/>
                <a:cs typeface="Arial" panose="020B0604020202020204" pitchFamily="34" charset="0"/>
              </a:rPr>
              <a:t>10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BC8179F5-4E16-B111-2BCB-1A30101E00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800482" y="11943619"/>
            <a:ext cx="6693754" cy="383902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42EA1FC2-4CD1-C03A-C756-478024BAC4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2244351" y="12659621"/>
            <a:ext cx="548640" cy="54864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>
                <a:latin typeface="Arial" panose="020B0604020202020204" pitchFamily="34" charset="0"/>
                <a:cs typeface="Arial" panose="020B0604020202020204" pitchFamily="34" charset="0"/>
              </a:rPr>
              <a:t>11</a:t>
            </a:r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797839AE-6FDB-74D8-FEB2-B69BF96652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7461995" y="13338573"/>
            <a:ext cx="548640" cy="54864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>
                <a:latin typeface="Arial" panose="020B0604020202020204" pitchFamily="34" charset="0"/>
                <a:cs typeface="Arial" panose="020B0604020202020204" pitchFamily="34" charset="0"/>
              </a:rPr>
              <a:t>12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6449D001-AB2F-98A9-4152-2ACC2C3238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793862" y="12741990"/>
            <a:ext cx="6693753" cy="383902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90F416C6-735B-3666-25F0-4C36CA1898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9487615" y="14971319"/>
            <a:ext cx="548640" cy="54864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>
                <a:latin typeface="Arial" panose="020B0604020202020204" pitchFamily="34" charset="0"/>
                <a:cs typeface="Arial" panose="020B0604020202020204" pitchFamily="34" charset="0"/>
              </a:rPr>
              <a:t>13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F8AEF0C6-4383-E2F2-7090-AF29F53A412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793863" y="13420942"/>
            <a:ext cx="4668132" cy="383902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6738FF3E-4DB4-1510-02A0-8F5103E81F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800482" y="14991696"/>
            <a:ext cx="6697707" cy="487355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6884500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F4021B6-4F74-3354-17A9-C07B93AA9BF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0">
            <a:extLst>
              <a:ext uri="{FF2B5EF4-FFF2-40B4-BE49-F238E27FC236}">
                <a16:creationId xmlns:a16="http://schemas.microsoft.com/office/drawing/2014/main" id="{EF0B4844-FBA6-D6D1-5EBA-900651E00A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/>
              <a:t>Quarterly Sales Report (QSR) Admin Fee - How to Pay</a:t>
            </a:r>
            <a:r>
              <a:rPr kumimoji="0" lang="en-US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(Part 6 of 6)</a:t>
            </a:r>
            <a:endParaRPr lang="en-US"/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01E0AB8E-0F14-FC8C-6B41-B6876011C58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38199" y="2358030"/>
            <a:ext cx="10569221" cy="10175819"/>
          </a:xfrm>
        </p:spPr>
        <p:txBody>
          <a:bodyPr/>
          <a:lstStyle/>
          <a:p>
            <a:pPr marL="742950" indent="-742950">
              <a:buFont typeface="+mj-lt"/>
              <a:buAutoNum type="arabicPeriod" startAt="14"/>
            </a:pPr>
            <a:r>
              <a:rPr lang="en-US"/>
              <a:t>View the </a:t>
            </a:r>
            <a:r>
              <a:rPr lang="en-US" b="1"/>
              <a:t>Confirmation of Payment</a:t>
            </a:r>
            <a:r>
              <a:rPr lang="en-US"/>
              <a:t>.</a:t>
            </a:r>
          </a:p>
          <a:p>
            <a:pPr indent="749300">
              <a:spcBef>
                <a:spcPts val="0"/>
              </a:spcBef>
            </a:pPr>
            <a:r>
              <a:rPr lang="en-US" sz="2800" b="1"/>
              <a:t>Note</a:t>
            </a:r>
            <a:r>
              <a:rPr lang="en-US" sz="2800"/>
              <a:t>: The </a:t>
            </a:r>
            <a:r>
              <a:rPr lang="en-US" sz="2800" i="1"/>
              <a:t>Supplier</a:t>
            </a:r>
            <a:r>
              <a:rPr lang="en-US" sz="2800"/>
              <a:t> also receives a </a:t>
            </a:r>
            <a:r>
              <a:rPr lang="en-US" sz="2800" i="1"/>
              <a:t>confirmation email</a:t>
            </a:r>
            <a:r>
              <a:rPr lang="en-US" sz="2800"/>
              <a:t>.</a:t>
            </a:r>
          </a:p>
          <a:p>
            <a:pPr indent="749300"/>
            <a:endParaRPr lang="en-US" sz="2800"/>
          </a:p>
          <a:p>
            <a:pPr indent="749300"/>
            <a:endParaRPr lang="en-US" sz="2800"/>
          </a:p>
          <a:p>
            <a:pPr indent="749300"/>
            <a:endParaRPr lang="en-US" sz="2800"/>
          </a:p>
          <a:p>
            <a:pPr indent="749300"/>
            <a:endParaRPr lang="en-US" sz="2800"/>
          </a:p>
          <a:p>
            <a:pPr indent="749300"/>
            <a:endParaRPr lang="en-US" sz="2800"/>
          </a:p>
          <a:p>
            <a:pPr indent="749300"/>
            <a:endParaRPr lang="en-US" sz="2800"/>
          </a:p>
          <a:p>
            <a:pPr indent="749300"/>
            <a:endParaRPr lang="en-US" sz="2800"/>
          </a:p>
          <a:p>
            <a:pPr indent="749300"/>
            <a:endParaRPr lang="en-US" sz="2800"/>
          </a:p>
          <a:p>
            <a:pPr indent="749300"/>
            <a:endParaRPr lang="en-US" sz="2800"/>
          </a:p>
          <a:p>
            <a:pPr indent="749300"/>
            <a:endParaRPr lang="en-US" sz="2800"/>
          </a:p>
          <a:p>
            <a:pPr indent="749300"/>
            <a:endParaRPr lang="en-US" sz="2800"/>
          </a:p>
          <a:p>
            <a:pPr indent="749300"/>
            <a:endParaRPr lang="en-US" sz="2800"/>
          </a:p>
          <a:p>
            <a:pPr indent="749300"/>
            <a:endParaRPr lang="en-US" sz="2800"/>
          </a:p>
          <a:p>
            <a:pPr indent="749300"/>
            <a:endParaRPr lang="en-US" sz="280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FF3D8015-E681-0D74-3B77-EE5BDA913EC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24198" y="3480100"/>
            <a:ext cx="5486400" cy="5736161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7657BBA-B108-8D74-679D-C5EBCC8CDD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1/9/2026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033CC9E-775C-90EE-9AC9-252E57001BF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F9746C0-1C51-BBB0-654D-8EF7258F05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7E9DEEE-379F-B96A-F8B4-6F8C699E2E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4667694" y="1717828"/>
            <a:ext cx="285661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>
                <a:latin typeface="Arial" panose="020B0604020202020204" pitchFamily="34" charset="0"/>
                <a:cs typeface="Arial" panose="020B0604020202020204" pitchFamily="34" charset="0"/>
              </a:rPr>
              <a:t>INSTRUCTIONS</a:t>
            </a: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4A97FE3D-4C34-BCB7-493E-30521F71FFF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619200" y="14475525"/>
            <a:ext cx="10953599" cy="991815"/>
            <a:chOff x="328693" y="2700632"/>
            <a:chExt cx="6062976" cy="502647"/>
          </a:xfrm>
          <a:solidFill>
            <a:schemeClr val="accent5"/>
          </a:solidFill>
        </p:grpSpPr>
        <p:sp>
          <p:nvSpPr>
            <p:cNvPr id="13" name="Freeform 101">
              <a:extLst>
                <a:ext uri="{FF2B5EF4-FFF2-40B4-BE49-F238E27FC236}">
                  <a16:creationId xmlns:a16="http://schemas.microsoft.com/office/drawing/2014/main" id="{E5A2CE7E-A9A4-29DB-ED8C-7DE4A5DC4A46}"/>
                </a:ext>
              </a:extLst>
            </p:cNvPr>
            <p:cNvSpPr/>
            <p:nvPr/>
          </p:nvSpPr>
          <p:spPr>
            <a:xfrm>
              <a:off x="328693" y="2700632"/>
              <a:ext cx="6062976" cy="502647"/>
            </a:xfrm>
            <a:prstGeom prst="rect">
              <a:avLst/>
            </a:prstGeom>
            <a:grpFill/>
            <a:ln w="12700">
              <a:solidFill>
                <a:schemeClr val="accent5"/>
              </a:solidFill>
              <a:miter lim="400000"/>
            </a:ln>
          </p:spPr>
          <p:txBody>
            <a:bodyPr lIns="45718" tIns="45718" rIns="45718" bIns="45718" anchor="ctr"/>
            <a:lstStyle>
              <a:defPPr marL="0" marR="0" indent="0" algn="l" defTabSz="914400" rtl="0" fontAlgn="auto" latinLnBrk="1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</a:defRPr>
              </a:defPPr>
              <a:lvl1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"/>
                </a:defRPr>
              </a:lvl1pPr>
              <a:lvl2pPr marL="0" marR="0" indent="45720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"/>
                </a:defRPr>
              </a:lvl2pPr>
              <a:lvl3pPr marL="0" marR="0" indent="91440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"/>
                </a:defRPr>
              </a:lvl3pPr>
              <a:lvl4pPr marL="0" marR="0" indent="137160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"/>
                </a:defRPr>
              </a:lvl4pPr>
              <a:lvl5pPr marL="0" marR="0" indent="182880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"/>
                </a:defRPr>
              </a:lvl5pPr>
              <a:lvl6pPr marL="0" marR="0" indent="228600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"/>
                </a:defRPr>
              </a:lvl6pPr>
              <a:lvl7pPr marL="0" marR="0" indent="274320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"/>
                </a:defRPr>
              </a:lvl7pPr>
              <a:lvl8pPr marL="0" marR="0" indent="320040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"/>
                </a:defRPr>
              </a:lvl8pPr>
              <a:lvl9pPr marL="0" marR="0" indent="365760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"/>
                </a:defRPr>
              </a:lvl9pPr>
            </a:lstStyle>
            <a:p>
              <a:pPr>
                <a:defRPr>
                  <a:solidFill>
                    <a:srgbClr val="FFFFFF"/>
                  </a:solidFill>
                </a:defRPr>
              </a:pPr>
              <a:endParaRPr lang="en-US" sz="1400"/>
            </a:p>
          </p:txBody>
        </p:sp>
        <p:pic>
          <p:nvPicPr>
            <p:cNvPr id="14" name="Graphic 13" descr="Checkmark with solid fill">
              <a:extLst>
                <a:ext uri="{FF2B5EF4-FFF2-40B4-BE49-F238E27FC236}">
                  <a16:creationId xmlns:a16="http://schemas.microsoft.com/office/drawing/2014/main" id="{51628A32-65D3-6D93-6F0C-7FBA3FAE7F5B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405905" y="2765624"/>
              <a:ext cx="463807" cy="380601"/>
            </a:xfrm>
            <a:prstGeom prst="rect">
              <a:avLst/>
            </a:prstGeom>
          </p:spPr>
        </p:pic>
      </p:grpSp>
      <p:sp>
        <p:nvSpPr>
          <p:cNvPr id="15" name="TextBox 14">
            <a:extLst>
              <a:ext uri="{FF2B5EF4-FFF2-40B4-BE49-F238E27FC236}">
                <a16:creationId xmlns:a16="http://schemas.microsoft.com/office/drawing/2014/main" id="{6F8B026A-81E9-21F7-FE8B-3F47E62F47D0}"/>
              </a:ext>
            </a:extLst>
          </p:cNvPr>
          <p:cNvSpPr txBox="1"/>
          <p:nvPr/>
        </p:nvSpPr>
        <p:spPr>
          <a:xfrm>
            <a:off x="1666371" y="14555933"/>
            <a:ext cx="9836681" cy="83099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sz="2400" b="1">
                <a:latin typeface="Arial" panose="020B0604020202020204" pitchFamily="34" charset="0"/>
                <a:cs typeface="Arial" panose="020B0604020202020204" pitchFamily="34" charset="0"/>
              </a:rPr>
              <a:t>You have successfully paid the quarterly sales report (QSR) admin fee.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FD2B6441-9F88-D442-B12F-5A6B5CCD36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6"/>
          <a:srcRect t="28537"/>
          <a:stretch>
            <a:fillRect/>
          </a:stretch>
        </p:blipFill>
        <p:spPr>
          <a:xfrm>
            <a:off x="3124198" y="9722578"/>
            <a:ext cx="5486400" cy="4470065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4045017710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COUNT" val="7"/>
  <p:tag name="ARTICULATE_PROJECT_OPEN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Job Aid Template">
  <a:themeElements>
    <a:clrScheme name="GA@WORK">
      <a:dk1>
        <a:sysClr val="windowText" lastClr="000000"/>
      </a:dk1>
      <a:lt1>
        <a:sysClr val="window" lastClr="FFFFFF"/>
      </a:lt1>
      <a:dk2>
        <a:srgbClr val="235789"/>
      </a:dk2>
      <a:lt2>
        <a:srgbClr val="B3B3B3"/>
      </a:lt2>
      <a:accent1>
        <a:srgbClr val="F7921E"/>
      </a:accent1>
      <a:accent2>
        <a:srgbClr val="F3B700"/>
      </a:accent2>
      <a:accent3>
        <a:srgbClr val="7FA267"/>
      </a:accent3>
      <a:accent4>
        <a:srgbClr val="A72608"/>
      </a:accent4>
      <a:accent5>
        <a:srgbClr val="90C3C8"/>
      </a:accent5>
      <a:accent6>
        <a:srgbClr val="000000"/>
      </a:accent6>
      <a:hlink>
        <a:srgbClr val="000000"/>
      </a:hlink>
      <a:folHlink>
        <a:srgbClr val="F7921E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Administrative">
  <a:themeElements>
    <a:clrScheme name="GA@WORK">
      <a:dk1>
        <a:sysClr val="windowText" lastClr="000000"/>
      </a:dk1>
      <a:lt1>
        <a:sysClr val="window" lastClr="FFFFFF"/>
      </a:lt1>
      <a:dk2>
        <a:srgbClr val="235789"/>
      </a:dk2>
      <a:lt2>
        <a:srgbClr val="B3B3B3"/>
      </a:lt2>
      <a:accent1>
        <a:srgbClr val="F7921E"/>
      </a:accent1>
      <a:accent2>
        <a:srgbClr val="F3B700"/>
      </a:accent2>
      <a:accent3>
        <a:srgbClr val="7FA267"/>
      </a:accent3>
      <a:accent4>
        <a:srgbClr val="A72608"/>
      </a:accent4>
      <a:accent5>
        <a:srgbClr val="90C3C8"/>
      </a:accent5>
      <a:accent6>
        <a:srgbClr val="000000"/>
      </a:accent6>
      <a:hlink>
        <a:srgbClr val="000000"/>
      </a:hlink>
      <a:folHlink>
        <a:srgbClr val="F7921E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8EAE3A79BBFD64492F0113C7CC0E81F" ma:contentTypeVersion="12" ma:contentTypeDescription="Create a new document." ma:contentTypeScope="" ma:versionID="2d00a3bfb90a7342a919c30f384c47e3">
  <xsd:schema xmlns:xsd="http://www.w3.org/2001/XMLSchema" xmlns:xs="http://www.w3.org/2001/XMLSchema" xmlns:p="http://schemas.microsoft.com/office/2006/metadata/properties" xmlns:ns2="455827e1-3cad-47df-a2cc-3bbe25ba25c0" xmlns:ns3="1f6a4403-3194-4bb4-a459-db1dbbb51f9b" targetNamespace="http://schemas.microsoft.com/office/2006/metadata/properties" ma:root="true" ma:fieldsID="272850b15b7704d5af47cf7a72a578b9" ns2:_="" ns3:_="">
    <xsd:import namespace="455827e1-3cad-47df-a2cc-3bbe25ba25c0"/>
    <xsd:import namespace="1f6a4403-3194-4bb4-a459-db1dbbb51f9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55827e1-3cad-47df-a2cc-3bbe25ba25c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0d1b9b15-6ca2-435f-87bd-c880ab91165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f6a4403-3194-4bb4-a459-db1dbbb51f9b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9289526b-6c3c-45fa-9c6d-2a29dee24c6f}" ma:internalName="TaxCatchAll" ma:showField="CatchAllData" ma:web="1f6a4403-3194-4bb4-a459-db1dbbb51f9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455827e1-3cad-47df-a2cc-3bbe25ba25c0">
      <Terms xmlns="http://schemas.microsoft.com/office/infopath/2007/PartnerControls"/>
    </lcf76f155ced4ddcb4097134ff3c332f>
    <TaxCatchAll xmlns="1f6a4403-3194-4bb4-a459-db1dbbb51f9b" xsi:nil="true"/>
  </documentManagement>
</p:properties>
</file>

<file path=customXml/itemProps1.xml><?xml version="1.0" encoding="utf-8"?>
<ds:datastoreItem xmlns:ds="http://schemas.openxmlformats.org/officeDocument/2006/customXml" ds:itemID="{83EE05D2-B428-4801-A684-62684995B616}"/>
</file>

<file path=customXml/itemProps2.xml><?xml version="1.0" encoding="utf-8"?>
<ds:datastoreItem xmlns:ds="http://schemas.openxmlformats.org/officeDocument/2006/customXml" ds:itemID="{D17FB6B5-495C-4BE2-9DC0-3AE005212118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55037ED-0B11-4449-BF81-C0D1539FFB91}">
  <ds:schemaRefs>
    <ds:schemaRef ds:uri="8d5ae7cb-5eaa-45bd-87a9-9ecdfd4d7a10"/>
    <ds:schemaRef ds:uri="91b022cc-d96d-4c7a-a6ef-47af526da2c2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docMetadata/LabelInfo.xml><?xml version="1.0" encoding="utf-8"?>
<clbl:labelList xmlns:clbl="http://schemas.microsoft.com/office/2020/mipLabelMetadata">
  <clbl:label id="{36da45f1-dd2c-4d1f-af13-5abe46b99921}" enabled="0" method="" siteId="{36da45f1-dd2c-4d1f-af13-5abe46b99921}" removed="1"/>
  <clbl:label id="{512da10d-071b-4b94-8abc-9ec4044d1516}" enabled="0" method="" siteId="{512da10d-071b-4b94-8abc-9ec4044d1516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Application>Microsoft Office PowerPoint</Application>
  <PresentationFormat>Custom</PresentationFormat>
  <Slides>7</Slides>
  <Notes>0</Notes>
  <HiddenSlides>0</HiddenSlide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7</vt:i4>
      </vt:variant>
    </vt:vector>
  </HeadingPairs>
  <TitlesOfParts>
    <vt:vector size="9" baseType="lpstr">
      <vt:lpstr>Job Aid Template</vt:lpstr>
      <vt:lpstr>1_Administrative</vt:lpstr>
      <vt:lpstr>Quarterly Sales Report (QSR)  Admin Fee - How to Pay</vt:lpstr>
      <vt:lpstr>Quarterly Sales Report (QSR) Admin Fee - How to Pay (Part 1 of 6)</vt:lpstr>
      <vt:lpstr>Quarterly Sales Report (QSR) Admin Fee - How to Pay (Part 2 of 6)</vt:lpstr>
      <vt:lpstr>Quarterly Sales Report (QSR) Admin Fee - How to Pay (Part 3 of 6)</vt:lpstr>
      <vt:lpstr>Quarterly Sales Report (QSR) Admin Fee - How to Pay (Part 4 of 6)</vt:lpstr>
      <vt:lpstr>Quarterly Sales Report (QSR) Admin Fee - How to Pay (Part 5 of 6)</vt:lpstr>
      <vt:lpstr>Quarterly Sales Report (QSR) Admin Fee - How to Pay (Part 6 of 6)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Title: Suite_Workstream_Title</dc:title>
  <dc:creator>Bennett, Sarah</dc:creator>
  <cp:revision>6</cp:revision>
  <cp:lastPrinted>2024-05-14T19:49:44Z</cp:lastPrinted>
  <dcterms:created xsi:type="dcterms:W3CDTF">2024-01-04T16:25:20Z</dcterms:created>
  <dcterms:modified xsi:type="dcterms:W3CDTF">2026-01-09T13:52:46Z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ea60d57e-af5b-4752-ac57-3e4f28ca11dc_Enabled">
    <vt:lpwstr>true</vt:lpwstr>
  </property>
  <property fmtid="{D5CDD505-2E9C-101B-9397-08002B2CF9AE}" pid="3" name="MSIP_Label_ea60d57e-af5b-4752-ac57-3e4f28ca11dc_SetDate">
    <vt:lpwstr>2024-01-04T16:25:20Z</vt:lpwstr>
  </property>
  <property fmtid="{D5CDD505-2E9C-101B-9397-08002B2CF9AE}" pid="4" name="MSIP_Label_ea60d57e-af5b-4752-ac57-3e4f28ca11dc_Method">
    <vt:lpwstr>Standard</vt:lpwstr>
  </property>
  <property fmtid="{D5CDD505-2E9C-101B-9397-08002B2CF9AE}" pid="5" name="MSIP_Label_ea60d57e-af5b-4752-ac57-3e4f28ca11dc_Name">
    <vt:lpwstr>ea60d57e-af5b-4752-ac57-3e4f28ca11dc</vt:lpwstr>
  </property>
  <property fmtid="{D5CDD505-2E9C-101B-9397-08002B2CF9AE}" pid="6" name="MSIP_Label_ea60d57e-af5b-4752-ac57-3e4f28ca11dc_SiteId">
    <vt:lpwstr>36da45f1-dd2c-4d1f-af13-5abe46b99921</vt:lpwstr>
  </property>
  <property fmtid="{D5CDD505-2E9C-101B-9397-08002B2CF9AE}" pid="7" name="MSIP_Label_ea60d57e-af5b-4752-ac57-3e4f28ca11dc_ActionId">
    <vt:lpwstr>502715d2-dc1c-4686-9400-29020d63069a</vt:lpwstr>
  </property>
  <property fmtid="{D5CDD505-2E9C-101B-9397-08002B2CF9AE}" pid="8" name="MSIP_Label_ea60d57e-af5b-4752-ac57-3e4f28ca11dc_ContentBits">
    <vt:lpwstr>0</vt:lpwstr>
  </property>
  <property fmtid="{D5CDD505-2E9C-101B-9397-08002B2CF9AE}" pid="9" name="ContentTypeId">
    <vt:lpwstr>0x010100A8EAE3A79BBFD64492F0113C7CC0E81F</vt:lpwstr>
  </property>
  <property fmtid="{D5CDD505-2E9C-101B-9397-08002B2CF9AE}" pid="10" name="MediaServiceImageTags">
    <vt:lpwstr/>
  </property>
  <property fmtid="{D5CDD505-2E9C-101B-9397-08002B2CF9AE}" pid="11" name="ArticulateGUID">
    <vt:lpwstr>4D01D3EB-4546-482E-B783-8834FF71FA73</vt:lpwstr>
  </property>
  <property fmtid="{D5CDD505-2E9C-101B-9397-08002B2CF9AE}" pid="12" name="ArticulatePath">
    <vt:lpwstr>Job Aid_Workstream_Title_Status (2)</vt:lpwstr>
  </property>
</Properties>
</file>