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4"/>
  </p:notesMasterIdLst>
  <p:sldIdLst>
    <p:sldId id="365" r:id="rId6"/>
    <p:sldId id="364" r:id="rId7"/>
    <p:sldId id="356" r:id="rId8"/>
    <p:sldId id="373" r:id="rId9"/>
    <p:sldId id="372" r:id="rId10"/>
    <p:sldId id="368" r:id="rId11"/>
    <p:sldId id="369" r:id="rId12"/>
    <p:sldId id="370" r:id="rId13"/>
  </p:sldIdLst>
  <p:sldSz cx="12192000" cy="16256000"/>
  <p:notesSz cx="7315200" cy="96012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20932C-58B8-903E-3C52-6D463B34B2BE}" name="Blackshear, Toni" initials="TB" userId="S::toni.blackshear@sao.ga.gov::728cc639-1579-4431-8c20-805d8be18b62" providerId="AD"/>
  <p188:author id="{C31EB22E-484D-79BE-3A7F-04EA5B2FF9EA}" name="Suggs, Paulette" initials="PS" userId="S::paulette.suggs@doas.ga.gov::c1b29647-2681-4ee3-90b3-6e29f96e9393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E8357768-72C4-0373-16C5-D0AD69410934}" name="Barfield, Chris" initials="CB" userId="S::chris.barfield@doas.ga.gov::bce30e8a-c9b2-4f0f-b373-c3216ae509e8" providerId="AD"/>
  <p188:author id="{BFFD038E-6017-C843-98BD-7DB9884C9DDE}" name="Sipe, Jamie" initials="SJ" userId="S::jasipe@deloitte.com::5bc06a04-23d5-42bd-853b-0cd5205b0fa0" providerId="AD"/>
  <p188:author id="{F29F9ED8-1D30-1945-63CE-A694FC6E55B6}" name="Horsley, Travis" initials="HT" userId="S::travis.horsley@doas.ga.gov::f5c1b81f-ae43-42bc-9dae-473e23dae7c9" providerId="AD"/>
  <p188:author id="{0CEE8AF1-C248-A972-666E-9A72101DA29C}" name="Chapman, Mary" initials="MC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  <p188:author id="{850C3DF9-8B23-DE4C-C46B-8482299EF1A5}" name="Akinade, Azeez" initials="AA" userId="S::azeez.akinade@doas.ga.gov::5eae3b01-4d9b-416d-96e5-b1d9f69c80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E8C2B0-50E4-F77A-EDCA-1B10BBBDEFED}" v="7" dt="2026-01-09T13:49:00.553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346" y="90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dor, Kim" userId="S::kim.biador@sao.ga.gov::fca14e35-9508-4b00-aeb1-b6a35bc0345e" providerId="AD" clId="Web-{9D968C5F-2BDE-B8FD-5285-A37BBF8D75E1}"/>
    <pc:docChg chg="modSld">
      <pc:chgData name="Biador, Kim" userId="S::kim.biador@sao.ga.gov::fca14e35-9508-4b00-aeb1-b6a35bc0345e" providerId="AD" clId="Web-{9D968C5F-2BDE-B8FD-5285-A37BBF8D75E1}" dt="2025-12-22T21:48:31.300" v="11" actId="20577"/>
      <pc:docMkLst>
        <pc:docMk/>
      </pc:docMkLst>
      <pc:sldChg chg="delSp modSp modCm">
        <pc:chgData name="Biador, Kim" userId="S::kim.biador@sao.ga.gov::fca14e35-9508-4b00-aeb1-b6a35bc0345e" providerId="AD" clId="Web-{9D968C5F-2BDE-B8FD-5285-A37BBF8D75E1}" dt="2025-12-22T21:48:31.300" v="11" actId="20577"/>
        <pc:sldMkLst>
          <pc:docMk/>
          <pc:sldMk cId="2529097494" sldId="365"/>
        </pc:sldMkLst>
        <pc:spChg chg="mod">
          <ac:chgData name="Biador, Kim" userId="S::kim.biador@sao.ga.gov::fca14e35-9508-4b00-aeb1-b6a35bc0345e" providerId="AD" clId="Web-{9D968C5F-2BDE-B8FD-5285-A37BBF8D75E1}" dt="2025-12-22T21:48:31.300" v="11" actId="20577"/>
          <ac:spMkLst>
            <pc:docMk/>
            <pc:sldMk cId="2529097494" sldId="365"/>
            <ac:spMk id="6" creationId="{11A325F9-DCFC-2886-9462-28EC4767A2A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ador, Kim" userId="S::kim.biador@sao.ga.gov::fca14e35-9508-4b00-aeb1-b6a35bc0345e" providerId="AD" clId="Web-{9D968C5F-2BDE-B8FD-5285-A37BBF8D75E1}" dt="2025-12-22T21:48:05.909" v="2" actId="20577"/>
              <pc2:cmMkLst xmlns:pc2="http://schemas.microsoft.com/office/powerpoint/2019/9/main/command">
                <pc:docMk/>
                <pc:sldMk cId="2529097494" sldId="365"/>
                <pc2:cmMk id="{981B7498-0E83-4B00-A884-28F243BBD543}"/>
              </pc2:cmMkLst>
            </pc226:cmChg>
          </p:ext>
        </pc:extLst>
      </pc:sldChg>
    </pc:docChg>
  </pc:docChgLst>
  <pc:docChgLst>
    <pc:chgData name="Chapman, Mary" userId="c232ab18-707a-4ee1-8cf2-b056bec2e1ec" providerId="ADAL" clId="{236D77BE-4202-4DE6-A882-AA82988D763E}"/>
    <pc:docChg chg="modSld">
      <pc:chgData name="Chapman, Mary" userId="c232ab18-707a-4ee1-8cf2-b056bec2e1ec" providerId="ADAL" clId="{236D77BE-4202-4DE6-A882-AA82988D763E}" dt="2026-01-09T13:12:22.956" v="45" actId="20577"/>
      <pc:docMkLst>
        <pc:docMk/>
      </pc:docMkLst>
      <pc:sldChg chg="modSp mod">
        <pc:chgData name="Chapman, Mary" userId="c232ab18-707a-4ee1-8cf2-b056bec2e1ec" providerId="ADAL" clId="{236D77BE-4202-4DE6-A882-AA82988D763E}" dt="2026-01-09T13:12:22.956" v="45" actId="20577"/>
        <pc:sldMkLst>
          <pc:docMk/>
          <pc:sldMk cId="2529097494" sldId="365"/>
        </pc:sldMkLst>
        <pc:spChg chg="mod">
          <ac:chgData name="Chapman, Mary" userId="c232ab18-707a-4ee1-8cf2-b056bec2e1ec" providerId="ADAL" clId="{236D77BE-4202-4DE6-A882-AA82988D763E}" dt="2026-01-09T13:12:22.956" v="45" actId="20577"/>
          <ac:spMkLst>
            <pc:docMk/>
            <pc:sldMk cId="2529097494" sldId="365"/>
            <ac:spMk id="6" creationId="{11A325F9-DCFC-2886-9462-28EC4767A2A5}"/>
          </ac:spMkLst>
        </pc:spChg>
      </pc:sldChg>
    </pc:docChg>
  </pc:docChgLst>
  <pc:docChgLst>
    <pc:chgData name="Swartout, Darcy" userId="1c015fc4-41a8-4efb-8017-be6f6fc86c37" providerId="ADAL" clId="{BB050D58-8F81-4B9B-ABE4-6E691D6D2DE0}"/>
    <pc:docChg chg="modSld">
      <pc:chgData name="Swartout, Darcy" userId="1c015fc4-41a8-4efb-8017-be6f6fc86c37" providerId="ADAL" clId="{BB050D58-8F81-4B9B-ABE4-6E691D6D2DE0}" dt="2026-01-07T14:24:16.518" v="30" actId="179"/>
      <pc:docMkLst>
        <pc:docMk/>
      </pc:docMkLst>
      <pc:sldChg chg="modSp mod">
        <pc:chgData name="Swartout, Darcy" userId="1c015fc4-41a8-4efb-8017-be6f6fc86c37" providerId="ADAL" clId="{BB050D58-8F81-4B9B-ABE4-6E691D6D2DE0}" dt="2026-01-07T14:22:52.524" v="25" actId="6549"/>
        <pc:sldMkLst>
          <pc:docMk/>
          <pc:sldMk cId="2529097494" sldId="365"/>
        </pc:sldMkLst>
        <pc:spChg chg="mod">
          <ac:chgData name="Swartout, Darcy" userId="1c015fc4-41a8-4efb-8017-be6f6fc86c37" providerId="ADAL" clId="{BB050D58-8F81-4B9B-ABE4-6E691D6D2DE0}" dt="2026-01-07T14:22:52.524" v="25" actId="6549"/>
          <ac:spMkLst>
            <pc:docMk/>
            <pc:sldMk cId="2529097494" sldId="365"/>
            <ac:spMk id="7" creationId="{55CB5F00-1815-EC7F-2599-B9E60B0E1808}"/>
          </ac:spMkLst>
        </pc:spChg>
      </pc:sldChg>
      <pc:sldChg chg="modSp mod">
        <pc:chgData name="Swartout, Darcy" userId="1c015fc4-41a8-4efb-8017-be6f6fc86c37" providerId="ADAL" clId="{BB050D58-8F81-4B9B-ABE4-6E691D6D2DE0}" dt="2026-01-07T14:24:16.518" v="30" actId="179"/>
        <pc:sldMkLst>
          <pc:docMk/>
          <pc:sldMk cId="4102939246" sldId="369"/>
        </pc:sldMkLst>
        <pc:spChg chg="mod">
          <ac:chgData name="Swartout, Darcy" userId="1c015fc4-41a8-4efb-8017-be6f6fc86c37" providerId="ADAL" clId="{BB050D58-8F81-4B9B-ABE4-6E691D6D2DE0}" dt="2026-01-07T14:24:16.518" v="30" actId="179"/>
          <ac:spMkLst>
            <pc:docMk/>
            <pc:sldMk cId="4102939246" sldId="369"/>
            <ac:spMk id="13" creationId="{C0634F3A-A777-EB28-FA27-1A3F39E7C4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4 sha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6B957-9C62-0546-6A92-FDE1987FADA8}"/>
              </a:ext>
            </a:extLst>
          </p:cNvPr>
          <p:cNvSpPr txBox="1"/>
          <p:nvPr userDrawn="1"/>
        </p:nvSpPr>
        <p:spPr>
          <a:xfrm>
            <a:off x="4723345" y="3576893"/>
            <a:ext cx="276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892AEE-85F0-E84B-76AC-34E8D80A1880}"/>
              </a:ext>
            </a:extLst>
          </p:cNvPr>
          <p:cNvSpPr txBox="1"/>
          <p:nvPr userDrawn="1"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3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836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1390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93885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1305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DC4C5-432F-B3DE-A77A-FDC165C645F7}"/>
              </a:ext>
            </a:extLst>
          </p:cNvPr>
          <p:cNvSpPr txBox="1"/>
          <p:nvPr userDrawn="1"/>
        </p:nvSpPr>
        <p:spPr>
          <a:xfrm>
            <a:off x="4723345" y="3576893"/>
            <a:ext cx="276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BCC5AF-4320-5B74-B8A1-6CCA6B4E0B93}"/>
              </a:ext>
            </a:extLst>
          </p:cNvPr>
          <p:cNvSpPr txBox="1"/>
          <p:nvPr userDrawn="1"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1206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F89C5-BA9C-10B7-27AB-618C11A9DDF4}"/>
              </a:ext>
            </a:extLst>
          </p:cNvPr>
          <p:cNvSpPr txBox="1"/>
          <p:nvPr userDrawn="1"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C7FDA3-E4B5-9645-B256-99EF55D552CE}"/>
              </a:ext>
            </a:extLst>
          </p:cNvPr>
          <p:cNvSpPr txBox="1"/>
          <p:nvPr userDrawn="1"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9B1FF-2E75-10F2-0345-2EBC4810EFB0}"/>
              </a:ext>
            </a:extLst>
          </p:cNvPr>
          <p:cNvSpPr txBox="1"/>
          <p:nvPr userDrawn="1"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3C64-74F8-A087-BEE1-93117B5CE964}"/>
              </a:ext>
            </a:extLst>
          </p:cNvPr>
          <p:cNvSpPr txBox="1"/>
          <p:nvPr userDrawn="1"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313323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1" r:id="rId2"/>
    <p:sldLayoutId id="2147483727" r:id="rId3"/>
    <p:sldLayoutId id="2147483728" r:id="rId4"/>
    <p:sldLayoutId id="2147483729" r:id="rId5"/>
    <p:sldLayoutId id="2147483730" r:id="rId6"/>
    <p:sldLayoutId id="2147483732" r:id="rId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41B5F-51EC-E4D9-7E5D-F46D804D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00EA9-E4DC-D434-51A2-AEF41B44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66180-99C2-0078-3DD3-180AA56DF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E0B337-8DA2-78BA-F4A2-71258672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Supplier Quarterly Sales Report Upload Process (GA@WORK Supplier </a:t>
            </a:r>
            <a:r>
              <a:rPr lang="en-US" sz="4400">
                <a:solidFill>
                  <a:prstClr val="black"/>
                </a:solidFill>
              </a:rPr>
              <a:t>Management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4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325F9-DCFC-2886-9462-28EC4767A2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This guide will show a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Contract Supplier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(DOAS statewide contract)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how to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Upload 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Quarterly Sales Report (QSR)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via the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GA@WORK Supplier Management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B5F00-1815-EC7F-2599-B9E60B0E1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4889" y="8043364"/>
            <a:ext cx="10542315" cy="44687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Access the automated </a:t>
            </a:r>
            <a:r>
              <a:rPr lang="en-US" b="1" dirty="0"/>
              <a:t>Quarterly Sales Reporting </a:t>
            </a:r>
            <a:r>
              <a:rPr lang="en-US" dirty="0"/>
              <a:t>email and click the link to access </a:t>
            </a:r>
            <a:r>
              <a:rPr lang="en-US" b="1" dirty="0"/>
              <a:t>GA@WORK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Select </a:t>
            </a:r>
            <a:r>
              <a:rPr lang="en-US" b="1" dirty="0"/>
              <a:t>Native Login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Enter your credentials and click </a:t>
            </a:r>
            <a:r>
              <a:rPr lang="en-US" b="1" dirty="0"/>
              <a:t>Sign In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Enter </a:t>
            </a:r>
            <a:r>
              <a:rPr lang="en-US" b="1" dirty="0"/>
              <a:t>QSR Search </a:t>
            </a:r>
            <a:r>
              <a:rPr lang="en-US" dirty="0"/>
              <a:t>in the search field and select the task.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Enter the </a:t>
            </a:r>
            <a:r>
              <a:rPr lang="en-US" b="1" dirty="0"/>
              <a:t>required</a:t>
            </a:r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en-US" dirty="0"/>
              <a:t>fields 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additional information. Then, 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Add </a:t>
            </a:r>
            <a:r>
              <a:rPr lang="en-US" b="1" dirty="0"/>
              <a:t>Attachments</a:t>
            </a:r>
            <a:r>
              <a:rPr lang="en-US" dirty="0"/>
              <a:t>, click </a:t>
            </a:r>
            <a:r>
              <a:rPr lang="en-US" b="1" dirty="0"/>
              <a:t>OK </a:t>
            </a:r>
            <a:r>
              <a:rPr lang="en-US" dirty="0"/>
              <a:t>and click </a:t>
            </a:r>
            <a:r>
              <a:rPr lang="en-US" b="1" dirty="0"/>
              <a:t>Create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Enter </a:t>
            </a:r>
            <a:r>
              <a:rPr lang="en-US" b="1" dirty="0"/>
              <a:t>Email Id’s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, </a:t>
            </a:r>
            <a:r>
              <a:rPr lang="en-US" b="1" dirty="0"/>
              <a:t>Total Sales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and 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C7E0FB-420A-7BCB-D739-5041C62D89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97149"/>
            <a:ext cx="1449387" cy="771525"/>
          </a:xfrm>
        </p:spPr>
        <p:txBody>
          <a:bodyPr/>
          <a:lstStyle/>
          <a:p>
            <a:r>
              <a:rPr lang="en-US"/>
              <a:t>Access the QSR automated email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1822B1-E660-DC48-4D7B-6B8C0648C5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QSR Upload Process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8B7251-486A-264C-FFCE-951D2D15EE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Pay the QSR Admin Fee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12B1B-C945-723A-9439-9A4C042E7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EB016-0671-A773-C5C4-9CFDF0F55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2CD07-81BD-E6E2-48FE-0548F2B64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8CA666-ACA8-D409-DDB5-793F234E343C}"/>
              </a:ext>
            </a:extLst>
          </p:cNvPr>
          <p:cNvSpPr txBox="1"/>
          <p:nvPr/>
        </p:nvSpPr>
        <p:spPr>
          <a:xfrm>
            <a:off x="311727" y="1494212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09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E925528-796D-5139-85B9-EAB9D6335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49" y="3887362"/>
            <a:ext cx="8229600" cy="48006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4FC1C-F77F-0BEC-C5FC-AB5048064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A567B-A385-94A9-7732-7C8DB2BA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1400-E04C-ACC6-A5EB-613038822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B60EAC0-D079-D7F5-F3F1-E39F36F8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Supplier Quarterly Sales Report (QSR) Upload Process (GA@WORK Supplier Mgmt.) (Part 1 of 7)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7618A5B-AC2E-EDDF-5D1D-E9824F16D4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/>
              <a:t>Access the automated email for </a:t>
            </a:r>
            <a:r>
              <a:rPr lang="en-US" b="1"/>
              <a:t>Quarterly</a:t>
            </a:r>
            <a:r>
              <a:rPr lang="en-US"/>
              <a:t> </a:t>
            </a:r>
            <a:r>
              <a:rPr lang="en-US" b="1"/>
              <a:t>Sales Reporting</a:t>
            </a:r>
            <a:r>
              <a:rPr lang="en-US"/>
              <a:t> in your inbox and click the link to access </a:t>
            </a:r>
            <a:r>
              <a:rPr lang="en-US" b="1"/>
              <a:t>GA@WORK</a:t>
            </a:r>
            <a:r>
              <a:rPr lang="en-US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14E120-86BD-F021-62B2-428F9CBF2F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Native Login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85120-4D61-D681-336B-D39B656D2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830DD-A435-A66F-E676-9D86CF2AC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00299" y="8216900"/>
            <a:ext cx="7150101" cy="44677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E8903F-9E3D-9639-9314-BD4A891E8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49" y="9629418"/>
            <a:ext cx="8229600" cy="58759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F65F84-FCC5-19BE-645B-9ED58E9BD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3927" y="13135264"/>
            <a:ext cx="2139373" cy="93513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43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037A52-6BE4-2718-CF9E-E2933E54D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005" y="10734614"/>
            <a:ext cx="10058400" cy="25508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AD9FE-AACD-E717-9335-70B52079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974E4-FED9-E34D-3397-72BFB3F93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F22A-9DC2-0131-3DE0-806446DD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72F123-7042-8D81-34FB-091C1DD1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Supplier Quarterly Sales Report (QSR) Upload Process (GA@WORK Supplier Mgmt.) (Part 2 of 7)</a:t>
            </a:r>
            <a:endParaRPr lang="en-US" sz="34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9BFE7D-1216-2727-34CD-0984617B9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your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Username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your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Password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 In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7CB43C0-E684-8DC4-DD39-1D50E2B15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QSR Search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field.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QSR Search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</a:t>
            </a:r>
            <a:r>
              <a:rPr lang="en-US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F6214-3BBB-D007-039D-F307757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4AA757-7088-2C6C-C7C5-42B82ED96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87" b="8077"/>
          <a:stretch>
            <a:fillRect/>
          </a:stretch>
        </p:blipFill>
        <p:spPr>
          <a:xfrm>
            <a:off x="2888673" y="4355185"/>
            <a:ext cx="6858000" cy="40440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54A832-E2E3-4F49-A1B5-91711BCE4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3611" y="4922212"/>
            <a:ext cx="5771189" cy="5613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CDF1E4-CF20-B0D0-7C66-F4ED86C4F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3611" y="6282212"/>
            <a:ext cx="5771189" cy="6223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487A3-8DB3-CEE6-0887-D71277BBB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3612" y="7471028"/>
            <a:ext cx="5771188" cy="78820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B1F928-9573-6D35-6E14-6D75C912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06500" y="49349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C304A3-94E5-3CAA-521D-E74E0CA9C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06500" y="63190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9BD5FA-6353-B907-F354-B651AE05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06500" y="75866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668EB-E3C4-4B99-A59A-753F4EE11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7299" y="10753665"/>
            <a:ext cx="6181725" cy="54298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29BF89-30E0-5E74-B536-D01F10D4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249024" y="1075366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CD2A44-1013-872E-392E-E16CBE8B4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9897" y="11424105"/>
            <a:ext cx="1730953" cy="6154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C3283-2230-1123-CF64-E37E55F87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00850" y="114575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36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D9584-046B-9E7A-113B-FD0874CDC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B65C04A-BFDF-0631-3B17-F69EFF184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6828657"/>
            <a:ext cx="5943600" cy="85772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3B6EE-28FD-BD9A-F6C3-AEECFD2A8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1DD26-D456-E822-60D6-DDC2E85ED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2AE52-FA02-C0D1-3930-813F88E1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D87E9B19-C9DD-3E64-F1A4-E11FBC4F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/>
              <a:t>Supplier Quarterly Sales Report (QSR) Upload Process (GA@WORK Supplier Mgmt.) (Part 3 of 7)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AB2A96-0E73-4A30-EDD3-44C982CB8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a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Fiscal Year Quarter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/>
              <a:t>Select a </a:t>
            </a:r>
            <a:r>
              <a:rPr lang="en-US" b="1"/>
              <a:t>Supplier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/>
              <a:t>Select the applicable </a:t>
            </a:r>
            <a:r>
              <a:rPr lang="en-US" b="1"/>
              <a:t>Supplier Contract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/>
              <a:t>Select </a:t>
            </a:r>
            <a:r>
              <a:rPr lang="en-US" b="1"/>
              <a:t>Supplier Contract Status </a:t>
            </a:r>
            <a:r>
              <a:rPr lang="en-US"/>
              <a:t>as </a:t>
            </a:r>
            <a:r>
              <a:rPr lang="en-US" b="1"/>
              <a:t>Approved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/>
              <a:t>Select </a:t>
            </a:r>
            <a:r>
              <a:rPr lang="en-US" b="1"/>
              <a:t>Compliance Status </a:t>
            </a:r>
            <a:r>
              <a:rPr lang="en-US"/>
              <a:t>as </a:t>
            </a:r>
            <a:r>
              <a:rPr lang="en-US" b="1"/>
              <a:t>In Progress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OK</a:t>
            </a:r>
            <a:r>
              <a:rPr lang="en-US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114E2-019B-230C-8A02-1C3371ACF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C964BC-5238-4791-4C44-96AE842BA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3457" y="8103433"/>
            <a:ext cx="4502343" cy="65018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60A1E5-CD13-F84F-30AB-5BEAD1B5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7308" y="13647238"/>
            <a:ext cx="4488489" cy="6223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4513D8-F314-B282-16BE-4C94C4E7F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70073" y="14658109"/>
            <a:ext cx="1835724" cy="5737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6C8A1-5186-8D2C-0216-2E6698E92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14190" y="1368409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689FD4-7A50-746B-D523-EEDF5B840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14190" y="146706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A087CA-9F59-5D80-F6B5-12362341F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3456" y="9475033"/>
            <a:ext cx="4502343" cy="65018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E25DA2-5713-4CDC-9561-4AEC3D18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3455" y="10863459"/>
            <a:ext cx="4502343" cy="65018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610389-CC3F-7F50-E878-4EB609C32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3454" y="12244958"/>
            <a:ext cx="4502343" cy="65018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ABCEDA-624E-F78C-FBAA-56DA4D6E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14190" y="815420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AF552D4-CF3B-6DCF-0DB0-F297F2799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14190" y="952580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948ACFC-64F9-904D-FB4D-1813B6379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15497" y="109142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F916E37-2429-0DD2-A5E8-891D594D0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22424" y="122970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34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18109-4A20-4BAA-FB7D-D24BAE1FC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40871-91F4-542F-2057-D754C7DC1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F1E632-4110-63F2-B853-9DEA5DAAE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1E4BA-35BB-0D2A-33CB-5F6C93B72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26D8300-ED66-F6D8-FC22-E608B444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/>
              <a:t>Supplier Quarterly Sales Report (QSR) Upload Process (GA@WORK Supplier Mgmt.) (Part 4 of 7)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89EFE6B-7EB8-94B8-057A-E8FAA937C4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4"/>
            </a:pPr>
            <a:r>
              <a:rPr lang="en-US"/>
              <a:t>Verify </a:t>
            </a:r>
            <a:r>
              <a:rPr lang="en-US" b="1"/>
              <a:t>Quarter Sale Report Status</a:t>
            </a:r>
            <a:r>
              <a:rPr lang="en-US"/>
              <a:t> information is accurate and click </a:t>
            </a:r>
            <a:r>
              <a:rPr lang="en-US" b="1"/>
              <a:t>Update Attachment</a:t>
            </a:r>
            <a:r>
              <a:rPr lang="en-US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C74DC42-B673-8B7C-C6A6-F80BEF0FA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5"/>
            </a:pPr>
            <a:r>
              <a:rPr lang="en-US"/>
              <a:t>Click </a:t>
            </a:r>
            <a:r>
              <a:rPr lang="en-US" b="1"/>
              <a:t>Select files </a:t>
            </a:r>
            <a:r>
              <a:rPr lang="en-US"/>
              <a:t>or </a:t>
            </a:r>
            <a:r>
              <a:rPr lang="en-US" b="1"/>
              <a:t>Drop file here</a:t>
            </a:r>
            <a:r>
              <a:rPr lang="en-US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339C6-BA50-02F4-6D13-A42A2CA0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CD10F1-6AA5-6E0E-51ED-20A9D21D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9" y="4308760"/>
            <a:ext cx="10058400" cy="19894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2033B7-D23D-26B7-BBCC-63424A779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0258" y="5785753"/>
            <a:ext cx="1458685" cy="27709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6307C17-FB49-3246-46E8-6F8DDCF8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799" y="9670454"/>
            <a:ext cx="5486400" cy="58506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AD1BE9C-B46A-2AE8-485C-09E87BE48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9758" y="11268693"/>
            <a:ext cx="2469242" cy="223140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45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9CD47-1DA2-4EA7-5A64-722BF3F5F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E85AD-7855-CAE6-878E-84B0D8B26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CAFD9-765F-F092-4EBE-F4501852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7C07E-27D0-3182-00CD-A7CFA987D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98D302-4294-39AF-3334-C5FD64DC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/>
              <a:t>Supplier Quarterly Sales Report (QSR) Upload Process (GA@WORK Supplier Mgmt.) (Part 5 of 7)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CF66D0-CE3D-F789-D4B9-073754A663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Select the desired file.</a:t>
            </a:r>
          </a:p>
          <a:p>
            <a:pPr marL="742950" indent="-742950">
              <a:buFont typeface="+mj-lt"/>
              <a:buAutoNum type="arabicPeriod" startAt="16"/>
            </a:pPr>
            <a:endParaRPr lang="en-US"/>
          </a:p>
          <a:p>
            <a:endParaRPr lang="en-US" sz="2000"/>
          </a:p>
          <a:p>
            <a:pPr indent="742950"/>
            <a:r>
              <a:rPr lang="en-US" sz="2800" b="1"/>
              <a:t>Note</a:t>
            </a:r>
            <a:r>
              <a:rPr lang="en-US" sz="2800"/>
              <a:t>: You must attach the appropriate template for the </a:t>
            </a:r>
          </a:p>
          <a:p>
            <a:pPr indent="742950">
              <a:spcBef>
                <a:spcPts val="0"/>
              </a:spcBef>
            </a:pPr>
            <a:r>
              <a:rPr lang="en-US" sz="2800"/>
              <a:t>QSR to upload properly (see example below). </a:t>
            </a:r>
          </a:p>
          <a:p>
            <a:pPr indent="742950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895D5-F80C-B358-255E-091C5B548B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7"/>
            </a:pPr>
            <a:r>
              <a:rPr lang="en-US"/>
              <a:t>Click </a:t>
            </a:r>
            <a:r>
              <a:rPr lang="en-US" b="1"/>
              <a:t>OK</a:t>
            </a:r>
            <a:r>
              <a:rPr lang="en-US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2ADBE-F123-824B-B965-41BE95E38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BB4B94-2936-EAC6-0371-764E252FB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10316907"/>
            <a:ext cx="8229600" cy="44981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08DF99-21DE-DDE2-1B71-E8CF75107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3789"/>
          <a:stretch>
            <a:fillRect/>
          </a:stretch>
        </p:blipFill>
        <p:spPr>
          <a:xfrm>
            <a:off x="2008009" y="2969763"/>
            <a:ext cx="8229600" cy="1058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1E78D5-44E6-5BC9-C062-D1874400D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1358" y="3145622"/>
            <a:ext cx="7906251" cy="6326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A4E503-FD11-F8A6-A47E-FF7D612BF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0500" y="13684379"/>
            <a:ext cx="2679700" cy="85379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9078D2-1331-5148-A695-5703CA991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4977475"/>
            <a:ext cx="10058400" cy="368079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73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CCE63-EAFA-A3FA-9DF7-08C052C04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833A986-FA40-4B53-8522-015152FA6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9762173"/>
            <a:ext cx="6858000" cy="28479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B2998-EF0C-1212-344F-7F171DD5E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78403-556D-BA0B-712E-DC1155985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AC33F-8F4C-D215-21CF-869CB8722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036C645-71EF-5436-2FD1-53BD7BFC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/>
              <a:t>Supplier Quarterly Sales Report (QSR) Upload Process (GA@WORK Supplier Mgmt.) (Part 6 of 7)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825A5A-B6AD-D460-9090-BC705ABFF6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Create</a:t>
            </a:r>
            <a:r>
              <a:rPr lang="en-US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634F3A-A777-EB28-FA27-1A3F39E7C4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9"/>
            </a:pPr>
            <a:r>
              <a:rPr lang="en-US" dirty="0"/>
              <a:t>Select </a:t>
            </a:r>
            <a:r>
              <a:rPr lang="en-US" b="1" dirty="0" err="1"/>
              <a:t>EmailId’s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9"/>
            </a:pPr>
            <a:endParaRPr lang="en-US" dirty="0"/>
          </a:p>
          <a:p>
            <a:pPr marL="742950" indent="-742950">
              <a:buFont typeface="+mj-lt"/>
              <a:buAutoNum type="arabicPeriod" startAt="19"/>
            </a:pPr>
            <a:endParaRPr lang="en-US" dirty="0"/>
          </a:p>
          <a:p>
            <a:pPr marL="742950" indent="-742950">
              <a:buFont typeface="+mj-lt"/>
              <a:buAutoNum type="arabicPeriod" startAt="19"/>
            </a:pPr>
            <a:endParaRPr lang="en-US" dirty="0"/>
          </a:p>
          <a:p>
            <a:pPr marL="742950" indent="-742950">
              <a:buFont typeface="+mj-lt"/>
              <a:buAutoNum type="arabicPeriod" startAt="19"/>
            </a:pPr>
            <a:endParaRPr lang="en-US" dirty="0"/>
          </a:p>
          <a:p>
            <a:endParaRPr lang="en-US" sz="2800" dirty="0"/>
          </a:p>
          <a:p>
            <a:pPr marL="803275"/>
            <a:r>
              <a:rPr lang="en-US" sz="2800" b="1" dirty="0"/>
              <a:t>Note</a:t>
            </a:r>
            <a:r>
              <a:rPr lang="en-US" sz="2800" dirty="0"/>
              <a:t>: Multiple </a:t>
            </a:r>
            <a:r>
              <a:rPr lang="en-US" sz="2800" i="1" dirty="0"/>
              <a:t>email addresses </a:t>
            </a:r>
            <a:r>
              <a:rPr lang="en-US" sz="2800" dirty="0"/>
              <a:t>may be chosen based on the existing </a:t>
            </a:r>
            <a:r>
              <a:rPr lang="en-US" sz="2800" i="1" dirty="0"/>
              <a:t>Georgia DOAS SPD maintained lists</a:t>
            </a:r>
            <a:r>
              <a:rPr lang="en-US" sz="2800" dirty="0"/>
              <a:t>. If the email does not exist, a </a:t>
            </a:r>
            <a:r>
              <a:rPr lang="en-US" sz="2800" i="1" dirty="0"/>
              <a:t>Pop-Up Note</a:t>
            </a:r>
            <a:r>
              <a:rPr lang="en-US" sz="2800" dirty="0"/>
              <a:t> (see below) appears to instruct the person submitting.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A62D6-8C38-FE06-B403-E2132B7F8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D8A3F2-DD76-B833-D37B-028FF5C70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4063149"/>
            <a:ext cx="9144000" cy="26434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A6620D-C060-5ED7-7228-E0F92C77E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7100" y="6032500"/>
            <a:ext cx="1080909" cy="3302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20AFD5-CBE0-210C-E774-532557C0C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5900" y="12041952"/>
            <a:ext cx="2438400" cy="32530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BCFD96-546C-39C3-1070-B1B6277F9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609" y="14714646"/>
            <a:ext cx="10058400" cy="647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93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DFA8D-EA2C-8454-99AA-38F58E0E8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53DFFCF-F550-2246-349E-FDE35576B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3" y="9650849"/>
            <a:ext cx="6886575" cy="46101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F2646-19A0-11FB-B6E9-39BCF88C7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69755-BEEB-CA0F-8F10-AD8B972C9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204D8-DA7F-2320-1169-B278BA8A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1566BE-8FF9-C962-D88A-E3126ED805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Supplier Quarterly Sales Report (QSR) Upload Process (GA@WORK Supplier Mgmt.) (Part 7 of 7)</a:t>
            </a:r>
            <a:endParaRPr lang="en-US" sz="3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4947CE-06D7-5B67-F4C2-8E456E0D8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 dirty="0"/>
              <a:t>Enter the </a:t>
            </a:r>
            <a:r>
              <a:rPr lang="en-US" b="1" dirty="0"/>
              <a:t>Total Sales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.</a:t>
            </a:r>
          </a:p>
          <a:p>
            <a:pPr indent="749300"/>
            <a:r>
              <a:rPr lang="en-US" sz="2800" b="1" dirty="0"/>
              <a:t>Note</a:t>
            </a:r>
            <a:r>
              <a:rPr lang="en-US" sz="2800" dirty="0"/>
              <a:t>: This figure should match the </a:t>
            </a:r>
            <a:r>
              <a:rPr lang="en-US" sz="2800" i="1" dirty="0"/>
              <a:t>Excel Amount</a:t>
            </a:r>
            <a:r>
              <a:rPr lang="en-US" sz="2800" dirty="0"/>
              <a:t>. It is used </a:t>
            </a:r>
          </a:p>
          <a:p>
            <a:pPr indent="749300">
              <a:spcBef>
                <a:spcPts val="0"/>
              </a:spcBef>
            </a:pPr>
            <a:r>
              <a:rPr lang="en-US" sz="2800" dirty="0"/>
              <a:t>to calculate the </a:t>
            </a:r>
            <a:r>
              <a:rPr lang="en-US" sz="2800" i="1" dirty="0"/>
              <a:t>administrative fee </a:t>
            </a:r>
            <a:r>
              <a:rPr lang="en-US" sz="2800" dirty="0"/>
              <a:t>and must align with </a:t>
            </a:r>
          </a:p>
          <a:p>
            <a:pPr indent="749300">
              <a:spcBef>
                <a:spcPts val="0"/>
              </a:spcBef>
            </a:pPr>
            <a:r>
              <a:rPr lang="en-US" sz="2800" dirty="0"/>
              <a:t>supporting data. An error generates if it does not match.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C62077-1C33-9019-8EAC-9B9F01EFE5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/>
              <a:t>Click </a:t>
            </a:r>
            <a:r>
              <a:rPr lang="en-US" b="1"/>
              <a:t>OK</a:t>
            </a:r>
            <a:r>
              <a:rPr lang="en-US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C7DC0-65AD-F0DF-EBE7-716FA09E1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C952DA1-E2F3-C99B-D2A7-339612421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413509"/>
            <a:ext cx="6858000" cy="411101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254323-B5F9-4E9B-6A22-1389D3AC1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2198" y="6926392"/>
            <a:ext cx="2504441" cy="32530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45B85E-C025-4239-B6CE-09AFAA50B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200" y="1439041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3" name="Freeform 101">
              <a:extLst>
                <a:ext uri="{FF2B5EF4-FFF2-40B4-BE49-F238E27FC236}">
                  <a16:creationId xmlns:a16="http://schemas.microsoft.com/office/drawing/2014/main" id="{60C170B6-39A5-94B3-B490-37F7B02769D8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4" name="Graphic 13" descr="Checkmark with solid fill">
              <a:extLst>
                <a:ext uri="{FF2B5EF4-FFF2-40B4-BE49-F238E27FC236}">
                  <a16:creationId xmlns:a16="http://schemas.microsoft.com/office/drawing/2014/main" id="{D8537E2A-A4E0-BCD6-6F20-670546E0F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B03000E-E933-D619-F0BC-1151D81DD24B}"/>
              </a:ext>
            </a:extLst>
          </p:cNvPr>
          <p:cNvSpPr txBox="1"/>
          <p:nvPr/>
        </p:nvSpPr>
        <p:spPr>
          <a:xfrm>
            <a:off x="1666371" y="14470825"/>
            <a:ext cx="98366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uploaded a quarterly sales report (QSR) via the GA@WORK Supplier Management.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38F035-9DCE-57D1-CADE-675F0CCFA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8565" y="13816429"/>
            <a:ext cx="1015762" cy="37510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982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schemas.microsoft.com/office/2006/documentManagement/types"/>
    <ds:schemaRef ds:uri="http://schemas.microsoft.com/office/2006/metadata/properties"/>
    <ds:schemaRef ds:uri="8d5ae7cb-5eaa-45bd-87a9-9ecdfd4d7a10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91b022cc-d96d-4c7a-a6ef-47af526da2c2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CD2BDA0-97F3-461F-ACF5-0CAEB29F88A4}"/>
</file>

<file path=docMetadata/LabelInfo.xml><?xml version="1.0" encoding="utf-8"?>
<clbl:labelList xmlns:clbl="http://schemas.microsoft.com/office/2020/mipLabelMetadata">
  <clbl:label id="{36da45f1-dd2c-4d1f-af13-5abe46b99921}" enabled="0" method="" siteId="{36da45f1-dd2c-4d1f-af13-5abe46b99921}" removed="1"/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624</Words>
  <Application>Microsoft Office PowerPoint</Application>
  <PresentationFormat>Custom</PresentationFormat>
  <Paragraphs>103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Job Aid Template</vt:lpstr>
      <vt:lpstr>1_Administrative</vt:lpstr>
      <vt:lpstr>Supplier Quarterly Sales Report Upload Process (GA@WORK Supplier Management)</vt:lpstr>
      <vt:lpstr>Supplier Quarterly Sales Report (QSR) Upload Process (GA@WORK Supplier Mgmt.) (Part 1 of 7)</vt:lpstr>
      <vt:lpstr>Supplier Quarterly Sales Report (QSR) Upload Process (GA@WORK Supplier Mgmt.) (Part 2 of 7)</vt:lpstr>
      <vt:lpstr>Supplier Quarterly Sales Report (QSR) Upload Process (GA@WORK Supplier Mgmt.) (Part 3 of 7)</vt:lpstr>
      <vt:lpstr>Supplier Quarterly Sales Report (QSR) Upload Process (GA@WORK Supplier Mgmt.) (Part 4 of 7)</vt:lpstr>
      <vt:lpstr>Supplier Quarterly Sales Report (QSR) Upload Process (GA@WORK Supplier Mgmt.) (Part 5 of 7)</vt:lpstr>
      <vt:lpstr>Supplier Quarterly Sales Report (QSR) Upload Process (GA@WORK Supplier Mgmt.) (Part 6 of 7)</vt:lpstr>
      <vt:lpstr>Supplier Quarterly Sales Report (QSR) Upload Process (GA@WORK Supplier Mgmt.) (Part 7 of 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Chapman, Mary</cp:lastModifiedBy>
  <cp:revision>10</cp:revision>
  <cp:lastPrinted>2024-05-14T19:49:44Z</cp:lastPrinted>
  <dcterms:created xsi:type="dcterms:W3CDTF">2024-01-04T16:25:20Z</dcterms:created>
  <dcterms:modified xsi:type="dcterms:W3CDTF">2026-01-09T13:49:05Z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4D01D3EB-4546-482E-B783-8834FF71FA73</vt:lpwstr>
  </property>
  <property fmtid="{D5CDD505-2E9C-101B-9397-08002B2CF9AE}" pid="12" name="ArticulatePath">
    <vt:lpwstr>Job Aid_Workstream_Title_Status (2)</vt:lpwstr>
  </property>
</Properties>
</file>