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4"/>
  </p:notesMasterIdLst>
  <p:sldIdLst>
    <p:sldId id="365" r:id="rId6"/>
    <p:sldId id="370" r:id="rId7"/>
    <p:sldId id="368" r:id="rId8"/>
    <p:sldId id="361" r:id="rId9"/>
    <p:sldId id="371" r:id="rId10"/>
    <p:sldId id="369" r:id="rId11"/>
    <p:sldId id="367" r:id="rId12"/>
    <p:sldId id="372" r:id="rId13"/>
  </p:sldIdLst>
  <p:sldSz cx="12192000" cy="16256000"/>
  <p:notesSz cx="7315200" cy="96012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E8357768-72C4-0373-16C5-D0AD69410934}" name="Barfield, Chris" initials="CB" userId="S::chris.barfield@doas.ga.gov::bce30e8a-c9b2-4f0f-b373-c3216ae509e8" providerId="AD"/>
  <p188:author id="{F94FB268-4EB0-26A1-9FED-9A9B05C4B15C}" name="McClester, Ryan" initials="RM" userId="S::ryan.mcclester@sao.ga.gov::5f0298cf-8456-4577-8b9b-8f3379c01079" providerId="AD"/>
  <p188:author id="{BFFD038E-6017-C843-98BD-7DB9884C9DDE}" name="Sipe, Jamie" initials="SJ" userId="S::jasipe@deloitte.com::5bc06a04-23d5-42bd-853b-0cd5205b0fa0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3CAFBF-C2C8-002B-24A8-E52CFFC596F5}" v="82" dt="2026-01-05T14:21:54.907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346" y="9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wartout, Darcy" userId="S::darcy.swartout@sao.ga.gov::1c015fc4-41a8-4efb-8017-be6f6fc86c37" providerId="AD" clId="Web-{2F3CAFBF-C2C8-002B-24A8-E52CFFC596F5}"/>
    <pc:docChg chg="modSld">
      <pc:chgData name="Swartout, Darcy" userId="S::darcy.swartout@sao.ga.gov::1c015fc4-41a8-4efb-8017-be6f6fc86c37" providerId="AD" clId="Web-{2F3CAFBF-C2C8-002B-24A8-E52CFFC596F5}" dt="2026-01-05T14:21:54.907" v="81" actId="20577"/>
      <pc:docMkLst>
        <pc:docMk/>
      </pc:docMkLst>
      <pc:sldChg chg="modSp">
        <pc:chgData name="Swartout, Darcy" userId="S::darcy.swartout@sao.ga.gov::1c015fc4-41a8-4efb-8017-be6f6fc86c37" providerId="AD" clId="Web-{2F3CAFBF-C2C8-002B-24A8-E52CFFC596F5}" dt="2026-01-05T14:21:54.907" v="81" actId="20577"/>
        <pc:sldMkLst>
          <pc:docMk/>
          <pc:sldMk cId="2529097494" sldId="365"/>
        </pc:sldMkLst>
        <pc:spChg chg="mod">
          <ac:chgData name="Swartout, Darcy" userId="S::darcy.swartout@sao.ga.gov::1c015fc4-41a8-4efb-8017-be6f6fc86c37" providerId="AD" clId="Web-{2F3CAFBF-C2C8-002B-24A8-E52CFFC596F5}" dt="2026-01-05T14:21:54.907" v="81" actId="20577"/>
          <ac:spMkLst>
            <pc:docMk/>
            <pc:sldMk cId="2529097494" sldId="365"/>
            <ac:spMk id="6" creationId="{11A325F9-DCFC-2886-9462-28EC4767A2A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D6C6A908-ADB6-9B60-18F5-4C6FF4225531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Cancel P-Card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Prior Approval Request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922" y="4091796"/>
            <a:ext cx="11111488" cy="271934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This guide will show </a:t>
            </a:r>
            <a:r>
              <a:rPr lang="en-US" i="1" dirty="0">
                <a:latin typeface="Arial"/>
                <a:cs typeface="Arial"/>
              </a:rPr>
              <a:t>Cardholders</a:t>
            </a:r>
            <a:r>
              <a:rPr lang="en-US" dirty="0">
                <a:latin typeface="Arial"/>
                <a:cs typeface="Arial"/>
              </a:rPr>
              <a:t> how to </a:t>
            </a:r>
            <a:r>
              <a:rPr lang="en-US" i="1" dirty="0">
                <a:latin typeface="Arial"/>
                <a:cs typeface="Arial"/>
              </a:rPr>
              <a:t>Locate</a:t>
            </a:r>
            <a:r>
              <a:rPr lang="en-US" dirty="0">
                <a:latin typeface="Arial"/>
                <a:cs typeface="Arial"/>
              </a:rPr>
              <a:t> and </a:t>
            </a:r>
            <a:r>
              <a:rPr lang="en-US" i="1" dirty="0">
                <a:latin typeface="Arial"/>
                <a:cs typeface="Arial"/>
              </a:rPr>
              <a:t>Cancel ‘In Progress’ P-Card Prior Approval Requests </a:t>
            </a:r>
            <a:r>
              <a:rPr lang="en-US" dirty="0">
                <a:latin typeface="Arial"/>
                <a:cs typeface="Arial"/>
              </a:rPr>
              <a:t>regardless of whether the cardholder or someone on their behalf created the request. </a:t>
            </a:r>
            <a:br>
              <a:rPr lang="en-US" dirty="0">
                <a:latin typeface="Arial"/>
                <a:cs typeface="Arial"/>
              </a:rPr>
            </a:b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Optional steps provided for requesting a resolution update to 'Canceled' for unwanted</a:t>
            </a:r>
            <a:r>
              <a:rPr lang="en-US" sz="2800" i="1" dirty="0">
                <a:latin typeface="Arial"/>
                <a:cs typeface="Arial"/>
              </a:rPr>
              <a:t> Approved Requests</a:t>
            </a:r>
            <a:r>
              <a:rPr lang="en-US" sz="2800" dirty="0">
                <a:latin typeface="Arial"/>
                <a:cs typeface="Arial"/>
              </a:rPr>
              <a:t>.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542315" cy="455799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Select either the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CRPROC – PCARD – My P-Card Prior Approval Requests 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report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 the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CRPROC – PCARD –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Requests Submitted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O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 My Behalf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report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endParaRPr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Click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Related Actions 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(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…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) next to the desired ‘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In Progress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’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Request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endParaRPr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Hover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over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Request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, then click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Cancel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  <a:endParaRPr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ptos" panose="020B0004020202020204" pitchFamily="34" charset="0"/>
              <a:cs typeface="Arial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Click 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Submit</a:t>
            </a:r>
            <a:r>
              <a:rPr kumimoji="0" lang="en-US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  <a:endParaRPr lang="en-US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Confirm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Request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 document status updates to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Canceled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dirty="0">
                <a:latin typeface="Arial"/>
                <a:cs typeface="Arial"/>
              </a:rPr>
              <a:t>Cancel unwanted </a:t>
            </a:r>
            <a:r>
              <a:rPr lang="en-US" b="1" dirty="0">
                <a:latin typeface="Arial"/>
                <a:cs typeface="Arial"/>
              </a:rPr>
              <a:t>Approved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>
                <a:latin typeface="Arial"/>
                <a:cs typeface="Arial"/>
              </a:rPr>
              <a:t>Requests</a:t>
            </a:r>
            <a:r>
              <a:rPr lang="en-US" dirty="0">
                <a:latin typeface="Arial"/>
                <a:cs typeface="Arial"/>
              </a:rPr>
              <a:t>, as applicable.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3667" y="13697149"/>
            <a:ext cx="1845733" cy="771525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Run P-Card Prior Approval Request Report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5538" y="13697148"/>
            <a:ext cx="1761015" cy="771525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Select &amp; Cancel ‘In Progress’ Prior Approval Request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24790" y="13697147"/>
            <a:ext cx="1630623" cy="771525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Confirm Request Status Updates to ‘Canceled’</a:t>
            </a:r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3576893"/>
            <a:ext cx="27969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64923" y="1260735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0B261-9FEF-387F-45AA-D85B25535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0E7910-1A10-A391-E650-471936F57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DC602B-857B-F3B6-A2BA-621CA557B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CA4C01-4C17-0BA6-635F-B82D35FE1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1CF7B5E-A9F9-A054-F79C-D5CF61B76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Cancel P-Card Prior Approval Request (Part 1 of 5)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FCA63B3-F258-B8DB-41E9-564C2CCDC6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you are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Cardholder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or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Request Initiator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and need to locate and cancel requests you created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enter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CRPROC – PCARD – My P-Card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the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Search </a:t>
            </a:r>
            <a:r>
              <a:rPr kumimoji="0" lang="en-US" sz="3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field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736600" lvl="0">
              <a:defRPr/>
            </a:pPr>
            <a:r>
              <a:rPr lang="en-US" sz="2800" b="1">
                <a:solidFill>
                  <a:prstClr val="black"/>
                </a:solidFill>
              </a:rPr>
              <a:t>Note</a:t>
            </a:r>
            <a:r>
              <a:rPr lang="en-US" sz="2800">
                <a:solidFill>
                  <a:prstClr val="black"/>
                </a:solidFill>
              </a:rPr>
              <a:t>: Skip to </a:t>
            </a:r>
            <a:r>
              <a:rPr lang="en-US" sz="2800" i="1">
                <a:solidFill>
                  <a:prstClr val="black"/>
                </a:solidFill>
              </a:rPr>
              <a:t>Step 5  </a:t>
            </a:r>
            <a:r>
              <a:rPr lang="en-US" sz="2800">
                <a:solidFill>
                  <a:prstClr val="black"/>
                </a:solidFill>
              </a:rPr>
              <a:t>if you are a </a:t>
            </a:r>
            <a:r>
              <a:rPr lang="en-US" sz="2800" i="1">
                <a:solidFill>
                  <a:prstClr val="black"/>
                </a:solidFill>
              </a:rPr>
              <a:t>Cardholder</a:t>
            </a:r>
            <a:r>
              <a:rPr lang="en-US" sz="2800">
                <a:solidFill>
                  <a:prstClr val="black"/>
                </a:solidFill>
              </a:rPr>
              <a:t> and need to locate and cancel requests created by others on your behalf.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CRPROC – PCARD – My P-Card Prior Approval Requests 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report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r>
              <a:rPr lang="en-US" sz="280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A72CB4-96BD-B329-C985-34F5CE4FE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57DDC89-9B6C-8B66-2834-2864A6A29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398" y="7523718"/>
            <a:ext cx="10058400" cy="329032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306EA8E1-1971-08F5-CD3D-3D3C250D4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87421" y="7557601"/>
            <a:ext cx="7625079" cy="841395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5378F39-30CF-8705-DBB3-419FE67DA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38781" y="770397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D5677A9-2C3B-F95C-46D1-83DB367E8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87420" y="8579256"/>
            <a:ext cx="6456680" cy="81456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4F0685E-CF96-B30B-12F8-34DDD009A7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944100" y="871221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8669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C0F63-C5F5-E0EA-DD99-487C66D48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1C61AD-B250-DFED-EE94-5191053DD7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41123E-0190-61A1-1833-84DFBA102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E0DCD3-4ADE-58EB-0A40-6E25D4211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C19142-4E51-2671-5E2E-EE9B470B7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Cancel P-Card Prior Approval Request (Part 2 of 5)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AD79B41-5217-0B98-1D8A-7826F11D26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Related Actions </a:t>
            </a:r>
            <a:r>
              <a:rPr lang="en-US" dirty="0">
                <a:latin typeface="Arial"/>
                <a:cs typeface="Arial"/>
              </a:rPr>
              <a:t>(</a:t>
            </a:r>
            <a:r>
              <a:rPr lang="en-US" b="1" dirty="0">
                <a:latin typeface="Arial"/>
                <a:cs typeface="Arial"/>
              </a:rPr>
              <a:t>…</a:t>
            </a:r>
            <a:r>
              <a:rPr lang="en-US" dirty="0">
                <a:latin typeface="Arial"/>
                <a:cs typeface="Arial"/>
              </a:rPr>
              <a:t>) for the applicable </a:t>
            </a:r>
            <a:r>
              <a:rPr lang="en-US" b="1" dirty="0">
                <a:latin typeface="Arial"/>
                <a:cs typeface="Arial"/>
              </a:rPr>
              <a:t>Request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747395">
              <a:defRPr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Verify the </a:t>
            </a:r>
            <a:r>
              <a:rPr lang="en-US" sz="2800" i="1" dirty="0">
                <a:latin typeface="Arial"/>
                <a:cs typeface="Arial"/>
              </a:rPr>
              <a:t>Request</a:t>
            </a:r>
            <a:r>
              <a:rPr lang="en-US" sz="2800" dirty="0">
                <a:latin typeface="Arial"/>
                <a:cs typeface="Arial"/>
              </a:rPr>
              <a:t> </a:t>
            </a:r>
            <a:r>
              <a:rPr lang="en-US" sz="2800" i="1" dirty="0">
                <a:latin typeface="Arial"/>
                <a:cs typeface="Arial"/>
              </a:rPr>
              <a:t>Status</a:t>
            </a:r>
            <a:r>
              <a:rPr lang="en-US" sz="2800" dirty="0">
                <a:latin typeface="Arial"/>
                <a:cs typeface="Arial"/>
              </a:rPr>
              <a:t> is ‘</a:t>
            </a:r>
            <a:r>
              <a:rPr lang="en-US" sz="2800" i="1" dirty="0">
                <a:latin typeface="Arial"/>
                <a:cs typeface="Arial"/>
              </a:rPr>
              <a:t>In Progress</a:t>
            </a:r>
            <a:r>
              <a:rPr lang="en-US" sz="2800" dirty="0">
                <a:latin typeface="Arial"/>
                <a:cs typeface="Arial"/>
              </a:rPr>
              <a:t>’.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lang="en-US" dirty="0">
                <a:latin typeface="Arial"/>
                <a:cs typeface="Arial"/>
              </a:rPr>
              <a:t>Hover over </a:t>
            </a:r>
            <a:r>
              <a:rPr lang="en-US" b="1" dirty="0">
                <a:latin typeface="Arial"/>
                <a:cs typeface="Arial"/>
              </a:rPr>
              <a:t>Request</a:t>
            </a:r>
            <a:r>
              <a:rPr lang="en-US" dirty="0">
                <a:latin typeface="Arial"/>
                <a:cs typeface="Arial"/>
              </a:rPr>
              <a:t> and click </a:t>
            </a:r>
            <a:r>
              <a:rPr lang="en-US" b="1" dirty="0">
                <a:latin typeface="Arial"/>
                <a:cs typeface="Arial"/>
              </a:rPr>
              <a:t>Cancel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696595"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Skip to </a:t>
            </a:r>
            <a:r>
              <a:rPr lang="en-US" sz="2800" i="1" dirty="0">
                <a:latin typeface="Arial"/>
                <a:cs typeface="Arial"/>
              </a:rPr>
              <a:t>Step 9</a:t>
            </a:r>
            <a:r>
              <a:rPr lang="en-US" sz="2800" dirty="0">
                <a:latin typeface="Arial"/>
                <a:cs typeface="Arial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447328-E8E7-4466-09C2-91E3E4C02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ABA4263-75DF-B269-E51D-B99083C3F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1260" b="15132"/>
          <a:stretch>
            <a:fillRect/>
          </a:stretch>
        </p:blipFill>
        <p:spPr>
          <a:xfrm>
            <a:off x="1066799" y="5406859"/>
            <a:ext cx="10058400" cy="502356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AC562E9-BF22-D820-61BD-45739009F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62326" y="8210550"/>
            <a:ext cx="1609724" cy="72456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E8B7A78-4ECC-5A2E-D27E-33B71E8F5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805785" y="829851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3077220-A342-2059-4F6D-E94F04CD3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388416" y="889063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D3174AE-6D48-6E78-37BE-7BA7001DD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72049" y="9439275"/>
            <a:ext cx="3381375" cy="442512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3535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Cancel P-Card Prior Approval Request (Part 3 of 5)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5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If you are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Cardholder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and need to locate and cancel requests 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created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by others on your behalf,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enter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CRPROC – PCARD – Requests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in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Search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field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 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6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Select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CRPROC – PCARD – Requests Submitted On My Behalf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report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  <a:r>
              <a:rPr lang="en-US" sz="28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endParaRPr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368EBCE-402E-BECA-F0CF-E73BF3A3B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609" y="6804153"/>
            <a:ext cx="10058400" cy="25896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09699070-C40E-B5B9-B16B-B03D3AE2E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0315" y="6896099"/>
            <a:ext cx="7501045" cy="70104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68D1486-8816-F881-166A-9BA2C5DB6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831675" y="697260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6DC1914-CDB9-8F4D-6A2A-7EAFD6807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80315" y="7701677"/>
            <a:ext cx="5877985" cy="81456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D627C9A-39C7-7B1E-55B9-48EE1BBF43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258300" y="783463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3CFC28-7444-EAFC-3CC3-55747A6E0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A73B6F-EFB0-D01F-A8E5-115E367AB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E7A9DC-D11E-A20D-5589-1778C45AA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FC3B4F-6C00-4A23-6390-7521EA48E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517C14-69AB-4F62-77AD-F6FA1063B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Cancel P-Card Prior Approval Request (Part 4 of 5)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5BE8DB1-2B97-BB12-56FB-61C2CA3774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358030"/>
            <a:ext cx="10569221" cy="30195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Related Actions </a:t>
            </a:r>
            <a:r>
              <a:rPr lang="en-US" dirty="0">
                <a:latin typeface="Arial"/>
                <a:cs typeface="Arial"/>
              </a:rPr>
              <a:t>(</a:t>
            </a:r>
            <a:r>
              <a:rPr lang="en-US" b="1" dirty="0">
                <a:latin typeface="Arial"/>
                <a:cs typeface="Arial"/>
              </a:rPr>
              <a:t>…</a:t>
            </a:r>
            <a:r>
              <a:rPr lang="en-US" dirty="0">
                <a:latin typeface="Arial"/>
                <a:cs typeface="Arial"/>
              </a:rPr>
              <a:t>) for the applicable </a:t>
            </a:r>
            <a:r>
              <a:rPr lang="en-US" b="1" dirty="0">
                <a:latin typeface="Arial"/>
                <a:cs typeface="Arial"/>
              </a:rPr>
              <a:t>Request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747395">
              <a:defRPr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Verify the </a:t>
            </a:r>
            <a:r>
              <a:rPr lang="en-US" sz="2800" i="1" dirty="0">
                <a:latin typeface="Arial"/>
                <a:cs typeface="Arial"/>
              </a:rPr>
              <a:t>Request Status</a:t>
            </a:r>
            <a:r>
              <a:rPr lang="en-US" sz="2800" dirty="0">
                <a:latin typeface="Arial"/>
                <a:cs typeface="Arial"/>
              </a:rPr>
              <a:t> is ‘</a:t>
            </a:r>
            <a:r>
              <a:rPr lang="en-US" sz="2800" i="1" dirty="0">
                <a:latin typeface="Arial"/>
                <a:cs typeface="Arial"/>
              </a:rPr>
              <a:t>In Progress</a:t>
            </a:r>
            <a:r>
              <a:rPr lang="en-US" sz="2800" dirty="0">
                <a:latin typeface="Arial"/>
                <a:cs typeface="Arial"/>
              </a:rPr>
              <a:t>’.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8"/>
              <a:tabLst/>
              <a:defRPr/>
            </a:pPr>
            <a:r>
              <a:rPr lang="en-US" dirty="0">
                <a:latin typeface="Arial"/>
                <a:cs typeface="Arial"/>
              </a:rPr>
              <a:t>Hover over </a:t>
            </a:r>
            <a:r>
              <a:rPr lang="en-US" b="1" dirty="0">
                <a:latin typeface="Arial"/>
                <a:cs typeface="Arial"/>
              </a:rPr>
              <a:t>Request</a:t>
            </a:r>
            <a:r>
              <a:rPr lang="en-US" dirty="0">
                <a:latin typeface="Arial"/>
                <a:cs typeface="Arial"/>
              </a:rPr>
              <a:t> and click </a:t>
            </a:r>
            <a:r>
              <a:rPr lang="en-US" b="1" dirty="0">
                <a:latin typeface="Arial"/>
                <a:cs typeface="Arial"/>
              </a:rPr>
              <a:t>Cancel</a:t>
            </a:r>
            <a:r>
              <a:rPr lang="en-US" dirty="0">
                <a:latin typeface="Arial"/>
                <a:cs typeface="Arial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7D084B-168E-7C6F-070E-BBFE56E74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7DDBF32-F8B3-D288-654C-E848961C0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609" y="5148316"/>
            <a:ext cx="10058400" cy="55508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0FD608F-5391-D6E8-5D3F-09A404DB8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97300" y="7926601"/>
            <a:ext cx="2051050" cy="72456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5165CFA-12C8-5C10-6187-B6F269940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248660" y="801456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5EB7C93-5A26-9466-4CF0-0EC5C3847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551897" y="872317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D9406AA-B3BB-F63C-0BA7-663A69527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16284" y="9271813"/>
            <a:ext cx="4019866" cy="54864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2484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FBF57-3ADE-D977-A45F-D9E8A9C1C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F15A36-5505-28B3-4AD6-26C1D295E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B9AC61-E70B-6995-B115-EB2AD8115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45351E-867C-F1C8-5D70-DA1426E447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D80D8F0-ACCA-5F15-F3CC-51D8D3C24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Arial"/>
                <a:cs typeface="Arial"/>
              </a:rPr>
              <a:t>Cancel P-Card Prior Approval Request (Part 5 of 5)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40C5937-9CA7-0FAB-3334-A43F0713F9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lang="en-US" dirty="0">
                <a:latin typeface="Arial"/>
                <a:cs typeface="Arial"/>
              </a:rPr>
              <a:t>Review the ‘</a:t>
            </a:r>
            <a:r>
              <a:rPr lang="en-US" b="1" dirty="0">
                <a:latin typeface="Arial"/>
                <a:cs typeface="Arial"/>
              </a:rPr>
              <a:t>In Progress</a:t>
            </a:r>
            <a:r>
              <a:rPr lang="en-US" dirty="0">
                <a:latin typeface="Arial"/>
                <a:cs typeface="Arial"/>
              </a:rPr>
              <a:t>’ </a:t>
            </a:r>
            <a:r>
              <a:rPr lang="en-US" b="1" dirty="0">
                <a:latin typeface="Arial"/>
                <a:cs typeface="Arial"/>
              </a:rPr>
              <a:t>Request</a:t>
            </a:r>
            <a:r>
              <a:rPr lang="en-US" dirty="0">
                <a:latin typeface="Arial"/>
                <a:cs typeface="Arial"/>
              </a:rPr>
              <a:t>, and </a:t>
            </a:r>
            <a:r>
              <a:rPr lang="en-US" b="1" dirty="0">
                <a:latin typeface="Arial"/>
                <a:cs typeface="Arial"/>
              </a:rPr>
              <a:t>enter your comments</a:t>
            </a:r>
            <a:r>
              <a:rPr lang="en-US" dirty="0">
                <a:latin typeface="Arial"/>
                <a:cs typeface="Arial"/>
              </a:rPr>
              <a:t>, as applicable.</a:t>
            </a: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 startAt="9"/>
              <a:tabLst/>
              <a:defRPr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Submit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804545"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To discontinue </a:t>
            </a:r>
            <a:r>
              <a:rPr lang="en-US" sz="2800" i="1" dirty="0">
                <a:latin typeface="Arial"/>
                <a:cs typeface="Arial"/>
              </a:rPr>
              <a:t>Cancel</a:t>
            </a:r>
            <a:r>
              <a:rPr lang="en-US" sz="2800" dirty="0">
                <a:latin typeface="Arial"/>
                <a:cs typeface="Arial"/>
              </a:rPr>
              <a:t> action, click </a:t>
            </a:r>
            <a:r>
              <a:rPr lang="en-US" sz="2800" i="1" dirty="0">
                <a:latin typeface="Arial"/>
                <a:cs typeface="Arial"/>
              </a:rPr>
              <a:t>Cancel</a:t>
            </a:r>
            <a:r>
              <a:rPr lang="en-US" sz="2800" dirty="0">
                <a:latin typeface="Arial"/>
                <a:cs typeface="Arial"/>
              </a:rPr>
              <a:t>.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8C2BAA4-BE0A-9712-5E22-4124F58D9E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11"/>
            </a:pPr>
            <a:r>
              <a:rPr lang="en-US">
                <a:solidFill>
                  <a:prstClr val="black"/>
                </a:solidFill>
                <a:latin typeface="Arial"/>
                <a:cs typeface="Arial"/>
              </a:rPr>
              <a:t>View the confirmation of </a:t>
            </a:r>
            <a:r>
              <a:rPr lang="en-US" b="1">
                <a:solidFill>
                  <a:prstClr val="black"/>
                </a:solidFill>
                <a:latin typeface="Arial"/>
                <a:cs typeface="Arial"/>
              </a:rPr>
              <a:t>Event Canceled </a:t>
            </a:r>
            <a:r>
              <a:rPr lang="en-US">
                <a:solidFill>
                  <a:prstClr val="black"/>
                </a:solidFill>
                <a:latin typeface="Arial"/>
                <a:cs typeface="Arial"/>
              </a:rPr>
              <a:t>which displays in the report status</a:t>
            </a:r>
            <a:r>
              <a:rPr lang="en-US" sz="4400">
                <a:solidFill>
                  <a:prstClr val="black"/>
                </a:solidFill>
                <a:latin typeface="Arial"/>
                <a:cs typeface="Arial"/>
              </a:rPr>
              <a:t>. </a:t>
            </a:r>
            <a:r>
              <a:rPr lang="en-US" sz="2800" b="1">
                <a:solidFill>
                  <a:prstClr val="black"/>
                </a:solidFill>
                <a:latin typeface="Arial"/>
                <a:cs typeface="Arial"/>
              </a:rPr>
              <a:t>Note</a:t>
            </a:r>
            <a:r>
              <a:rPr lang="en-US" sz="2800">
                <a:solidFill>
                  <a:prstClr val="black"/>
                </a:solidFill>
                <a:latin typeface="Arial"/>
                <a:cs typeface="Arial"/>
              </a:rPr>
              <a:t>: </a:t>
            </a:r>
            <a:r>
              <a:rPr lang="en-US" sz="2800"/>
              <a:t>Click </a:t>
            </a:r>
            <a:r>
              <a:rPr lang="en-US" sz="2800" i="1"/>
              <a:t>View Details, </a:t>
            </a:r>
            <a:r>
              <a:rPr lang="en-US" sz="2800"/>
              <a:t>optional. The link provides details of the request canceled along with further confirmation of cancelation.</a:t>
            </a:r>
            <a:r>
              <a:rPr lang="en-US" sz="2800">
                <a:solidFill>
                  <a:prstClr val="black"/>
                </a:solidFill>
                <a:latin typeface="Arial"/>
                <a:cs typeface="Arial"/>
              </a:rPr>
              <a:t> </a:t>
            </a:r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9A8298-4098-D492-68FE-E59D2712A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3B107B3-4111-693A-6F25-6C16E01648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9642" y="4636724"/>
            <a:ext cx="5609524" cy="399047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DD15B29-8B99-3764-42DB-BE420DFF5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33799" y="7127349"/>
            <a:ext cx="4419600" cy="44077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4C77EF2-6B11-E60A-C4D4-D59C50B9E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153399" y="7102191"/>
            <a:ext cx="448983" cy="44077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0A6709C-2217-9603-D504-4BB1053BA7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63880" y="807856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766D0B-C9A6-E42A-5C77-F3B684B60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12520" y="8204393"/>
            <a:ext cx="1052158" cy="34019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9410FA1-5342-2FF3-A401-899EAD570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288" r="19387"/>
          <a:stretch/>
        </p:blipFill>
        <p:spPr>
          <a:xfrm>
            <a:off x="1295398" y="12170421"/>
            <a:ext cx="10058400" cy="236775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429A46F2-40D6-A18C-5ED4-C4DC5EF81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26428" y="12410719"/>
            <a:ext cx="2220686" cy="1219200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3728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FDD7B-7AFC-E40E-5295-B8A2850FE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C52805-DF94-F577-0A29-5F3EC1F71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CC441C-0AE2-EC22-8F90-B1B1BB22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F96-7700-87A3-C7AE-0001B6DD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B266520-FC6B-DCFE-2474-73C0ED8E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Close Unwanted P-Card Prior Approval Request (Part 1 of 2)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0CCE2EA-C763-6309-47BF-87C46E9F4C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Arial"/>
                <a:cs typeface="Arial"/>
              </a:rPr>
              <a:t>If you need to </a:t>
            </a:r>
            <a:r>
              <a:rPr lang="en-US" b="1" dirty="0">
                <a:latin typeface="Arial"/>
                <a:cs typeface="Arial"/>
              </a:rPr>
              <a:t>Close an Approved Request </a:t>
            </a:r>
            <a:r>
              <a:rPr lang="en-US" dirty="0">
                <a:latin typeface="Arial"/>
                <a:cs typeface="Arial"/>
              </a:rPr>
              <a:t>that is no longer needed, use the following steps. Once a </a:t>
            </a:r>
            <a:r>
              <a:rPr lang="en-US" b="1" dirty="0">
                <a:latin typeface="Arial"/>
                <a:cs typeface="Arial"/>
              </a:rPr>
              <a:t>Request</a:t>
            </a:r>
            <a:r>
              <a:rPr lang="en-US" dirty="0">
                <a:latin typeface="Arial"/>
                <a:cs typeface="Arial"/>
              </a:rPr>
              <a:t> status reflects ‘</a:t>
            </a:r>
            <a:r>
              <a:rPr lang="en-US" b="1" dirty="0">
                <a:latin typeface="Arial"/>
                <a:cs typeface="Arial"/>
              </a:rPr>
              <a:t>Successfully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>
                <a:latin typeface="Arial"/>
                <a:cs typeface="Arial"/>
              </a:rPr>
              <a:t>Completed</a:t>
            </a:r>
            <a:r>
              <a:rPr lang="en-US" dirty="0">
                <a:latin typeface="Arial"/>
                <a:cs typeface="Arial"/>
              </a:rPr>
              <a:t>’, the </a:t>
            </a:r>
            <a:r>
              <a:rPr lang="en-US" b="1" dirty="0">
                <a:latin typeface="Arial"/>
                <a:cs typeface="Arial"/>
              </a:rPr>
              <a:t>Cancel</a:t>
            </a:r>
            <a:r>
              <a:rPr lang="en-US" dirty="0">
                <a:latin typeface="Arial"/>
                <a:cs typeface="Arial"/>
              </a:rPr>
              <a:t> option is no longer available. 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F313AB0-C961-5867-B28B-BD06424A8C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/>
              <a:t>It is encouraged that cardholders click </a:t>
            </a:r>
            <a:r>
              <a:rPr lang="en-US" b="1"/>
              <a:t>Related Actions </a:t>
            </a:r>
            <a:r>
              <a:rPr lang="en-US"/>
              <a:t>(…).</a:t>
            </a:r>
          </a:p>
          <a:p>
            <a:pPr marL="742950" indent="-742950">
              <a:buFont typeface="+mj-lt"/>
              <a:buAutoNum type="arabicPeriod" startAt="2"/>
            </a:pPr>
            <a:r>
              <a:rPr lang="en-US"/>
              <a:t>Hover over </a:t>
            </a:r>
            <a:r>
              <a:rPr lang="en-US" b="1"/>
              <a:t>Business Process </a:t>
            </a:r>
            <a:r>
              <a:rPr lang="en-US"/>
              <a:t>and click </a:t>
            </a:r>
            <a:r>
              <a:rPr lang="en-US" b="1"/>
              <a:t>Manage Attachments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AF9E2A-ED4F-5C2D-5CDF-452DFEADF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D8635E0-44A0-F611-0816-EC3BA7E5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609" y="11702123"/>
            <a:ext cx="10058400" cy="21958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FC8AC665-0587-206C-7CA5-29F2F20E9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14870" y="11702123"/>
            <a:ext cx="925387" cy="690147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604F614-EFE0-0206-745B-2AE47E9DD4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0257" y="12697003"/>
            <a:ext cx="3711752" cy="452451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C2331D1-141F-FE4B-2EAC-2B056EBAE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703243" y="1115348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6500E5B-9001-A3A4-08FC-B1811F6FD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021813" y="1218665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6ED8FB6-FC16-3A76-6961-C6A16F04A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3609" y="5316804"/>
            <a:ext cx="10058400" cy="309489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BBCC3829-D6EB-5289-921B-62151B2F3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32184" y="7395926"/>
            <a:ext cx="6245365" cy="609462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366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149E94-0B70-4544-1A30-EE064E4A2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1D14A5-87BD-25ED-79B6-FF9FEBF77D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1F99E2-1D6B-6AE7-EA11-006737F7A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DE3DE1-5744-E1C9-3E65-7CCB3AD16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5503E43-2140-C29C-8074-BA0D4230D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>
                <a:latin typeface="Arial"/>
                <a:cs typeface="Arial"/>
              </a:rPr>
              <a:t>Close Unwanted P-Card Prior Approval Request (Part 2 of 2)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F53FCB3-1695-079A-2472-04ABD0E0A9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en-US"/>
              <a:t>Enter a </a:t>
            </a:r>
            <a:r>
              <a:rPr lang="en-US" b="1"/>
              <a:t>Comment</a:t>
            </a:r>
            <a:r>
              <a:rPr lang="en-US">
                <a:solidFill>
                  <a:srgbClr val="FF0000"/>
                </a:solidFill>
              </a:rPr>
              <a:t>*</a:t>
            </a:r>
            <a:r>
              <a:rPr lang="en-US"/>
              <a:t> on the </a:t>
            </a:r>
            <a:r>
              <a:rPr lang="en-US" b="1"/>
              <a:t>Request</a:t>
            </a:r>
            <a:r>
              <a:rPr lang="en-US"/>
              <a:t>. It is recommended that you send an email to notify the cardholder’s manager of the need for updating the request resolution to ‘</a:t>
            </a:r>
            <a:r>
              <a:rPr lang="en-US" b="1"/>
              <a:t>Cancelled</a:t>
            </a:r>
            <a:r>
              <a:rPr lang="en-US"/>
              <a:t>’.</a:t>
            </a:r>
          </a:p>
          <a:p>
            <a:pPr marL="736600"/>
            <a:r>
              <a:rPr lang="en-US" sz="2800" b="1"/>
              <a:t>Note</a:t>
            </a:r>
            <a:r>
              <a:rPr lang="en-US" sz="2800"/>
              <a:t>: An </a:t>
            </a:r>
            <a:r>
              <a:rPr lang="en-US" sz="2800" i="1"/>
              <a:t>attachment</a:t>
            </a:r>
            <a:r>
              <a:rPr lang="en-US" sz="2800"/>
              <a:t> is not required.</a:t>
            </a:r>
          </a:p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45DB4CF-1225-9690-D53D-E964C108EC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  <a:endParaRPr lang="en-US" sz="2800"/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46FC5F-C8CD-2FA1-4E61-7C85BA5BD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5B9D82C-80B3-579A-1B60-8D105BB61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95947"/>
            <a:ext cx="10953599" cy="991815"/>
            <a:chOff x="328693" y="2700632"/>
            <a:chExt cx="6062976" cy="502647"/>
          </a:xfrm>
          <a:solidFill>
            <a:srgbClr val="90C3C8"/>
          </a:solidFill>
        </p:grpSpPr>
        <p:sp>
          <p:nvSpPr>
            <p:cNvPr id="13" name="Freeform 101">
              <a:extLst>
                <a:ext uri="{FF2B5EF4-FFF2-40B4-BE49-F238E27FC236}">
                  <a16:creationId xmlns:a16="http://schemas.microsoft.com/office/drawing/2014/main" id="{C2BA604D-D319-1F51-5A43-ECD4799B0273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rgbClr val="90C3C8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/>
              </a:endParaRPr>
            </a:p>
          </p:txBody>
        </p:sp>
        <p:pic>
          <p:nvPicPr>
            <p:cNvPr id="14" name="Graphic 13" descr="Checkmark with solid fill">
              <a:extLst>
                <a:ext uri="{FF2B5EF4-FFF2-40B4-BE49-F238E27FC236}">
                  <a16:creationId xmlns:a16="http://schemas.microsoft.com/office/drawing/2014/main" id="{CEEE72B2-E5B0-F83D-DEC6-A29B7E65DA2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554C899D-7575-F925-189D-650BF59CFC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66371" y="14476355"/>
            <a:ext cx="983668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Arial"/>
                <a:cs typeface="Arial"/>
              </a:rPr>
              <a:t>You have successfully canceled both ‘In Progress’ and 'Successfully Completed' P-Card Prior Approval Requests.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C384566-BF8C-3F58-DBF8-5481F219CF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3100" y="5192673"/>
            <a:ext cx="9144000" cy="325922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D48FCB16-A231-4504-0118-C6DE99B106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16048" y="6882855"/>
            <a:ext cx="7705291" cy="79810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5534E6-5BB1-8A72-8951-E77B6CE8B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28899" y="10841265"/>
            <a:ext cx="7315200" cy="173107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73EC1AE-99D4-30C8-4989-DA7F9EE6E3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7600" y="11395605"/>
            <a:ext cx="2857500" cy="910695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52639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schemas.microsoft.com/office/2006/documentManagement/types"/>
    <ds:schemaRef ds:uri="91b022cc-d96d-4c7a-a6ef-47af526da2c2"/>
    <ds:schemaRef ds:uri="http://purl.org/dc/dcmitype/"/>
    <ds:schemaRef ds:uri="http://purl.org/dc/elements/1.1/"/>
    <ds:schemaRef ds:uri="8d5ae7cb-5eaa-45bd-87a9-9ecdfd4d7a10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4CA1C74-D4E9-4FC7-9DCB-E3032F1C825B}"/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638</Words>
  <Application>Microsoft Office PowerPoint</Application>
  <PresentationFormat>Custom</PresentationFormat>
  <Paragraphs>88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Job Aid Template</vt:lpstr>
      <vt:lpstr>1_Administrative</vt:lpstr>
      <vt:lpstr>Cancel P-Card  Prior Approval Request</vt:lpstr>
      <vt:lpstr>Cancel P-Card Prior Approval Request (Part 1 of 5)</vt:lpstr>
      <vt:lpstr>Cancel P-Card Prior Approval Request (Part 2 of 5)</vt:lpstr>
      <vt:lpstr>Cancel P-Card Prior Approval Request (Part 3 of 5)</vt:lpstr>
      <vt:lpstr>Cancel P-Card Prior Approval Request (Part 4 of 5)</vt:lpstr>
      <vt:lpstr>Cancel P-Card Prior Approval Request (Part 5 of 5)</vt:lpstr>
      <vt:lpstr>Close Unwanted P-Card Prior Approval Request (Part 1 of 2)</vt:lpstr>
      <vt:lpstr>Close Unwanted P-Card Prior Approval Request (Part 2 of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75</cp:revision>
  <cp:lastPrinted>2024-05-14T19:49:44Z</cp:lastPrinted>
  <dcterms:created xsi:type="dcterms:W3CDTF">2024-01-04T16:25:20Z</dcterms:created>
  <dcterms:modified xsi:type="dcterms:W3CDTF">2026-01-05T14:21:55Z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560943A2-4B10-499A-8D1B-405F6B5D7BA1</vt:lpwstr>
  </property>
  <property fmtid="{D5CDD505-2E9C-101B-9397-08002B2CF9AE}" pid="12" name="ArticulatePath">
    <vt:lpwstr>https://gets-my.sharepoint.com/personal/chris_barfield_doas_ga_gov/Documents/Desktop/Workday Job Aids/Procurement Job Aids/Job Aid_Workstream_Template_Final</vt:lpwstr>
  </property>
</Properties>
</file>