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36"/>
  </p:notesMasterIdLst>
  <p:sldIdLst>
    <p:sldId id="355" r:id="rId6"/>
    <p:sldId id="408" r:id="rId7"/>
    <p:sldId id="409" r:id="rId8"/>
    <p:sldId id="366" r:id="rId9"/>
    <p:sldId id="479" r:id="rId10"/>
    <p:sldId id="360" r:id="rId11"/>
    <p:sldId id="361" r:id="rId12"/>
    <p:sldId id="413" r:id="rId13"/>
    <p:sldId id="412" r:id="rId14"/>
    <p:sldId id="411" r:id="rId15"/>
    <p:sldId id="362" r:id="rId16"/>
    <p:sldId id="383" r:id="rId17"/>
    <p:sldId id="489" r:id="rId18"/>
    <p:sldId id="480" r:id="rId19"/>
    <p:sldId id="490" r:id="rId20"/>
    <p:sldId id="497" r:id="rId21"/>
    <p:sldId id="498" r:id="rId22"/>
    <p:sldId id="499" r:id="rId23"/>
    <p:sldId id="500" r:id="rId24"/>
    <p:sldId id="494" r:id="rId25"/>
    <p:sldId id="495" r:id="rId26"/>
    <p:sldId id="364" r:id="rId27"/>
    <p:sldId id="483" r:id="rId28"/>
    <p:sldId id="484" r:id="rId29"/>
    <p:sldId id="367" r:id="rId30"/>
    <p:sldId id="477" r:id="rId31"/>
    <p:sldId id="369" r:id="rId32"/>
    <p:sldId id="478" r:id="rId33"/>
    <p:sldId id="370" r:id="rId34"/>
    <p:sldId id="374" r:id="rId35"/>
  </p:sldIdLst>
  <p:sldSz cx="12192000" cy="16256000"/>
  <p:notesSz cx="7023100" cy="93091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ob Aid" id="{5C701155-6AC2-42FC-9E37-6CA6E51D9CC1}">
          <p14:sldIdLst>
            <p14:sldId id="355"/>
            <p14:sldId id="408"/>
            <p14:sldId id="409"/>
            <p14:sldId id="366"/>
            <p14:sldId id="479"/>
            <p14:sldId id="360"/>
            <p14:sldId id="361"/>
            <p14:sldId id="413"/>
            <p14:sldId id="412"/>
            <p14:sldId id="411"/>
            <p14:sldId id="362"/>
            <p14:sldId id="383"/>
            <p14:sldId id="489"/>
            <p14:sldId id="480"/>
            <p14:sldId id="490"/>
            <p14:sldId id="497"/>
            <p14:sldId id="498"/>
            <p14:sldId id="499"/>
            <p14:sldId id="500"/>
            <p14:sldId id="494"/>
            <p14:sldId id="495"/>
            <p14:sldId id="364"/>
            <p14:sldId id="483"/>
            <p14:sldId id="484"/>
            <p14:sldId id="367"/>
            <p14:sldId id="477"/>
            <p14:sldId id="369"/>
            <p14:sldId id="478"/>
            <p14:sldId id="370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" userId="S::osborne.johnson@doas.ga.gov::c08ee522-9c71-43c5-a31c-8862c49cc44e" providerId="AD"/>
  <p188:author id="{8063FF29-28C7-419A-166A-17E57A82819B}" name="Auld, Joyce" initials="JA" userId="S::joyce.auld@doas.ga.gov::b08ef79f-7306-418b-9cf1-d56775e7fcf9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3F7D2050-830F-C23C-5BF1-4FD4E3ADB9CA}" name="Eason, Lisa" initials="LE" userId="S::lisa.eason@doas.ga.gov::f5310a38-4a2e-446d-bd17-3a28798b03cd" providerId="AD"/>
  <p188:author id="{B987ED60-8328-D44F-D018-344581673C94}" name="Navas, Andrea" initials="AN" userId="S::Andrea.Navas@doas.ga.gov::8ab5f365-19e7-467e-867f-923a8cab8b55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EBC4DAA8-D2BD-D97C-4468-DD09B5EC47F9}" name="Bhagam, Madhavi" initials="BM" userId="S::madhavi.bhagam@doas.ga.gov::26b2325d-811e-4972-b25a-6cf49749eae2" providerId="AD"/>
  <p188:author id="{A6C03AB1-8E7C-7E09-B1AE-C5E0DCE5B814}" name="Stewart, Alexandra" initials="SA" userId="S::alexandra.stewart@doas.ga.gov::3f324179-5079-4e8c-9567-70d9ee78726e" providerId="AD"/>
  <p188:author id="{61BFF8CD-980F-A235-FF4D-63BE8AB53CE9}" name="Anna Randi" initials="AR" userId="S::anna.randi@optisconsulting.com::a2d4487f-25fa-41b0-a40d-0963c3e33347" providerId="AD"/>
  <p188:author id="{83484AD1-9D53-5B39-FDEA-F504A06A2B49}" name="Anna  Bobrovskaya" initials="AB" userId="S::anna.bobrovskaya@optisconsulting.com::f4b39805-eb08-4c84-8f3c-64880e8902b0" providerId="AD"/>
  <p188:author id="{0CEE8AF1-C248-A972-666E-9A72101DA29C}" name="Chapman, Mary" initials="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FF9"/>
    <a:srgbClr val="FFEEF1"/>
    <a:srgbClr val="C1EBFF"/>
    <a:srgbClr val="DBFFCE"/>
    <a:srgbClr val="FFCCF8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262" y="78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rtout, Darcy" userId="1c015fc4-41a8-4efb-8017-be6f6fc86c37" providerId="ADAL" clId="{BB050D58-8F81-4B9B-ABE4-6E691D6D2DE0}"/>
    <pc:docChg chg="modSld">
      <pc:chgData name="Swartout, Darcy" userId="1c015fc4-41a8-4efb-8017-be6f6fc86c37" providerId="ADAL" clId="{BB050D58-8F81-4B9B-ABE4-6E691D6D2DE0}" dt="2026-03-24T18:00:22.314" v="66" actId="1035"/>
      <pc:docMkLst>
        <pc:docMk/>
      </pc:docMkLst>
      <pc:sldChg chg="modSp mod modCm">
        <pc:chgData name="Swartout, Darcy" userId="1c015fc4-41a8-4efb-8017-be6f6fc86c37" providerId="ADAL" clId="{BB050D58-8F81-4B9B-ABE4-6E691D6D2DE0}" dt="2026-03-23T14:26:21.742" v="14" actId="20577"/>
        <pc:sldMkLst>
          <pc:docMk/>
          <pc:sldMk cId="1339528299" sldId="355"/>
        </pc:sldMkLst>
        <pc:spChg chg="mod">
          <ac:chgData name="Swartout, Darcy" userId="1c015fc4-41a8-4efb-8017-be6f6fc86c37" providerId="ADAL" clId="{BB050D58-8F81-4B9B-ABE4-6E691D6D2DE0}" dt="2026-03-23T14:26:21.742" v="14" actId="20577"/>
          <ac:spMkLst>
            <pc:docMk/>
            <pc:sldMk cId="1339528299" sldId="355"/>
            <ac:spMk id="6" creationId="{C3BB6FEC-C60D-49BB-A4AE-8ED5D0583D8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6-03-23T14:26:21.742" v="14" actId="20577"/>
              <pc2:cmMkLst xmlns:pc2="http://schemas.microsoft.com/office/powerpoint/2019/9/main/command">
                <pc:docMk/>
                <pc:sldMk cId="1339528299" sldId="355"/>
                <pc2:cmMk id="{A5AACEDB-1EC5-4FA0-8FC5-C37599B82A77}"/>
              </pc2:cmMkLst>
            </pc226:cmChg>
          </p:ext>
        </pc:extLst>
      </pc:sldChg>
      <pc:sldChg chg="modSp mod">
        <pc:chgData name="Swartout, Darcy" userId="1c015fc4-41a8-4efb-8017-be6f6fc86c37" providerId="ADAL" clId="{BB050D58-8F81-4B9B-ABE4-6E691D6D2DE0}" dt="2026-03-23T14:29:50.324" v="42" actId="13244"/>
        <pc:sldMkLst>
          <pc:docMk/>
          <pc:sldMk cId="3074014011" sldId="360"/>
        </pc:sldMkLst>
        <pc:spChg chg="ord">
          <ac:chgData name="Swartout, Darcy" userId="1c015fc4-41a8-4efb-8017-be6f6fc86c37" providerId="ADAL" clId="{BB050D58-8F81-4B9B-ABE4-6E691D6D2DE0}" dt="2026-03-23T14:29:50.324" v="42" actId="13244"/>
          <ac:spMkLst>
            <pc:docMk/>
            <pc:sldMk cId="3074014011" sldId="360"/>
            <ac:spMk id="13" creationId="{7F0EAF66-C792-3799-E602-5096A7AACA4B}"/>
          </ac:spMkLst>
        </pc:spChg>
        <pc:spChg chg="ord">
          <ac:chgData name="Swartout, Darcy" userId="1c015fc4-41a8-4efb-8017-be6f6fc86c37" providerId="ADAL" clId="{BB050D58-8F81-4B9B-ABE4-6E691D6D2DE0}" dt="2026-03-23T14:29:38.603" v="39" actId="13244"/>
          <ac:spMkLst>
            <pc:docMk/>
            <pc:sldMk cId="3074014011" sldId="360"/>
            <ac:spMk id="14" creationId="{549F6EF4-0B16-7B75-1BDD-40E452D5BB5B}"/>
          </ac:spMkLst>
        </pc:spChg>
        <pc:spChg chg="ord">
          <ac:chgData name="Swartout, Darcy" userId="1c015fc4-41a8-4efb-8017-be6f6fc86c37" providerId="ADAL" clId="{BB050D58-8F81-4B9B-ABE4-6E691D6D2DE0}" dt="2026-03-23T14:29:42.504" v="40" actId="13244"/>
          <ac:spMkLst>
            <pc:docMk/>
            <pc:sldMk cId="3074014011" sldId="360"/>
            <ac:spMk id="15" creationId="{CE0E6C9B-019E-EE89-39A9-346257F1AB0B}"/>
          </ac:spMkLst>
        </pc:spChg>
        <pc:spChg chg="ord">
          <ac:chgData name="Swartout, Darcy" userId="1c015fc4-41a8-4efb-8017-be6f6fc86c37" providerId="ADAL" clId="{BB050D58-8F81-4B9B-ABE4-6E691D6D2DE0}" dt="2026-03-23T14:29:46.496" v="41" actId="13244"/>
          <ac:spMkLst>
            <pc:docMk/>
            <pc:sldMk cId="3074014011" sldId="360"/>
            <ac:spMk id="26" creationId="{E817B718-A8BE-96CA-7BBF-AF86C030C40E}"/>
          </ac:spMkLst>
        </pc:spChg>
        <pc:spChg chg="mod">
          <ac:chgData name="Swartout, Darcy" userId="1c015fc4-41a8-4efb-8017-be6f6fc86c37" providerId="ADAL" clId="{BB050D58-8F81-4B9B-ABE4-6E691D6D2DE0}" dt="2026-03-23T14:29:02.271" v="33" actId="1036"/>
          <ac:spMkLst>
            <pc:docMk/>
            <pc:sldMk cId="3074014011" sldId="360"/>
            <ac:spMk id="32" creationId="{B85774EA-BF3D-DD69-05D1-FCC6CB9DD88A}"/>
          </ac:spMkLst>
        </pc:spChg>
      </pc:sldChg>
      <pc:sldChg chg="modSp mod">
        <pc:chgData name="Swartout, Darcy" userId="1c015fc4-41a8-4efb-8017-be6f6fc86c37" providerId="ADAL" clId="{BB050D58-8F81-4B9B-ABE4-6E691D6D2DE0}" dt="2026-03-23T14:30:42.479" v="56" actId="962"/>
        <pc:sldMkLst>
          <pc:docMk/>
          <pc:sldMk cId="2594437778" sldId="364"/>
        </pc:sldMkLst>
        <pc:grpChg chg="mod">
          <ac:chgData name="Swartout, Darcy" userId="1c015fc4-41a8-4efb-8017-be6f6fc86c37" providerId="ADAL" clId="{BB050D58-8F81-4B9B-ABE4-6E691D6D2DE0}" dt="2026-03-23T14:28:50.304" v="32" actId="962"/>
          <ac:grpSpMkLst>
            <pc:docMk/>
            <pc:sldMk cId="2594437778" sldId="364"/>
            <ac:grpSpMk id="18" creationId="{CAF49C5B-73DD-A663-CFF5-FD3B68C29A21}"/>
          </ac:grpSpMkLst>
        </pc:grpChg>
        <pc:picChg chg="mod">
          <ac:chgData name="Swartout, Darcy" userId="1c015fc4-41a8-4efb-8017-be6f6fc86c37" providerId="ADAL" clId="{BB050D58-8F81-4B9B-ABE4-6E691D6D2DE0}" dt="2026-03-23T14:30:40.586" v="53" actId="962"/>
          <ac:picMkLst>
            <pc:docMk/>
            <pc:sldMk cId="2594437778" sldId="364"/>
            <ac:picMk id="20" creationId="{1AC25A72-DD2D-BAF8-8FBB-1F5C49B7BDCC}"/>
          </ac:picMkLst>
        </pc:picChg>
        <pc:picChg chg="mod">
          <ac:chgData name="Swartout, Darcy" userId="1c015fc4-41a8-4efb-8017-be6f6fc86c37" providerId="ADAL" clId="{BB050D58-8F81-4B9B-ABE4-6E691D6D2DE0}" dt="2026-03-23T14:30:41.216" v="54" actId="962"/>
          <ac:picMkLst>
            <pc:docMk/>
            <pc:sldMk cId="2594437778" sldId="364"/>
            <ac:picMk id="29" creationId="{46166867-D1B3-AD9E-104E-C5937AB3DCCB}"/>
          </ac:picMkLst>
        </pc:picChg>
        <pc:picChg chg="mod">
          <ac:chgData name="Swartout, Darcy" userId="1c015fc4-41a8-4efb-8017-be6f6fc86c37" providerId="ADAL" clId="{BB050D58-8F81-4B9B-ABE4-6E691D6D2DE0}" dt="2026-03-23T14:30:41.903" v="55" actId="962"/>
          <ac:picMkLst>
            <pc:docMk/>
            <pc:sldMk cId="2594437778" sldId="364"/>
            <ac:picMk id="44" creationId="{26C43358-48D3-D386-85A9-47F673A52B40}"/>
          </ac:picMkLst>
        </pc:picChg>
        <pc:picChg chg="mod">
          <ac:chgData name="Swartout, Darcy" userId="1c015fc4-41a8-4efb-8017-be6f6fc86c37" providerId="ADAL" clId="{BB050D58-8F81-4B9B-ABE4-6E691D6D2DE0}" dt="2026-03-23T14:30:42.479" v="56" actId="962"/>
          <ac:picMkLst>
            <pc:docMk/>
            <pc:sldMk cId="2594437778" sldId="364"/>
            <ac:picMk id="50" creationId="{6FA1CA19-5AEE-1581-1198-0100C48733B5}"/>
          </ac:picMkLst>
        </pc:picChg>
      </pc:sldChg>
      <pc:sldChg chg="modSp mod">
        <pc:chgData name="Swartout, Darcy" userId="1c015fc4-41a8-4efb-8017-be6f6fc86c37" providerId="ADAL" clId="{BB050D58-8F81-4B9B-ABE4-6E691D6D2DE0}" dt="2026-03-24T18:00:22.314" v="66" actId="1035"/>
        <pc:sldMkLst>
          <pc:docMk/>
          <pc:sldMk cId="3035293898" sldId="367"/>
        </pc:sldMkLst>
        <pc:spChg chg="mod">
          <ac:chgData name="Swartout, Darcy" userId="1c015fc4-41a8-4efb-8017-be6f6fc86c37" providerId="ADAL" clId="{BB050D58-8F81-4B9B-ABE4-6E691D6D2DE0}" dt="2026-03-24T18:00:22.314" v="66" actId="1035"/>
          <ac:spMkLst>
            <pc:docMk/>
            <pc:sldMk cId="3035293898" sldId="367"/>
            <ac:spMk id="20" creationId="{F31B71B0-4BE0-4E2F-E023-26B2020DEFF4}"/>
          </ac:spMkLst>
        </pc:spChg>
        <pc:spChg chg="mod">
          <ac:chgData name="Swartout, Darcy" userId="1c015fc4-41a8-4efb-8017-be6f6fc86c37" providerId="ADAL" clId="{BB050D58-8F81-4B9B-ABE4-6E691D6D2DE0}" dt="2026-03-24T18:00:22.314" v="66" actId="1035"/>
          <ac:spMkLst>
            <pc:docMk/>
            <pc:sldMk cId="3035293898" sldId="367"/>
            <ac:spMk id="21" creationId="{7E360F38-E5D8-805B-F36D-4DE2663EF721}"/>
          </ac:spMkLst>
        </pc:spChg>
        <pc:spChg chg="mod">
          <ac:chgData name="Swartout, Darcy" userId="1c015fc4-41a8-4efb-8017-be6f6fc86c37" providerId="ADAL" clId="{BB050D58-8F81-4B9B-ABE4-6E691D6D2DE0}" dt="2026-03-24T18:00:22.314" v="66" actId="1035"/>
          <ac:spMkLst>
            <pc:docMk/>
            <pc:sldMk cId="3035293898" sldId="367"/>
            <ac:spMk id="22" creationId="{76E8FAF9-E4B6-163A-7E5E-C1F9CEA2C1A6}"/>
          </ac:spMkLst>
        </pc:spChg>
        <pc:spChg chg="mod">
          <ac:chgData name="Swartout, Darcy" userId="1c015fc4-41a8-4efb-8017-be6f6fc86c37" providerId="ADAL" clId="{BB050D58-8F81-4B9B-ABE4-6E691D6D2DE0}" dt="2026-03-24T18:00:22.314" v="66" actId="1035"/>
          <ac:spMkLst>
            <pc:docMk/>
            <pc:sldMk cId="3035293898" sldId="367"/>
            <ac:spMk id="23" creationId="{84F16254-4106-CFF9-9851-9B8F10BBD1F5}"/>
          </ac:spMkLst>
        </pc:spChg>
        <pc:picChg chg="mod">
          <ac:chgData name="Swartout, Darcy" userId="1c015fc4-41a8-4efb-8017-be6f6fc86c37" providerId="ADAL" clId="{BB050D58-8F81-4B9B-ABE4-6E691D6D2DE0}" dt="2026-03-24T18:00:22.314" v="66" actId="1035"/>
          <ac:picMkLst>
            <pc:docMk/>
            <pc:sldMk cId="3035293898" sldId="367"/>
            <ac:picMk id="19" creationId="{15613459-D630-F19D-4363-4799AAEEC7C0}"/>
          </ac:picMkLst>
        </pc:picChg>
      </pc:sldChg>
      <pc:sldChg chg="modSp mod">
        <pc:chgData name="Swartout, Darcy" userId="1c015fc4-41a8-4efb-8017-be6f6fc86c37" providerId="ADAL" clId="{BB050D58-8F81-4B9B-ABE4-6E691D6D2DE0}" dt="2026-03-23T14:26:32.377" v="15" actId="179"/>
        <pc:sldMkLst>
          <pc:docMk/>
          <pc:sldMk cId="2872434557" sldId="408"/>
        </pc:sldMkLst>
        <pc:spChg chg="mod">
          <ac:chgData name="Swartout, Darcy" userId="1c015fc4-41a8-4efb-8017-be6f6fc86c37" providerId="ADAL" clId="{BB050D58-8F81-4B9B-ABE4-6E691D6D2DE0}" dt="2026-03-23T14:26:32.377" v="15" actId="179"/>
          <ac:spMkLst>
            <pc:docMk/>
            <pc:sldMk cId="2872434557" sldId="408"/>
            <ac:spMk id="6" creationId="{F83032BC-F9AC-FEB1-2335-C3E713927DC7}"/>
          </ac:spMkLst>
        </pc:spChg>
      </pc:sldChg>
      <pc:sldChg chg="modSp mod">
        <pc:chgData name="Swartout, Darcy" userId="1c015fc4-41a8-4efb-8017-be6f6fc86c37" providerId="ADAL" clId="{BB050D58-8F81-4B9B-ABE4-6E691D6D2DE0}" dt="2026-03-23T14:30:16.963" v="47" actId="962"/>
        <pc:sldMkLst>
          <pc:docMk/>
          <pc:sldMk cId="2897613081" sldId="480"/>
        </pc:sldMkLst>
        <pc:spChg chg="mod">
          <ac:chgData name="Swartout, Darcy" userId="1c015fc4-41a8-4efb-8017-be6f6fc86c37" providerId="ADAL" clId="{BB050D58-8F81-4B9B-ABE4-6E691D6D2DE0}" dt="2026-03-23T14:30:16.963" v="47" actId="962"/>
          <ac:spMkLst>
            <pc:docMk/>
            <pc:sldMk cId="2897613081" sldId="480"/>
            <ac:spMk id="10" creationId="{2CAE699A-17AF-713C-4A0D-83A9728C060D}"/>
          </ac:spMkLst>
        </pc:spChg>
      </pc:sldChg>
      <pc:sldChg chg="modSp mod">
        <pc:chgData name="Swartout, Darcy" userId="1c015fc4-41a8-4efb-8017-be6f6fc86c37" providerId="ADAL" clId="{BB050D58-8F81-4B9B-ABE4-6E691D6D2DE0}" dt="2026-03-23T14:30:51.286" v="58" actId="962"/>
        <pc:sldMkLst>
          <pc:docMk/>
          <pc:sldMk cId="822185217" sldId="483"/>
        </pc:sldMkLst>
        <pc:picChg chg="mod">
          <ac:chgData name="Swartout, Darcy" userId="1c015fc4-41a8-4efb-8017-be6f6fc86c37" providerId="ADAL" clId="{BB050D58-8F81-4B9B-ABE4-6E691D6D2DE0}" dt="2026-03-23T14:30:50.024" v="57" actId="962"/>
          <ac:picMkLst>
            <pc:docMk/>
            <pc:sldMk cId="822185217" sldId="483"/>
            <ac:picMk id="20" creationId="{4C8DAB9F-3374-C03A-9A99-0AF22B4045A7}"/>
          </ac:picMkLst>
        </pc:picChg>
        <pc:picChg chg="mod">
          <ac:chgData name="Swartout, Darcy" userId="1c015fc4-41a8-4efb-8017-be6f6fc86c37" providerId="ADAL" clId="{BB050D58-8F81-4B9B-ABE4-6E691D6D2DE0}" dt="2026-03-23T14:30:51.286" v="58" actId="962"/>
          <ac:picMkLst>
            <pc:docMk/>
            <pc:sldMk cId="822185217" sldId="483"/>
            <ac:picMk id="24" creationId="{C28D62A1-217D-59F6-291C-E661B5915C4A}"/>
          </ac:picMkLst>
        </pc:picChg>
      </pc:sldChg>
      <pc:sldChg chg="modSp mod">
        <pc:chgData name="Swartout, Darcy" userId="1c015fc4-41a8-4efb-8017-be6f6fc86c37" providerId="ADAL" clId="{BB050D58-8F81-4B9B-ABE4-6E691D6D2DE0}" dt="2026-03-23T14:30:11.886" v="46" actId="962"/>
        <pc:sldMkLst>
          <pc:docMk/>
          <pc:sldMk cId="952099728" sldId="489"/>
        </pc:sldMkLst>
        <pc:spChg chg="mod">
          <ac:chgData name="Swartout, Darcy" userId="1c015fc4-41a8-4efb-8017-be6f6fc86c37" providerId="ADAL" clId="{BB050D58-8F81-4B9B-ABE4-6E691D6D2DE0}" dt="2026-03-23T14:30:10.833" v="44" actId="962"/>
          <ac:spMkLst>
            <pc:docMk/>
            <pc:sldMk cId="952099728" sldId="489"/>
            <ac:spMk id="2" creationId="{9C8BEB8E-2FD6-F88A-C700-CA726EFD342E}"/>
          </ac:spMkLst>
        </pc:spChg>
        <pc:spChg chg="mod">
          <ac:chgData name="Swartout, Darcy" userId="1c015fc4-41a8-4efb-8017-be6f6fc86c37" providerId="ADAL" clId="{BB050D58-8F81-4B9B-ABE4-6E691D6D2DE0}" dt="2026-03-23T14:30:11.410" v="45" actId="962"/>
          <ac:spMkLst>
            <pc:docMk/>
            <pc:sldMk cId="952099728" sldId="489"/>
            <ac:spMk id="3" creationId="{D2AF6AF3-0D41-9D89-4598-C3964A9779C8}"/>
          </ac:spMkLst>
        </pc:spChg>
        <pc:spChg chg="mod">
          <ac:chgData name="Swartout, Darcy" userId="1c015fc4-41a8-4efb-8017-be6f6fc86c37" providerId="ADAL" clId="{BB050D58-8F81-4B9B-ABE4-6E691D6D2DE0}" dt="2026-03-23T14:30:11.886" v="46" actId="962"/>
          <ac:spMkLst>
            <pc:docMk/>
            <pc:sldMk cId="952099728" sldId="489"/>
            <ac:spMk id="4" creationId="{88E4ED11-3AAC-DFFA-EBA6-879DA65BD87C}"/>
          </ac:spMkLst>
        </pc:spChg>
        <pc:spChg chg="mod">
          <ac:chgData name="Swartout, Darcy" userId="1c015fc4-41a8-4efb-8017-be6f6fc86c37" providerId="ADAL" clId="{BB050D58-8F81-4B9B-ABE4-6E691D6D2DE0}" dt="2026-03-23T14:27:19.247" v="16" actId="1076"/>
          <ac:spMkLst>
            <pc:docMk/>
            <pc:sldMk cId="952099728" sldId="489"/>
            <ac:spMk id="17" creationId="{493ACCB5-99F1-F147-EA6A-7140EF924745}"/>
          </ac:spMkLst>
        </pc:spChg>
        <pc:spChg chg="mod">
          <ac:chgData name="Swartout, Darcy" userId="1c015fc4-41a8-4efb-8017-be6f6fc86c37" providerId="ADAL" clId="{BB050D58-8F81-4B9B-ABE4-6E691D6D2DE0}" dt="2026-03-23T14:30:09.464" v="43" actId="962"/>
          <ac:spMkLst>
            <pc:docMk/>
            <pc:sldMk cId="952099728" sldId="489"/>
            <ac:spMk id="18" creationId="{1CA2DDA7-DFA2-18A8-28C4-64F8C61DDF97}"/>
          </ac:spMkLst>
        </pc:spChg>
        <pc:picChg chg="mod">
          <ac:chgData name="Swartout, Darcy" userId="1c015fc4-41a8-4efb-8017-be6f6fc86c37" providerId="ADAL" clId="{BB050D58-8F81-4B9B-ABE4-6E691D6D2DE0}" dt="2026-03-23T14:27:19.247" v="16" actId="1076"/>
          <ac:picMkLst>
            <pc:docMk/>
            <pc:sldMk cId="952099728" sldId="489"/>
            <ac:picMk id="11" creationId="{81B6E845-09E4-8F3D-A2D6-7B8274F6D983}"/>
          </ac:picMkLst>
        </pc:picChg>
      </pc:sldChg>
      <pc:sldChg chg="modSp mod">
        <pc:chgData name="Swartout, Darcy" userId="1c015fc4-41a8-4efb-8017-be6f6fc86c37" providerId="ADAL" clId="{BB050D58-8F81-4B9B-ABE4-6E691D6D2DE0}" dt="2026-03-23T14:27:37.799" v="18" actId="1076"/>
        <pc:sldMkLst>
          <pc:docMk/>
          <pc:sldMk cId="4186577420" sldId="490"/>
        </pc:sldMkLst>
        <pc:spChg chg="mod">
          <ac:chgData name="Swartout, Darcy" userId="1c015fc4-41a8-4efb-8017-be6f6fc86c37" providerId="ADAL" clId="{BB050D58-8F81-4B9B-ABE4-6E691D6D2DE0}" dt="2026-03-23T14:27:30.074" v="17" actId="20577"/>
          <ac:spMkLst>
            <pc:docMk/>
            <pc:sldMk cId="4186577420" sldId="490"/>
            <ac:spMk id="5" creationId="{FB194825-004F-2262-97BB-0E131B2967F7}"/>
          </ac:spMkLst>
        </pc:spChg>
        <pc:spChg chg="mod">
          <ac:chgData name="Swartout, Darcy" userId="1c015fc4-41a8-4efb-8017-be6f6fc86c37" providerId="ADAL" clId="{BB050D58-8F81-4B9B-ABE4-6E691D6D2DE0}" dt="2026-03-23T14:27:37.799" v="18" actId="1076"/>
          <ac:spMkLst>
            <pc:docMk/>
            <pc:sldMk cId="4186577420" sldId="490"/>
            <ac:spMk id="15" creationId="{CA99DE6F-A873-38E3-0F11-12CFF1316FCB}"/>
          </ac:spMkLst>
        </pc:spChg>
        <pc:picChg chg="mod">
          <ac:chgData name="Swartout, Darcy" userId="1c015fc4-41a8-4efb-8017-be6f6fc86c37" providerId="ADAL" clId="{BB050D58-8F81-4B9B-ABE4-6E691D6D2DE0}" dt="2026-03-23T14:27:37.799" v="18" actId="1076"/>
          <ac:picMkLst>
            <pc:docMk/>
            <pc:sldMk cId="4186577420" sldId="490"/>
            <ac:picMk id="11" creationId="{87FEF4FC-9926-7AB4-E100-9067B1CC2137}"/>
          </ac:picMkLst>
        </pc:picChg>
      </pc:sldChg>
      <pc:sldChg chg="modSp mod">
        <pc:chgData name="Swartout, Darcy" userId="1c015fc4-41a8-4efb-8017-be6f6fc86c37" providerId="ADAL" clId="{BB050D58-8F81-4B9B-ABE4-6E691D6D2DE0}" dt="2026-03-23T14:30:22.037" v="51" actId="962"/>
        <pc:sldMkLst>
          <pc:docMk/>
          <pc:sldMk cId="750849936" sldId="494"/>
        </pc:sldMkLst>
        <pc:spChg chg="mod">
          <ac:chgData name="Swartout, Darcy" userId="1c015fc4-41a8-4efb-8017-be6f6fc86c37" providerId="ADAL" clId="{BB050D58-8F81-4B9B-ABE4-6E691D6D2DE0}" dt="2026-03-23T14:30:20.584" v="49" actId="962"/>
          <ac:spMkLst>
            <pc:docMk/>
            <pc:sldMk cId="750849936" sldId="494"/>
            <ac:spMk id="2" creationId="{0F17C58C-ECA0-DBA2-5F9A-FD44A7031D20}"/>
          </ac:spMkLst>
        </pc:spChg>
        <pc:spChg chg="mod">
          <ac:chgData name="Swartout, Darcy" userId="1c015fc4-41a8-4efb-8017-be6f6fc86c37" providerId="ADAL" clId="{BB050D58-8F81-4B9B-ABE4-6E691D6D2DE0}" dt="2026-03-23T14:30:21.097" v="50" actId="962"/>
          <ac:spMkLst>
            <pc:docMk/>
            <pc:sldMk cId="750849936" sldId="494"/>
            <ac:spMk id="3" creationId="{851784DA-F67F-D416-7F96-6C654A2366E2}"/>
          </ac:spMkLst>
        </pc:spChg>
        <pc:spChg chg="mod">
          <ac:chgData name="Swartout, Darcy" userId="1c015fc4-41a8-4efb-8017-be6f6fc86c37" providerId="ADAL" clId="{BB050D58-8F81-4B9B-ABE4-6E691D6D2DE0}" dt="2026-03-23T14:30:22.037" v="51" actId="962"/>
          <ac:spMkLst>
            <pc:docMk/>
            <pc:sldMk cId="750849936" sldId="494"/>
            <ac:spMk id="4" creationId="{C0D2FD89-5BFB-F40D-7782-2359F234AFBD}"/>
          </ac:spMkLst>
        </pc:spChg>
        <pc:spChg chg="mod">
          <ac:chgData name="Swartout, Darcy" userId="1c015fc4-41a8-4efb-8017-be6f6fc86c37" providerId="ADAL" clId="{BB050D58-8F81-4B9B-ABE4-6E691D6D2DE0}" dt="2026-03-23T14:28:14.568" v="25" actId="20577"/>
          <ac:spMkLst>
            <pc:docMk/>
            <pc:sldMk cId="750849936" sldId="494"/>
            <ac:spMk id="8" creationId="{D9519205-5894-8B65-6F5B-5892E886D5C7}"/>
          </ac:spMkLst>
        </pc:spChg>
        <pc:spChg chg="mod">
          <ac:chgData name="Swartout, Darcy" userId="1c015fc4-41a8-4efb-8017-be6f6fc86c37" providerId="ADAL" clId="{BB050D58-8F81-4B9B-ABE4-6E691D6D2DE0}" dt="2026-03-23T14:28:27.138" v="30" actId="114"/>
          <ac:spMkLst>
            <pc:docMk/>
            <pc:sldMk cId="750849936" sldId="494"/>
            <ac:spMk id="9" creationId="{5AD656C9-2581-3034-054D-89BA7CB5A40F}"/>
          </ac:spMkLst>
        </pc:spChg>
        <pc:spChg chg="mod">
          <ac:chgData name="Swartout, Darcy" userId="1c015fc4-41a8-4efb-8017-be6f6fc86c37" providerId="ADAL" clId="{BB050D58-8F81-4B9B-ABE4-6E691D6D2DE0}" dt="2026-03-23T14:30:20.038" v="48" actId="962"/>
          <ac:spMkLst>
            <pc:docMk/>
            <pc:sldMk cId="750849936" sldId="494"/>
            <ac:spMk id="16" creationId="{0E4B3C0A-C30E-5839-6804-09955DC20257}"/>
          </ac:spMkLst>
        </pc:spChg>
      </pc:sldChg>
      <pc:sldChg chg="modSp mod">
        <pc:chgData name="Swartout, Darcy" userId="1c015fc4-41a8-4efb-8017-be6f6fc86c37" providerId="ADAL" clId="{BB050D58-8F81-4B9B-ABE4-6E691D6D2DE0}" dt="2026-03-23T14:30:28.316" v="52" actId="962"/>
        <pc:sldMkLst>
          <pc:docMk/>
          <pc:sldMk cId="2798030502" sldId="495"/>
        </pc:sldMkLst>
        <pc:spChg chg="mod">
          <ac:chgData name="Swartout, Darcy" userId="1c015fc4-41a8-4efb-8017-be6f6fc86c37" providerId="ADAL" clId="{BB050D58-8F81-4B9B-ABE4-6E691D6D2DE0}" dt="2026-03-23T14:28:30.892" v="31" actId="20577"/>
          <ac:spMkLst>
            <pc:docMk/>
            <pc:sldMk cId="2798030502" sldId="495"/>
            <ac:spMk id="5" creationId="{0EF7A43F-EC2D-E1D9-55BC-C04410A805FC}"/>
          </ac:spMkLst>
        </pc:spChg>
        <pc:spChg chg="mod">
          <ac:chgData name="Swartout, Darcy" userId="1c015fc4-41a8-4efb-8017-be6f6fc86c37" providerId="ADAL" clId="{BB050D58-8F81-4B9B-ABE4-6E691D6D2DE0}" dt="2026-03-23T14:30:28.316" v="52" actId="962"/>
          <ac:spMkLst>
            <pc:docMk/>
            <pc:sldMk cId="2798030502" sldId="495"/>
            <ac:spMk id="22" creationId="{AB9C871E-94B6-BECE-5F86-EB8813248062}"/>
          </ac:spMkLst>
        </pc:spChg>
      </pc:sldChg>
      <pc:sldChg chg="modSp mod">
        <pc:chgData name="Swartout, Darcy" userId="1c015fc4-41a8-4efb-8017-be6f6fc86c37" providerId="ADAL" clId="{BB050D58-8F81-4B9B-ABE4-6E691D6D2DE0}" dt="2026-03-23T14:27:44.187" v="19" actId="20577"/>
        <pc:sldMkLst>
          <pc:docMk/>
          <pc:sldMk cId="199116499" sldId="497"/>
        </pc:sldMkLst>
        <pc:spChg chg="mod">
          <ac:chgData name="Swartout, Darcy" userId="1c015fc4-41a8-4efb-8017-be6f6fc86c37" providerId="ADAL" clId="{BB050D58-8F81-4B9B-ABE4-6E691D6D2DE0}" dt="2026-03-23T14:27:44.187" v="19" actId="20577"/>
          <ac:spMkLst>
            <pc:docMk/>
            <pc:sldMk cId="199116499" sldId="497"/>
            <ac:spMk id="5" creationId="{F24CF44B-6998-49C0-DB2F-EA14CC74726C}"/>
          </ac:spMkLst>
        </pc:spChg>
      </pc:sldChg>
      <pc:sldChg chg="modSp mod">
        <pc:chgData name="Swartout, Darcy" userId="1c015fc4-41a8-4efb-8017-be6f6fc86c37" providerId="ADAL" clId="{BB050D58-8F81-4B9B-ABE4-6E691D6D2DE0}" dt="2026-03-23T14:27:55.324" v="22" actId="20577"/>
        <pc:sldMkLst>
          <pc:docMk/>
          <pc:sldMk cId="256634646" sldId="498"/>
        </pc:sldMkLst>
        <pc:spChg chg="mod">
          <ac:chgData name="Swartout, Darcy" userId="1c015fc4-41a8-4efb-8017-be6f6fc86c37" providerId="ADAL" clId="{BB050D58-8F81-4B9B-ABE4-6E691D6D2DE0}" dt="2026-03-23T14:27:50.687" v="20" actId="20577"/>
          <ac:spMkLst>
            <pc:docMk/>
            <pc:sldMk cId="256634646" sldId="498"/>
            <ac:spMk id="5" creationId="{673E63E9-3AF1-EC9D-BF8B-F6989F9C82EE}"/>
          </ac:spMkLst>
        </pc:spChg>
        <pc:spChg chg="mod">
          <ac:chgData name="Swartout, Darcy" userId="1c015fc4-41a8-4efb-8017-be6f6fc86c37" providerId="ADAL" clId="{BB050D58-8F81-4B9B-ABE4-6E691D6D2DE0}" dt="2026-03-23T14:27:55.324" v="22" actId="20577"/>
          <ac:spMkLst>
            <pc:docMk/>
            <pc:sldMk cId="256634646" sldId="498"/>
            <ac:spMk id="6" creationId="{280A6958-3749-852A-AF68-4CF0F56DFE8A}"/>
          </ac:spMkLst>
        </pc:spChg>
      </pc:sldChg>
      <pc:sldChg chg="modSp mod">
        <pc:chgData name="Swartout, Darcy" userId="1c015fc4-41a8-4efb-8017-be6f6fc86c37" providerId="ADAL" clId="{BB050D58-8F81-4B9B-ABE4-6E691D6D2DE0}" dt="2026-03-23T14:28:02.409" v="23" actId="20577"/>
        <pc:sldMkLst>
          <pc:docMk/>
          <pc:sldMk cId="4042996201" sldId="499"/>
        </pc:sldMkLst>
        <pc:spChg chg="mod">
          <ac:chgData name="Swartout, Darcy" userId="1c015fc4-41a8-4efb-8017-be6f6fc86c37" providerId="ADAL" clId="{BB050D58-8F81-4B9B-ABE4-6E691D6D2DE0}" dt="2026-03-23T14:28:02.409" v="23" actId="20577"/>
          <ac:spMkLst>
            <pc:docMk/>
            <pc:sldMk cId="4042996201" sldId="499"/>
            <ac:spMk id="5" creationId="{18690DD6-5A55-703A-20BC-5B8CB7EB7CC7}"/>
          </ac:spMkLst>
        </pc:spChg>
      </pc:sldChg>
      <pc:sldChg chg="modSp mod">
        <pc:chgData name="Swartout, Darcy" userId="1c015fc4-41a8-4efb-8017-be6f6fc86c37" providerId="ADAL" clId="{BB050D58-8F81-4B9B-ABE4-6E691D6D2DE0}" dt="2026-03-23T14:28:09.260" v="24" actId="20577"/>
        <pc:sldMkLst>
          <pc:docMk/>
          <pc:sldMk cId="1509677506" sldId="500"/>
        </pc:sldMkLst>
        <pc:spChg chg="mod">
          <ac:chgData name="Swartout, Darcy" userId="1c015fc4-41a8-4efb-8017-be6f6fc86c37" providerId="ADAL" clId="{BB050D58-8F81-4B9B-ABE4-6E691D6D2DE0}" dt="2026-03-23T14:28:09.260" v="24" actId="20577"/>
          <ac:spMkLst>
            <pc:docMk/>
            <pc:sldMk cId="1509677506" sldId="500"/>
            <ac:spMk id="5" creationId="{45DA1626-CE75-2056-87F9-1061E45F6A22}"/>
          </ac:spMkLst>
        </pc:spChg>
      </pc:sldChg>
    </pc:docChg>
  </pc:docChgLst>
  <pc:docChgLst>
    <pc:chgData name="Chapman, Mary" userId="c232ab18-707a-4ee1-8cf2-b056bec2e1ec" providerId="ADAL" clId="{236D77BE-4202-4DE6-A882-AA82988D763E}"/>
    <pc:docChg chg="modNotesMaster">
      <pc:chgData name="Chapman, Mary" userId="c232ab18-707a-4ee1-8cf2-b056bec2e1ec" providerId="ADAL" clId="{236D77BE-4202-4DE6-A882-AA82988D763E}" dt="2026-03-23T16:00:02.507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3625" y="1163638"/>
            <a:ext cx="2355850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8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5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3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04DD6-D3D9-7F59-9102-369F57C3D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EBC9B0-B4D9-E118-CA7C-9A1AE8E12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FF3249-295F-28F9-C0F7-7846DECA1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DFF6F-F825-657D-7060-1DA3A38F0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9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1ECCB-3845-9663-3AFB-6569FC918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926CDA-A21B-83C0-5CCD-0956753A8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36C402-4083-5C61-6CD9-8FCF4870E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47800-282B-C9BB-7DEA-1660953D08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7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23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3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6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EC0BDFB-051D-A08F-460B-C1B8714AE784}"/>
              </a:ext>
            </a:extLst>
          </p:cNvPr>
          <p:cNvSpPr txBox="1"/>
          <p:nvPr userDrawn="1"/>
        </p:nvSpPr>
        <p:spPr>
          <a:xfrm>
            <a:off x="352057" y="1491156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38.svg"/><Relationship Id="rId4" Type="http://schemas.openxmlformats.org/officeDocument/2006/relationships/image" Target="../media/image46.sv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Single, Split or Multiple </a:t>
            </a:r>
            <a:br>
              <a:rPr lang="en-US"/>
            </a:br>
            <a:r>
              <a:rPr lang="en-US"/>
              <a:t>Awards from Sourcing Events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06371" y="3576893"/>
            <a:ext cx="277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6656" y="4099484"/>
            <a:ext cx="10515600" cy="2563561"/>
          </a:xfrm>
        </p:spPr>
        <p:txBody>
          <a:bodyPr/>
          <a:lstStyle/>
          <a:p>
            <a:r>
              <a:rPr lang="en-US" dirty="0"/>
              <a:t>This guide will show </a:t>
            </a:r>
            <a:r>
              <a:rPr lang="en-US" i="1" dirty="0"/>
              <a:t>Sourcing Event Buyers </a:t>
            </a:r>
            <a:r>
              <a:rPr lang="en-US" dirty="0"/>
              <a:t>how to </a:t>
            </a:r>
            <a:r>
              <a:rPr lang="en-US" i="1" dirty="0"/>
              <a:t>Create Single, Split or Multiple Awards </a:t>
            </a:r>
            <a:r>
              <a:rPr lang="en-US" dirty="0"/>
              <a:t>from</a:t>
            </a:r>
            <a:r>
              <a:rPr lang="en-US" b="1" dirty="0"/>
              <a:t> </a:t>
            </a:r>
            <a:r>
              <a:rPr lang="en-US" i="1" dirty="0"/>
              <a:t>Sourcing Events</a:t>
            </a:r>
            <a:r>
              <a:rPr lang="en-US" dirty="0"/>
              <a:t>. Refer to </a:t>
            </a:r>
            <a:r>
              <a:rPr lang="en-US" i="1" dirty="0"/>
              <a:t>Create a Statewide Contract </a:t>
            </a:r>
            <a:r>
              <a:rPr lang="en-CA" dirty="0"/>
              <a:t>job aid for additional information.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8051290"/>
            <a:ext cx="10807367" cy="4718200"/>
          </a:xfrm>
        </p:spPr>
        <p:txBody>
          <a:bodyPr>
            <a:normAutofit/>
          </a:bodyPr>
          <a:lstStyle/>
          <a:p>
            <a:r>
              <a:rPr lang="en-US" dirty="0"/>
              <a:t>Navigate to </a:t>
            </a:r>
            <a:r>
              <a:rPr lang="en-US" b="1" dirty="0"/>
              <a:t>Sourcing </a:t>
            </a:r>
            <a:r>
              <a:rPr lang="en-US" dirty="0"/>
              <a:t>and review </a:t>
            </a:r>
            <a:r>
              <a:rPr lang="en-US" b="1" dirty="0"/>
              <a:t>Supplier Responses</a:t>
            </a:r>
            <a:r>
              <a:rPr lang="en-US" dirty="0"/>
              <a:t>.</a:t>
            </a:r>
          </a:p>
          <a:p>
            <a:r>
              <a:rPr lang="en-US" dirty="0"/>
              <a:t>Select Suppliers to </a:t>
            </a:r>
            <a:r>
              <a:rPr lang="en-US" b="1" dirty="0"/>
              <a:t>Award</a:t>
            </a:r>
            <a:r>
              <a:rPr lang="en-US" dirty="0"/>
              <a:t>, </a:t>
            </a:r>
            <a:r>
              <a:rPr lang="en-US" b="1" dirty="0"/>
              <a:t>Evaluate </a:t>
            </a:r>
            <a:r>
              <a:rPr lang="en-US" dirty="0"/>
              <a:t>and</a:t>
            </a:r>
            <a:r>
              <a:rPr lang="en-US" b="1" dirty="0"/>
              <a:t> Finalize Award</a:t>
            </a:r>
            <a:r>
              <a:rPr lang="en-US" dirty="0"/>
              <a:t>. </a:t>
            </a:r>
          </a:p>
          <a:p>
            <a:r>
              <a:rPr lang="en-US" dirty="0"/>
              <a:t>Upload and publish the </a:t>
            </a:r>
            <a:r>
              <a:rPr lang="en-US" b="1" dirty="0"/>
              <a:t>Notice of Intent to Award (NOIA), RFQC List of Qualified Contractors </a:t>
            </a:r>
            <a:r>
              <a:rPr lang="en-US" dirty="0"/>
              <a:t>and/or </a:t>
            </a:r>
            <a:r>
              <a:rPr lang="en-US" b="1" dirty="0"/>
              <a:t>Notice of Award (NOA)</a:t>
            </a:r>
            <a:r>
              <a:rPr lang="en-US" dirty="0"/>
              <a:t> in </a:t>
            </a:r>
            <a:r>
              <a:rPr lang="en-US" b="1" dirty="0"/>
              <a:t>Award Notifications.</a:t>
            </a:r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Approve</a:t>
            </a:r>
            <a:r>
              <a:rPr lang="en-US" dirty="0"/>
              <a:t> and </a:t>
            </a:r>
            <a:r>
              <a:rPr lang="en-US" b="1" dirty="0"/>
              <a:t>Award</a:t>
            </a:r>
            <a:r>
              <a:rPr lang="en-US" dirty="0"/>
              <a:t> </a:t>
            </a:r>
            <a:r>
              <a:rPr lang="en-US" b="1" dirty="0"/>
              <a:t>Sourcing Event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Navigate to Sourcing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Evaluate and Finalize Award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Upload and Publish Public Notices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Approve and Award Sourcing Event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48083-EA29-7C3D-FE39-63BF7BF5C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C2F406-5AB4-9057-CC54-156AC91E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Single, Split or Multiple Awards from Sourcing Events (Part 9 of 13)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100583-E5D0-E0E3-BD92-AC2A64F3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40701" y="1825799"/>
            <a:ext cx="304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E42BB-4B80-0DB7-2B22-D846E9C6F0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Clr>
                <a:schemeClr val="tx1"/>
              </a:buClr>
              <a:buFont typeface="+mj-lt"/>
              <a:buAutoNum type="arabicPeriod" startAt="23"/>
            </a:pPr>
            <a:r>
              <a:rPr lang="en-US"/>
              <a:t>Click </a:t>
            </a:r>
            <a:r>
              <a:rPr lang="en-US" b="1"/>
              <a:t>Save and Close</a:t>
            </a:r>
            <a:r>
              <a:rPr lang="en-US"/>
              <a:t>. </a:t>
            </a:r>
            <a:endParaRPr lang="en-US" sz="2800" i="1"/>
          </a:p>
          <a:p>
            <a:pPr marL="822960"/>
            <a:endParaRPr lang="en-US" sz="2800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C62A59-0A6C-8266-01EF-CFB5554E0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9" y="3330025"/>
            <a:ext cx="6400800" cy="51902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BF1A85-94C0-4FFB-C7E5-D4892E7A8F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737716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Clr>
                <a:schemeClr val="tx1"/>
              </a:buClr>
              <a:buFont typeface="+mj-lt"/>
              <a:buAutoNum type="arabicPeriod" startAt="24"/>
            </a:pPr>
            <a:r>
              <a:rPr lang="en-US"/>
              <a:t>Review </a:t>
            </a:r>
            <a:r>
              <a:rPr lang="en-US" b="1"/>
              <a:t>Pending Award </a:t>
            </a:r>
            <a:r>
              <a:rPr lang="en-US"/>
              <a:t>notifications.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 startAt="24"/>
            </a:pPr>
            <a:r>
              <a:rPr lang="en-US"/>
              <a:t>To finalize an </a:t>
            </a:r>
            <a:r>
              <a:rPr lang="en-US" b="1"/>
              <a:t>Award</a:t>
            </a:r>
            <a:r>
              <a:rPr lang="en-US"/>
              <a:t>, click </a:t>
            </a:r>
            <a:r>
              <a:rPr lang="en-US" b="1"/>
              <a:t>Finalize Evaluation</a:t>
            </a:r>
            <a:r>
              <a:rPr lang="en-US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E1CCE-FB0C-BD2A-584A-A24BFBA8C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0" y="7950199"/>
            <a:ext cx="1508501" cy="4311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9D39D7-395E-D744-E7DE-1B83DE1DA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609" y="11057744"/>
            <a:ext cx="10058400" cy="36381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9100B2-9BF0-B7AA-A9EB-EFA4FB03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3208" y="13482217"/>
            <a:ext cx="5246158" cy="4311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D4641C-2BBE-D2D0-4E1F-EF5A67E2C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41967" y="1293357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8821C6-A555-F0D4-B19E-25C3D23BC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8970" y="11584908"/>
            <a:ext cx="1247208" cy="2883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981C62-346C-1B69-1E5B-7C939F975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48489" y="114702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0529E-DBE7-F261-7173-3457CCE31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39C8F-C527-BE4A-5738-0EBCDAFA4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65579-2E7E-3028-81A8-FC41461E6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953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2695E3-CBFB-76BB-1743-C769804D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Single, Split or Multiple Awards from Sourcing Events (Part 10 of 13)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9B024E-D5D0-BBA7-2E2B-0998B2AA9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313EDA-7FA5-9337-6C86-6C89B9DA0F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6"/>
            </a:pPr>
            <a:r>
              <a:rPr lang="en-US"/>
              <a:t>Enter </a:t>
            </a:r>
            <a:r>
              <a:rPr lang="en-US" b="1"/>
              <a:t>Scenario Name*</a:t>
            </a:r>
            <a:r>
              <a:rPr lang="en-US"/>
              <a:t>.</a:t>
            </a:r>
          </a:p>
          <a:p>
            <a:pPr marL="75247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>
                <a:latin typeface="Arial"/>
                <a:cs typeface="Arial"/>
              </a:rPr>
              <a:t>Include reason for award details, such as </a:t>
            </a:r>
            <a:r>
              <a:rPr lang="en-US" sz="2800" i="1">
                <a:latin typeface="Arial"/>
                <a:cs typeface="Arial"/>
              </a:rPr>
              <a:t>Award Type</a:t>
            </a:r>
            <a:r>
              <a:rPr lang="en-US" sz="2800">
                <a:latin typeface="Arial"/>
                <a:cs typeface="Arial"/>
              </a:rPr>
              <a:t> and </a:t>
            </a:r>
            <a:r>
              <a:rPr lang="en-US" sz="2800" i="1">
                <a:latin typeface="Arial"/>
                <a:cs typeface="Arial"/>
              </a:rPr>
              <a:t>Supplier Name</a:t>
            </a:r>
            <a:r>
              <a:rPr lang="en-US" sz="2800">
                <a:latin typeface="Arial"/>
                <a:cs typeface="Arial"/>
              </a:rPr>
              <a:t>, for easier identification.</a:t>
            </a:r>
            <a:endParaRPr lang="en-US" sz="2800"/>
          </a:p>
          <a:p>
            <a:pPr marL="742950" indent="-742950">
              <a:buFont typeface="+mj-lt"/>
              <a:buAutoNum type="arabicPeriod" startAt="27"/>
            </a:pPr>
            <a:r>
              <a:rPr lang="en-US"/>
              <a:t>Enter </a:t>
            </a:r>
            <a:r>
              <a:rPr lang="en-US" b="1"/>
              <a:t>Scenario Notes </a:t>
            </a:r>
            <a:r>
              <a:rPr lang="en-US"/>
              <a:t>(Optional).</a:t>
            </a:r>
          </a:p>
          <a:p>
            <a:pPr marL="752475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 </a:t>
            </a:r>
            <a:r>
              <a:rPr lang="en-US" sz="2800" i="1">
                <a:latin typeface="Arial"/>
                <a:cs typeface="Arial"/>
              </a:rPr>
              <a:t>Sourcing Event Buyers</a:t>
            </a:r>
            <a:r>
              <a:rPr lang="en-US" sz="2800">
                <a:latin typeface="Arial"/>
                <a:cs typeface="Arial"/>
              </a:rPr>
              <a:t> can add notes detailing events that impacted the award decision which may be valuable in the future. </a:t>
            </a:r>
            <a:endParaRPr lang="en-US" sz="2800"/>
          </a:p>
          <a:p>
            <a:pPr marL="742950" indent="-742950">
              <a:buFont typeface="+mj-lt"/>
              <a:buAutoNum type="arabicPeriod" startAt="28"/>
            </a:pPr>
            <a:r>
              <a:rPr lang="en-US"/>
              <a:t>Click </a:t>
            </a:r>
            <a:r>
              <a:rPr lang="en-US" b="1"/>
              <a:t>Save and Finalize</a:t>
            </a:r>
            <a:r>
              <a:rPr lang="en-US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C8BC17-15AB-DC4C-4EA0-05B2B2C49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7218760"/>
            <a:ext cx="10058400" cy="57270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8FCDB5-5A43-745F-481A-EA92DA0F8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9439" y="12039600"/>
            <a:ext cx="2590801" cy="6807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F508F6-5B4C-716F-5F8D-972560BA5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239" y="8912098"/>
            <a:ext cx="5743304" cy="60201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D18E9C-65A7-61EC-90D0-65C7D4249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239" y="9709184"/>
            <a:ext cx="3545841" cy="140585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3580D6-921D-1922-EB19-70B0C8C5C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400799" y="121056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9D177A-AD5B-296E-90E7-1DC82089B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38508" y="1015516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177F19-F9ED-6D65-65D2-5953BB919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19599" y="891209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97E5C-8399-F0E3-EFC4-311DAA0A3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68AAA-B404-2606-3196-0E0044655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8B57A-9EC4-655D-C768-01A1DD4F4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47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EFB540-13CE-22FC-C3C2-C479A913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Single, Split or Multiple Awards from Sourcing Events (Part 11 of 13)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93B55-A9F0-E417-2047-E9D0149F0883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05ADE4-AB16-8A68-9C0F-80782EAC3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9"/>
            </a:pPr>
            <a:r>
              <a:rPr lang="en-US" dirty="0">
                <a:latin typeface="Arial"/>
                <a:cs typeface="Arial"/>
              </a:rPr>
              <a:t>Review </a:t>
            </a:r>
            <a:r>
              <a:rPr lang="en-US" b="1" dirty="0">
                <a:latin typeface="Arial"/>
                <a:cs typeface="Arial"/>
              </a:rPr>
              <a:t>Award Scenario Title </a:t>
            </a:r>
            <a:r>
              <a:rPr lang="en-US" dirty="0">
                <a:latin typeface="Arial"/>
                <a:cs typeface="Arial"/>
              </a:rPr>
              <a:t>and </a:t>
            </a:r>
            <a:r>
              <a:rPr lang="en-US" b="1" dirty="0">
                <a:latin typeface="Arial"/>
                <a:cs typeface="Arial"/>
              </a:rPr>
              <a:t>Finalized </a:t>
            </a:r>
            <a:r>
              <a:rPr lang="en-US" dirty="0">
                <a:latin typeface="Arial"/>
                <a:cs typeface="Arial"/>
              </a:rPr>
              <a:t>icon. </a:t>
            </a:r>
          </a:p>
          <a:p>
            <a:pPr marL="793750"/>
            <a:r>
              <a:rPr lang="en-US" sz="2800" b="1" dirty="0">
                <a:latin typeface="Arial"/>
                <a:cs typeface="Arial"/>
              </a:rPr>
              <a:t>Note</a:t>
            </a:r>
            <a:r>
              <a:rPr lang="en-US" sz="2800" dirty="0">
                <a:latin typeface="Arial"/>
                <a:cs typeface="Arial"/>
              </a:rPr>
              <a:t>: The event status will remain </a:t>
            </a:r>
            <a:r>
              <a:rPr lang="en-US" sz="2800" i="1" dirty="0">
                <a:latin typeface="Arial"/>
                <a:cs typeface="Arial"/>
              </a:rPr>
              <a:t>Under Evaluation </a:t>
            </a:r>
            <a:r>
              <a:rPr lang="en-US" sz="2800" dirty="0">
                <a:latin typeface="Arial"/>
                <a:cs typeface="Arial"/>
              </a:rPr>
              <a:t>until the  Sourcing Event </a:t>
            </a:r>
            <a:r>
              <a:rPr lang="en-US" sz="2800" i="1" dirty="0">
                <a:latin typeface="Arial"/>
                <a:cs typeface="Arial"/>
              </a:rPr>
              <a:t>Buyer</a:t>
            </a:r>
            <a:r>
              <a:rPr lang="en-US" sz="2800" dirty="0">
                <a:latin typeface="Arial"/>
                <a:cs typeface="Arial"/>
              </a:rPr>
              <a:t> completes all necessary public notice steps. If any changes are needed, click </a:t>
            </a:r>
            <a:r>
              <a:rPr lang="en-US" sz="2800" i="1" dirty="0">
                <a:latin typeface="Arial"/>
                <a:cs typeface="Arial"/>
              </a:rPr>
              <a:t>Remove Finalized Award</a:t>
            </a:r>
            <a:r>
              <a:rPr lang="en-US" sz="2800" dirty="0">
                <a:latin typeface="Arial"/>
                <a:cs typeface="Arial"/>
              </a:rPr>
              <a:t>. Follow </a:t>
            </a:r>
            <a:r>
              <a:rPr lang="en-US" sz="2800" i="1" dirty="0">
                <a:latin typeface="Arial"/>
                <a:cs typeface="Arial"/>
              </a:rPr>
              <a:t>Steps 31 – 34 </a:t>
            </a:r>
            <a:r>
              <a:rPr lang="en-US" sz="2800" dirty="0">
                <a:latin typeface="Arial"/>
                <a:cs typeface="Arial"/>
              </a:rPr>
              <a:t>if there is a protest. </a:t>
            </a:r>
          </a:p>
          <a:p>
            <a:pPr marL="742950" indent="-742950">
              <a:buFont typeface="+mj-lt"/>
              <a:buAutoNum type="arabicPeriod" startAt="30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Back to Event</a:t>
            </a:r>
            <a:r>
              <a:rPr lang="en-US" dirty="0">
                <a:latin typeface="Arial"/>
                <a:cs typeface="Arial"/>
              </a:rPr>
              <a:t>.  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C8D107-53D1-A397-3757-7E5012485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6407431"/>
            <a:ext cx="10058400" cy="5015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20600C-B59E-9213-5CD1-EDB2F03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6063" y="7277243"/>
            <a:ext cx="5349240" cy="29921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8A2426-569B-CCAC-2B3B-AE91F27B8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9" y="6407431"/>
            <a:ext cx="833162" cy="23503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1ABA1B-FC36-A040-5A4C-22984D6CA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03026" y="71525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446056-6BBD-AB4E-DA58-77A72B14F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231517" y="58589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807502-E51A-403E-49B4-8AD462EA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04F2A-9403-2F71-6A6D-DE6BDBC4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3C226-8FAE-7314-0E4A-8A5A01A0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3C1D1-5223-D3FA-BA6C-D30075468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B838D5-BEDE-17B3-5E48-259042326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Single, Split or Multiple Awards from Sourcing Events (Part 12 of 13)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201058-47F2-2FC6-25F4-C21AAE417C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1"/>
            </a:pPr>
            <a:r>
              <a:rPr lang="en-US"/>
              <a:t>Click </a:t>
            </a:r>
            <a:r>
              <a:rPr lang="en-US" b="1"/>
              <a:t>Workflow Actions </a:t>
            </a:r>
            <a:r>
              <a:rPr lang="en-US"/>
              <a:t>and select </a:t>
            </a:r>
            <a:r>
              <a:rPr lang="en-US" b="1"/>
              <a:t>Approve</a:t>
            </a:r>
            <a:r>
              <a:rPr lang="en-US"/>
              <a:t>.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ED53A3-A3AE-D28C-A096-D7BFD2286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2"/>
            </a:pPr>
            <a:r>
              <a:rPr lang="en-US" dirty="0"/>
              <a:t>Review </a:t>
            </a:r>
            <a:r>
              <a:rPr lang="en-US" b="1" dirty="0"/>
              <a:t>Status</a:t>
            </a:r>
            <a:r>
              <a:rPr lang="en-US" dirty="0"/>
              <a:t>. </a:t>
            </a:r>
            <a:endParaRPr lang="en-US"/>
          </a:p>
          <a:p>
            <a:pPr marL="746125"/>
            <a:r>
              <a:rPr lang="en-US" sz="2800" b="1"/>
              <a:t>Note: </a:t>
            </a:r>
            <a:r>
              <a:rPr lang="en-US" sz="2800" i="1"/>
              <a:t>Sourcing Event </a:t>
            </a:r>
            <a:r>
              <a:rPr lang="en-US" sz="2800"/>
              <a:t>status will remain as </a:t>
            </a:r>
            <a:r>
              <a:rPr lang="en-US" sz="2800" i="1"/>
              <a:t>Under Evaluation</a:t>
            </a:r>
            <a:r>
              <a:rPr lang="en-US" sz="2800"/>
              <a:t>.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B6E845-09E4-8F3D-A2D6-7B8274F6D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3722702"/>
            <a:ext cx="10058400" cy="1508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93ACCB5-99F1-F147-EA6A-7140EF9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3626" y="3736165"/>
            <a:ext cx="1438383" cy="48728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A2DDA7-DFA2-18A8-28C4-64F8C61DD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C71005-2399-71F6-0B59-83AF404D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11721152"/>
            <a:ext cx="10058400" cy="21768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AB833D-EFA3-7663-0B63-C74ECE52A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3891" y="12777275"/>
            <a:ext cx="3903785" cy="89681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BEB8E-2FD6-F88A-C700-CA726EFD3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F6AF3-0D41-9D89-4598-C3964A97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4ED11-3AAC-DFFA-EBA6-879DA65BD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99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9C3C84-8C41-7525-B55F-CB7CD223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Single, Split or Multiple Awards from Sourcing Events (Part 13 of 13)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5E7A21-360E-D728-003D-9DF75EF33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3"/>
            </a:pPr>
            <a:r>
              <a:rPr lang="en-US" dirty="0"/>
              <a:t>Click </a:t>
            </a:r>
            <a:r>
              <a:rPr lang="en-US" b="1" dirty="0"/>
              <a:t>Tools</a:t>
            </a:r>
            <a:r>
              <a:rPr lang="en-US" dirty="0"/>
              <a:t> and select </a:t>
            </a:r>
            <a:r>
              <a:rPr lang="en-US" b="1" dirty="0"/>
              <a:t>Approvals</a:t>
            </a:r>
            <a:r>
              <a:rPr lang="en-US" dirty="0"/>
              <a:t>.</a:t>
            </a:r>
            <a:endParaRPr lang="en-US"/>
          </a:p>
          <a:p>
            <a:pPr marL="742950" indent="-742950">
              <a:buFont typeface="+mj-lt"/>
              <a:buAutoNum type="arabicPeriod" startAt="33"/>
            </a:pPr>
            <a:r>
              <a:rPr lang="en-US" dirty="0"/>
              <a:t>Review </a:t>
            </a:r>
            <a:r>
              <a:rPr lang="en-US" b="1" dirty="0"/>
              <a:t>Sourcing Event Evaluation Workflow</a:t>
            </a:r>
            <a:r>
              <a:rPr lang="en-US" dirty="0"/>
              <a:t>.</a:t>
            </a:r>
            <a:endParaRPr lang="en-US"/>
          </a:p>
          <a:p>
            <a:pPr marL="746125"/>
            <a:r>
              <a:rPr lang="en-US" sz="2800" b="1"/>
              <a:t>Note: </a:t>
            </a:r>
            <a:r>
              <a:rPr lang="en-US" sz="2800"/>
              <a:t>The Post NOIA workflow step is active but the </a:t>
            </a:r>
            <a:r>
              <a:rPr lang="en-US" sz="2800" i="1"/>
              <a:t>Workflow Actions </a:t>
            </a:r>
            <a:r>
              <a:rPr lang="en-US" sz="2800"/>
              <a:t>button will not be visible until the NOIA protest period ends.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E699A-17AF-713C-4A0D-83A9728C0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E37C0-BFC8-09BC-4437-93E5AEF1F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740553"/>
            <a:ext cx="10058400" cy="43495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B3B44E-88ED-6B45-6AF6-3780201BE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1891" y="7256340"/>
            <a:ext cx="8046500" cy="8230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F4D460-DD87-B14F-738A-791B5B9F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9" y="8549458"/>
            <a:ext cx="989633" cy="131811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D38FC3-49A7-8EA5-7139-762C4139F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083242" y="893419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8679EB9-BB71-E08B-394F-36DCAB65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00821" y="80793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24E4A-B0B4-F035-2220-E3995E3F5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96692-7F90-2A21-CB74-135B33A9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39FF6-0E14-C972-2E99-35C58535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1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27331-5EE4-990C-114A-E765DE3F6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194825-004F-2262-97BB-0E131B296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92148"/>
            <a:ext cx="10569221" cy="925680"/>
          </a:xfrm>
        </p:spPr>
        <p:txBody>
          <a:bodyPr>
            <a:noAutofit/>
          </a:bodyPr>
          <a:lstStyle/>
          <a:p>
            <a:r>
              <a:rPr lang="en-US" dirty="0"/>
              <a:t>Publish Notice of Intent of Award </a:t>
            </a:r>
            <a:br>
              <a:rPr lang="en-US" dirty="0"/>
            </a:br>
            <a:r>
              <a:rPr lang="en-US" dirty="0"/>
              <a:t>(Part 1 of 7)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052539-971F-6A5D-02C8-B4C6B6FDE7B5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774C8-5B65-996D-3F0C-DC6F0C2399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172295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Prior to the protest period, to post the Notice of Intent of Award (NOIA), click </a:t>
            </a:r>
            <a:r>
              <a:rPr lang="en-US" b="1"/>
              <a:t>Tools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/>
              <a:t>Select </a:t>
            </a:r>
            <a:r>
              <a:rPr lang="en-US" b="1"/>
              <a:t>Award Notifications</a:t>
            </a:r>
            <a:r>
              <a:rPr lang="en-US"/>
              <a:t>.</a:t>
            </a:r>
          </a:p>
          <a:p>
            <a:pPr marL="822960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Sourcing Event Buyer</a:t>
            </a:r>
            <a:r>
              <a:rPr lang="en-US" sz="2800"/>
              <a:t> must follow the rules and timeline in the </a:t>
            </a:r>
            <a:r>
              <a:rPr lang="en-US" sz="2800" i="1"/>
              <a:t>Georgia Procurement Manual </a:t>
            </a:r>
            <a:r>
              <a:rPr lang="en-US" sz="2800"/>
              <a:t>when posting Notice of Intent of Award.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992421-31D6-4A06-CCA6-C5E0669F9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97" b="9044"/>
          <a:stretch>
            <a:fillRect/>
          </a:stretch>
        </p:blipFill>
        <p:spPr>
          <a:xfrm>
            <a:off x="3836809" y="5199128"/>
            <a:ext cx="4572000" cy="35463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DB975B-DD40-A11F-86B4-6E4060F566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Add Attachment</a:t>
            </a:r>
            <a:r>
              <a:rPr lang="en-US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FEF4FC-9926-7AB4-E100-9067B1CC2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201352"/>
            <a:ext cx="10058400" cy="34110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99DE6F-A873-38E3-0F11-12CFF131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1996" y="12933449"/>
            <a:ext cx="772143" cy="2056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598D0E-9C84-06EC-A36D-D7BC639B6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0640" y="5190193"/>
            <a:ext cx="1892968" cy="4842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A2B4DB-FD03-749D-4C34-A00D3EE7F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83608" y="51628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3F6C19-E663-1906-530E-1017576CD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1016" y="8234897"/>
            <a:ext cx="2522001" cy="4842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0B56157-355A-EF3B-163C-F7374E9E6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463017" y="81867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86223-208E-171D-5B93-A7CB1E1A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CA85A-B8C7-8E87-970D-84E6E551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97F8E-CD3D-1141-7598-917B3C05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7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7C687-A097-34F1-9C10-78FD5D8B8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4CF44B-6998-49C0-DB2F-EA14CC74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Notice of Intent of Award </a:t>
            </a:r>
            <a:br>
              <a:rPr lang="en-US" dirty="0"/>
            </a:br>
            <a:r>
              <a:rPr lang="en-US" dirty="0"/>
              <a:t>(Part 2 of 7)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B3D3FB-5633-349A-04E2-8F150C8FCC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BA297F-9631-2692-2ED2-E4A8C3FE8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70113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 fontAlgn="base">
              <a:buFont typeface="+mj-lt"/>
              <a:buAutoNum type="arabicPeriod" startAt="4"/>
            </a:pPr>
            <a:r>
              <a:rPr lang="en-US"/>
              <a:t>Select </a:t>
            </a:r>
            <a:r>
              <a:rPr lang="en-US" b="1"/>
              <a:t>Attachment Type</a:t>
            </a:r>
            <a:r>
              <a:rPr lang="en-US"/>
              <a:t>.</a:t>
            </a:r>
          </a:p>
          <a:p>
            <a:pPr marL="741363" fontAlgn="base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selecting </a:t>
            </a:r>
            <a:r>
              <a:rPr lang="en-US" sz="2800" i="1"/>
              <a:t>File</a:t>
            </a:r>
            <a:r>
              <a:rPr lang="en-US" sz="2800"/>
              <a:t>, follow </a:t>
            </a:r>
            <a:r>
              <a:rPr lang="en-US" sz="2800" i="1"/>
              <a:t>Steps 5 – 9 </a:t>
            </a:r>
            <a:r>
              <a:rPr lang="en-US" sz="2800"/>
              <a:t>then skip to </a:t>
            </a:r>
            <a:r>
              <a:rPr lang="en-US" sz="2800" i="1"/>
              <a:t>Step 15</a:t>
            </a:r>
            <a:r>
              <a:rPr lang="en-US" sz="2800"/>
              <a:t>. If selecting </a:t>
            </a:r>
            <a:r>
              <a:rPr lang="en-US" sz="2800" i="1"/>
              <a:t>Link,</a:t>
            </a:r>
            <a:r>
              <a:rPr lang="en-US" sz="2800"/>
              <a:t> skip to </a:t>
            </a:r>
            <a:r>
              <a:rPr lang="en-US" sz="2800" i="1"/>
              <a:t>Step 10</a:t>
            </a:r>
            <a:r>
              <a:rPr lang="en-US" sz="2800"/>
              <a:t>. </a:t>
            </a:r>
          </a:p>
          <a:p>
            <a:pPr marL="742950" indent="-742950" fontAlgn="base">
              <a:buFont typeface="+mj-lt"/>
              <a:buAutoNum type="arabicPeriod" startAt="5"/>
            </a:pPr>
            <a:r>
              <a:rPr lang="en-US"/>
              <a:t>Click </a:t>
            </a:r>
            <a:r>
              <a:rPr lang="en-US" b="1"/>
              <a:t>Select files… </a:t>
            </a:r>
            <a:r>
              <a:rPr lang="en-US"/>
              <a:t>to upload </a:t>
            </a:r>
            <a:r>
              <a:rPr lang="en-US" b="1"/>
              <a:t>File*</a:t>
            </a:r>
            <a:r>
              <a:rPr lang="en-US"/>
              <a:t>. </a:t>
            </a:r>
            <a:endParaRPr lang="en-US" sz="3000">
              <a:solidFill>
                <a:srgbClr val="000000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000">
              <a:solidFill>
                <a:srgbClr val="000000"/>
              </a:solidFill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57B8EB-6FC5-02A5-96DF-3BDBF6990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93" y="4395816"/>
            <a:ext cx="9144000" cy="42749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FA6AF5-A9BC-E094-D7AA-D2272F914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en-US">
                <a:solidFill>
                  <a:srgbClr val="000000"/>
                </a:solidFill>
              </a:rPr>
              <a:t>Select the applicable </a:t>
            </a:r>
            <a:r>
              <a:rPr lang="en-US" b="1">
                <a:solidFill>
                  <a:srgbClr val="000000"/>
                </a:solidFill>
              </a:rPr>
              <a:t>File</a:t>
            </a:r>
            <a:r>
              <a:rPr lang="en-US">
                <a:solidFill>
                  <a:srgbClr val="000000"/>
                </a:solidFill>
              </a:rPr>
              <a:t> from local computer.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85DE36-F30F-1D2E-F38A-711A80F9C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10395902"/>
            <a:ext cx="91440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6FB000F-AD78-1249-D0EF-ED775F4F1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2910" y="5652176"/>
            <a:ext cx="2487077" cy="4518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3565DD-5BA3-8907-7D16-E323DC474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69530" y="6466082"/>
            <a:ext cx="1560454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2F7AD0-EA02-7854-12F5-E8EC4CBB6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04700" y="562394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C89979-1AB6-9C42-5763-0E2D2DE9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20890" y="643833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153F32-1401-0A39-E0DD-3309BB0B2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0022" y="12866641"/>
            <a:ext cx="2005778" cy="740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4D0EB8-3173-B293-A364-2E6C5E6ED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60423" y="14445375"/>
            <a:ext cx="1300350" cy="3483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AE71D04-BC4D-18CD-FD46-31BB8EDD7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211382" y="129624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FE677C-6D22-720D-8873-F141F3BDE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36278" y="147970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BC257-40B0-2010-6D9E-C66D2AEDD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9DFAB0-F876-4B50-85B4-C76CB9192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2F255-56C9-4784-C99A-2411CCE3E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1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5FFB0-6757-897E-21BC-3611CCC8C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3E63E9-3AF1-EC9D-BF8B-F6989F9C8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Notice of Intent of Award </a:t>
            </a:r>
            <a:br>
              <a:rPr lang="en-US" dirty="0"/>
            </a:br>
            <a:r>
              <a:rPr lang="en-US" dirty="0"/>
              <a:t>(Part 3 of 7) </a:t>
            </a:r>
            <a:endParaRPr lang="en-US" b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633D47-9292-3544-C937-85CFCD917F0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0A6958-3749-852A-AF68-4CF0F56DF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 dirty="0">
                <a:solidFill>
                  <a:srgbClr val="000000"/>
                </a:solidFill>
              </a:rPr>
              <a:t>Confirm that the uploaded </a:t>
            </a:r>
            <a:r>
              <a:rPr lang="en-US" b="1" dirty="0">
                <a:solidFill>
                  <a:srgbClr val="000000"/>
                </a:solidFill>
              </a:rPr>
              <a:t>File* </a:t>
            </a:r>
            <a:r>
              <a:rPr lang="en-US" dirty="0">
                <a:solidFill>
                  <a:srgbClr val="000000"/>
                </a:solidFill>
              </a:rPr>
              <a:t>was added.</a:t>
            </a:r>
          </a:p>
          <a:p>
            <a:pPr marL="742950" indent="-742950" fontAlgn="base">
              <a:buFont typeface="+mj-lt"/>
              <a:buAutoNum type="arabicPeriod" startAt="8"/>
            </a:pPr>
            <a:r>
              <a:rPr lang="en-US" dirty="0"/>
              <a:t>Click </a:t>
            </a:r>
            <a:r>
              <a:rPr lang="en-US" b="1" dirty="0"/>
              <a:t>Save Changes</a:t>
            </a:r>
            <a:r>
              <a:rPr lang="en-US" dirty="0"/>
              <a:t>.</a:t>
            </a:r>
          </a:p>
          <a:p>
            <a:pPr marL="742950" fontAlgn="base"/>
            <a:r>
              <a:rPr lang="en-US" sz="2800" b="1" dirty="0">
                <a:solidFill>
                  <a:srgbClr val="000000"/>
                </a:solidFill>
              </a:rPr>
              <a:t>Note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Skip to </a:t>
            </a:r>
            <a:r>
              <a:rPr lang="en-US" sz="2800" i="1" dirty="0">
                <a:solidFill>
                  <a:srgbClr val="000000"/>
                </a:solidFill>
              </a:rPr>
              <a:t>Step 15 </a:t>
            </a:r>
            <a:r>
              <a:rPr lang="en-US" sz="2800" dirty="0">
                <a:solidFill>
                  <a:srgbClr val="000000"/>
                </a:solidFill>
              </a:rPr>
              <a:t>to r</a:t>
            </a:r>
            <a:r>
              <a:rPr lang="en-US" sz="2800" dirty="0"/>
              <a:t>eview </a:t>
            </a:r>
            <a:r>
              <a:rPr lang="en-US" sz="2800" i="1" dirty="0"/>
              <a:t>Success</a:t>
            </a:r>
            <a:r>
              <a:rPr lang="en-US" sz="2800" dirty="0"/>
              <a:t> confirmation.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310888-4B2B-509F-B753-26C349B83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2" b="3358"/>
          <a:stretch>
            <a:fillRect/>
          </a:stretch>
        </p:blipFill>
        <p:spPr>
          <a:xfrm>
            <a:off x="1066799" y="5107040"/>
            <a:ext cx="10058400" cy="54685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CAA937-0893-1F91-9B9F-45610DCD9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4316" y="8209836"/>
            <a:ext cx="6172584" cy="69879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66B14C-DEEB-F127-F662-E674627BD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2136" y="9904474"/>
            <a:ext cx="2017963" cy="53492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6D14C8-3912-4AB9-81CC-5E05E3466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15595" y="98907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DC5AEA-96A0-D279-0B5F-6FA769C31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27775" y="82849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42784-FA04-6E7E-C488-FD009AFD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89DD5-737F-F221-1B1D-44D32B9A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427BC-6D16-71DC-D266-0D23F9E8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4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BD56D-33E7-E7FD-D152-969A3A5AC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690DD6-5A55-703A-20BC-5B8CB7EB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Notice of Intent of Award </a:t>
            </a:r>
            <a:br>
              <a:rPr lang="en-US" dirty="0"/>
            </a:br>
            <a:r>
              <a:rPr lang="en-US" dirty="0"/>
              <a:t>(Part 4 of 7)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B7739F-702B-86D2-F0F0-9FB3805487D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75E7A8-956B-61E1-85D1-D8C2E0B4A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0"/>
            </a:pPr>
            <a:r>
              <a:rPr lang="en-US" dirty="0"/>
              <a:t>Select </a:t>
            </a:r>
            <a:r>
              <a:rPr lang="en-US" b="1" dirty="0"/>
              <a:t>Link</a:t>
            </a:r>
            <a:r>
              <a:rPr lang="en-US" dirty="0"/>
              <a:t> as </a:t>
            </a:r>
            <a:r>
              <a:rPr lang="en-US" b="1" dirty="0"/>
              <a:t>Attachment Type</a:t>
            </a:r>
            <a:r>
              <a:rPr lang="en-US" dirty="0"/>
              <a:t>.</a:t>
            </a:r>
            <a:endParaRPr lang="en-US"/>
          </a:p>
          <a:p>
            <a:pPr marL="742950" indent="-742950">
              <a:buFont typeface="+mj-lt"/>
              <a:buAutoNum type="arabicPeriod" startAt="10"/>
            </a:pPr>
            <a:r>
              <a:rPr lang="en-US" dirty="0"/>
              <a:t>Enter </a:t>
            </a:r>
            <a:r>
              <a:rPr lang="en-US" b="1" dirty="0"/>
              <a:t>Name</a:t>
            </a:r>
            <a:r>
              <a:rPr lang="en-US" dirty="0"/>
              <a:t>.</a:t>
            </a:r>
            <a:endParaRPr lang="en-US"/>
          </a:p>
          <a:p>
            <a:pPr marL="742950" indent="-742950">
              <a:buFont typeface="+mj-lt"/>
              <a:buAutoNum type="arabicPeriod" startAt="10"/>
            </a:pPr>
            <a:r>
              <a:rPr lang="en-US" dirty="0"/>
              <a:t>Enter </a:t>
            </a:r>
            <a:r>
              <a:rPr lang="en-US" b="1" dirty="0"/>
              <a:t>URL*</a:t>
            </a:r>
            <a:r>
              <a:rPr lang="en-US" dirty="0"/>
              <a:t>.</a:t>
            </a:r>
            <a:endParaRPr lang="en-US"/>
          </a:p>
          <a:p>
            <a:pPr marL="742950" indent="-742950">
              <a:buFont typeface="+mj-lt"/>
              <a:buAutoNum type="arabicPeriod" startAt="10"/>
            </a:pPr>
            <a:r>
              <a:rPr lang="en-US" dirty="0"/>
              <a:t>Enter </a:t>
            </a:r>
            <a:r>
              <a:rPr lang="en-US" b="1" dirty="0"/>
              <a:t>Description</a:t>
            </a:r>
            <a:r>
              <a:rPr lang="en-US" dirty="0"/>
              <a:t> (Optional). </a:t>
            </a:r>
            <a:endParaRPr lang="en-US" b="1"/>
          </a:p>
          <a:p>
            <a:pPr marL="742950" indent="-742950">
              <a:buFont typeface="+mj-lt"/>
              <a:buAutoNum type="arabicPeriod" startAt="10"/>
            </a:pPr>
            <a:r>
              <a:rPr lang="en-US" dirty="0"/>
              <a:t>Click </a:t>
            </a:r>
            <a:r>
              <a:rPr lang="en-US" b="1" dirty="0"/>
              <a:t>Save Changes</a:t>
            </a:r>
            <a:r>
              <a:rPr lang="en-US" dirty="0"/>
              <a:t>. 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B31EBB-4B2D-07DD-246A-D67F785ED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6263354"/>
            <a:ext cx="10058400" cy="66518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FCBF5E-A630-B935-2959-B8975B0A4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636" y="9980257"/>
            <a:ext cx="3395413" cy="133972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CCF8BD-D203-1923-E680-66A13E2B6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2509" y="7644217"/>
            <a:ext cx="2493219" cy="47139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DFC818-8135-E8DD-E9CC-9995EEB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33869" y="760559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3A4E8D-A82B-64F5-5F36-157E80C6C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84972" y="1227895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3ACEFE-D15B-9BB9-591E-B5C5EB5D2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636" y="9117685"/>
            <a:ext cx="6015488" cy="61861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A3DD49-103A-71FE-7C4F-BD802A53D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636" y="8377089"/>
            <a:ext cx="5495793" cy="61861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938C84-0242-E0F9-A8A6-C4B5174A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02095" y="84278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B120C8-18BA-CD82-6E4A-DA37B30BE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09996" y="91526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1E2222-9FC7-9508-AFBE-C83128B76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02095" y="1037579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700484-4A6F-711F-6316-C787D2EFB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3612" y="12208975"/>
            <a:ext cx="2153114" cy="61861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29827-E5AF-028C-D15A-00D78297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E5800A-17DE-7404-BAC8-C02322A2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24F0F-5827-3A4D-9D8C-A124E822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96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C0E13-281F-6091-1BE8-980FB46CF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DA1626-CE75-2056-87F9-1061E45F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Notice of Intent of Award </a:t>
            </a:r>
            <a:br>
              <a:rPr lang="en-US" dirty="0"/>
            </a:br>
            <a:r>
              <a:rPr lang="en-US" dirty="0"/>
              <a:t>(Part 5 of 7)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95E28F-070C-8218-EEB0-0D690ADB6586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DBA528-643B-E852-AD8B-26FD9952E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5"/>
            </a:pPr>
            <a:r>
              <a:rPr lang="en-US"/>
              <a:t>Review uploaded </a:t>
            </a:r>
            <a:r>
              <a:rPr lang="en-US" b="1"/>
              <a:t>Attachment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/>
              <a:t>Click </a:t>
            </a:r>
            <a:r>
              <a:rPr lang="en-US" b="1"/>
              <a:t>Edit</a:t>
            </a:r>
            <a:r>
              <a:rPr lang="en-US"/>
              <a:t> 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/>
              <a:t>Select </a:t>
            </a:r>
            <a:r>
              <a:rPr lang="en-US" b="1"/>
              <a:t>Publish</a:t>
            </a:r>
            <a:r>
              <a:rPr lang="en-US"/>
              <a:t>.</a:t>
            </a:r>
          </a:p>
          <a:p>
            <a:pPr marL="822960"/>
            <a:r>
              <a:rPr lang="en-US" sz="2800" b="1"/>
              <a:t>Note</a:t>
            </a:r>
            <a:r>
              <a:rPr lang="en-US" sz="2800"/>
              <a:t>: Click to </a:t>
            </a:r>
            <a:r>
              <a:rPr lang="en-US" sz="2800" i="1"/>
              <a:t>Edit or Delete </a:t>
            </a:r>
            <a:r>
              <a:rPr lang="en-US" sz="2800"/>
              <a:t>to make changes to the attachment.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2ED2F-A733-E1AA-E659-DFE4ECE67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5656713"/>
            <a:ext cx="10058400" cy="20010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ECA30C-70DF-A773-0265-3DA8E4B29E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Yes</a:t>
            </a:r>
            <a:r>
              <a:rPr lang="en-US"/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B26728-65AB-84DD-33EE-C62E0C88B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10870916"/>
            <a:ext cx="10058400" cy="30270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EBC600-F065-D271-85C5-80535D78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4145" y="6515100"/>
            <a:ext cx="553155" cy="28928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5C5A7D-B8E4-93E2-404D-E20303244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4145" y="7297518"/>
            <a:ext cx="794455" cy="2574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A581B3-85FA-6302-924B-C6F53CDEB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7472" y="6528500"/>
            <a:ext cx="5718528" cy="28928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A5497B5-52D9-F0BC-CEBE-5C73A8194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371223" y="63988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BE3D91-FCEB-B732-6509-E72B5D21A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45505" y="63829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18D784-E99B-E8E8-4BD7-FA535B597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45505" y="710910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41721C-C81C-3C84-E877-B7AD0186F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22597" y="13030200"/>
            <a:ext cx="1008803" cy="67972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4ED4C-F046-E11F-FBAE-DC6C619BA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A9A2C-47BA-7E5A-6705-B7E9143E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6C651-3C01-A88F-CE07-F75B75FB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7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 dirty="0"/>
              <a:t>Create Single, Split or Multiple Awards from Sourcing Events (Part 1 of </a:t>
            </a:r>
            <a:r>
              <a:rPr lang="en-US"/>
              <a:t>13</a:t>
            </a:r>
            <a:r>
              <a:rPr lang="en-US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Global Navigation Menu</a:t>
            </a:r>
            <a:r>
              <a:rPr lang="en-US" dirty="0"/>
              <a:t>.</a:t>
            </a:r>
          </a:p>
          <a:p>
            <a:pPr marL="736600" indent="6350"/>
            <a:r>
              <a:rPr lang="en-US" sz="2800" b="1" dirty="0"/>
              <a:t>Note</a:t>
            </a:r>
            <a:r>
              <a:rPr lang="en-US" sz="2800" dirty="0"/>
              <a:t>: </a:t>
            </a:r>
            <a:r>
              <a:rPr lang="en-US" sz="2800" i="1" dirty="0"/>
              <a:t>University System of Georgia (USG) </a:t>
            </a:r>
            <a:r>
              <a:rPr lang="en-US" sz="2800" dirty="0"/>
              <a:t>and </a:t>
            </a:r>
            <a:r>
              <a:rPr lang="en-US" sz="2800" i="1" dirty="0"/>
              <a:t>GDOT </a:t>
            </a:r>
            <a:r>
              <a:rPr lang="en-US" sz="2800" dirty="0"/>
              <a:t>users complete local logon and then proceed to </a:t>
            </a:r>
            <a:r>
              <a:rPr lang="en-US" sz="2800" i="1" dirty="0"/>
              <a:t>Step 4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91" y="4271444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 </a:t>
            </a:r>
            <a:r>
              <a:rPr lang="en-US" b="1"/>
              <a:t>Contracts &amp; Supplier Management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409" y="10188115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8790" y="4272227"/>
            <a:ext cx="2411591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2929" y="13897970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334F3-7649-E4FD-251E-371EE18E3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9519205-5894-8B65-6F5B-5892E886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Notice of Intent of Award </a:t>
            </a:r>
            <a:br>
              <a:rPr lang="en-US" dirty="0"/>
            </a:br>
            <a:r>
              <a:rPr lang="en-US" dirty="0"/>
              <a:t>(Part 6 of 7)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98B956-D4D4-C6B7-A4B7-5EB377317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9"/>
            </a:pPr>
            <a:r>
              <a:rPr lang="en-US"/>
              <a:t>To communicate with the</a:t>
            </a:r>
            <a:r>
              <a:rPr lang="en-US" b="1"/>
              <a:t> </a:t>
            </a:r>
            <a:r>
              <a:rPr lang="en-US"/>
              <a:t>Supplier about NOIA/RFQC List of Qualified Contractors, click </a:t>
            </a:r>
            <a:r>
              <a:rPr lang="en-US" b="1"/>
              <a:t>Tools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9"/>
            </a:pPr>
            <a:r>
              <a:rPr lang="en-US"/>
              <a:t>Select </a:t>
            </a:r>
            <a:r>
              <a:rPr lang="en-US" b="1"/>
              <a:t>Q&amp;A Board</a:t>
            </a:r>
            <a:r>
              <a:rPr lang="en-US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D656C9-2581-3034-054D-89BA7CB5A4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1"/>
            </a:pPr>
            <a:r>
              <a:rPr lang="en-US" dirty="0"/>
              <a:t>Click </a:t>
            </a:r>
            <a:r>
              <a:rPr lang="en-US" b="1" dirty="0"/>
              <a:t>Submit Question </a:t>
            </a:r>
            <a:r>
              <a:rPr lang="en-US" dirty="0"/>
              <a:t>and select </a:t>
            </a:r>
            <a:r>
              <a:rPr lang="en-US" b="1" dirty="0"/>
              <a:t>Post a Question</a:t>
            </a:r>
            <a:r>
              <a:rPr lang="en-US" dirty="0"/>
              <a:t>. </a:t>
            </a:r>
          </a:p>
          <a:p>
            <a:pPr marL="793750"/>
            <a:r>
              <a:rPr lang="en-US" sz="2800" b="1" dirty="0"/>
              <a:t>Note: </a:t>
            </a:r>
            <a:r>
              <a:rPr lang="en-US" sz="2800" dirty="0"/>
              <a:t>If further information about </a:t>
            </a:r>
            <a:r>
              <a:rPr lang="en-US" sz="2800" i="1" dirty="0"/>
              <a:t>Q&amp;A </a:t>
            </a:r>
            <a:r>
              <a:rPr lang="en-US" sz="2800" dirty="0"/>
              <a:t>is required, follow </a:t>
            </a:r>
            <a:r>
              <a:rPr lang="en-US" sz="2800" i="1" dirty="0"/>
              <a:t>Manage Sourcing Event Question and Answer (Q&amp;A) Board </a:t>
            </a:r>
            <a:r>
              <a:rPr lang="en-US" sz="2800" dirty="0"/>
              <a:t>job aid.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22CF2D-FD3E-787D-7360-C2A9609A0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309"/>
          <a:stretch>
            <a:fillRect/>
          </a:stretch>
        </p:blipFill>
        <p:spPr>
          <a:xfrm>
            <a:off x="3379609" y="4786582"/>
            <a:ext cx="5486400" cy="30701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1355D2-4CA2-D686-CE83-63663EB77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1598522"/>
            <a:ext cx="10058400" cy="3719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9ED26F-F769-0663-7E68-F4C5D3B09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21379" y="5027252"/>
            <a:ext cx="1770053" cy="49515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2D8C2C-761E-CA69-68D6-92B041E4A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79609" y="7218475"/>
            <a:ext cx="2903204" cy="63822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09599D-3014-CFE0-69FF-7A996746F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91432" y="50005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832510-FF28-8056-D253-162D695A9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82813" y="72632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626C03-B06D-A9B7-7873-91D0F87ED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65967" y="12417657"/>
            <a:ext cx="1259232" cy="49515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4B3C0A-C30E-5839-6804-09955DC20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7C58C-ECA0-DBA2-5F9A-FD44A7031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1784DA-F67F-D416-7F96-6C654A23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2FD89-5BFB-F40D-7782-2359F234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8" y="15588528"/>
            <a:ext cx="2743200" cy="685423"/>
          </a:xfrm>
        </p:spPr>
        <p:txBody>
          <a:bodyPr/>
          <a:lstStyle/>
          <a:p>
            <a:fld id="{A178E8AA-DD40-477F-A66C-355F3DFD59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49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71D1B-9ABB-D669-31CC-50294365A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F7A43F-EC2D-E1D9-55BC-C04410A8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 Notice of Intent of Award </a:t>
            </a:r>
            <a:br>
              <a:rPr lang="en-US" dirty="0"/>
            </a:br>
            <a:r>
              <a:rPr lang="en-US" dirty="0"/>
              <a:t>(Part 7 of 7)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0F2530-7F5B-82B1-0674-53228C80F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2"/>
            </a:pPr>
            <a:r>
              <a:rPr lang="en-US"/>
              <a:t>Enter </a:t>
            </a:r>
            <a:r>
              <a:rPr lang="en-US" b="1"/>
              <a:t>Subject* </a:t>
            </a:r>
            <a:r>
              <a:rPr lang="en-US"/>
              <a:t>and</a:t>
            </a:r>
            <a:r>
              <a:rPr lang="en-US" b="1"/>
              <a:t> Question*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22"/>
            </a:pPr>
            <a:r>
              <a:rPr lang="en-US"/>
              <a:t>Click </a:t>
            </a:r>
            <a:r>
              <a:rPr lang="en-US" b="1"/>
              <a:t>Supplier Response Disabled checkbox </a:t>
            </a:r>
            <a:r>
              <a:rPr lang="en-US"/>
              <a:t>(Recommended). </a:t>
            </a:r>
          </a:p>
          <a:p>
            <a:pPr marL="742950" indent="-742950">
              <a:buFont typeface="+mj-lt"/>
              <a:buAutoNum type="arabicPeriod" startAt="22"/>
            </a:pPr>
            <a:r>
              <a:rPr lang="en-US"/>
              <a:t>Enter </a:t>
            </a:r>
            <a:r>
              <a:rPr lang="en-US" b="1"/>
              <a:t>Answer*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22"/>
            </a:pPr>
            <a:r>
              <a:rPr lang="en-US"/>
              <a:t>Click </a:t>
            </a:r>
            <a:r>
              <a:rPr lang="en-US" b="1"/>
              <a:t>Select file </a:t>
            </a:r>
            <a:r>
              <a:rPr lang="en-US"/>
              <a:t>to add </a:t>
            </a:r>
            <a:r>
              <a:rPr lang="en-US" b="1"/>
              <a:t>Attachment</a:t>
            </a:r>
            <a:r>
              <a:rPr lang="en-US"/>
              <a:t>.</a:t>
            </a:r>
          </a:p>
          <a:p>
            <a:pPr marL="746125"/>
            <a:r>
              <a:rPr lang="en-US" sz="2800" b="1"/>
              <a:t>Note: </a:t>
            </a:r>
            <a:r>
              <a:rPr lang="en-US" sz="2800"/>
              <a:t>Add the NOIA or RFQC List of Qualified Contractors as an </a:t>
            </a:r>
            <a:r>
              <a:rPr lang="en-US" sz="2800" i="1"/>
              <a:t>Attachment</a:t>
            </a:r>
            <a:r>
              <a:rPr lang="en-US" sz="2800"/>
              <a:t>. </a:t>
            </a:r>
          </a:p>
          <a:p>
            <a:pPr marL="742950" indent="-742950">
              <a:buFont typeface="+mj-lt"/>
              <a:buAutoNum type="arabicPeriod" startAt="26"/>
            </a:pPr>
            <a:r>
              <a:rPr lang="en-US"/>
              <a:t>Click </a:t>
            </a:r>
            <a:r>
              <a:rPr lang="en-US" b="1"/>
              <a:t>Post Question</a:t>
            </a:r>
            <a:r>
              <a:rPr lang="en-US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98CE36-A6CB-A533-04AF-171B35DFE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72" b="1528"/>
          <a:stretch>
            <a:fillRect/>
          </a:stretch>
        </p:blipFill>
        <p:spPr>
          <a:xfrm>
            <a:off x="1550809" y="7143123"/>
            <a:ext cx="9144000" cy="82873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246C03-39DB-FDE6-007D-B4ACDB505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6350" y="14912496"/>
            <a:ext cx="1758950" cy="46560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90F9C3-1C0E-8745-061C-7DBC435E4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8650" y="10538256"/>
            <a:ext cx="3162649" cy="3937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EB4EAB-717B-F52C-CA03-51E67C813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8034" y="8313702"/>
            <a:ext cx="4607266" cy="180804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7BCC26-52E2-FA23-33EE-2ACBDFA01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8034" y="11897157"/>
            <a:ext cx="2848316" cy="11557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974224-2E96-68E5-B59A-787245B68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1494" y="13699446"/>
            <a:ext cx="1535837" cy="47051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A3FE09-2864-9A17-7468-3A0261348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29394" y="902441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CB6B29-A500-B764-1632-8E54BD18A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50010" y="104607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1A7CAE-BAB5-ABBB-5F6C-EDE97104A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29394" y="1223507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0803287-56BB-3D91-3A11-FA6C5F71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24330" y="1369811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8DA2A7-3B75-42A7-7236-F784FB96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77710" y="1488178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9C871E-94B6-BECE-5F86-EB8813248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E599EC-FEC0-2423-A99A-D84803ED6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7D548-CDAC-7263-E926-45B535C2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3CE7-F8A5-A03A-652E-990CE943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30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B60EAC0-D079-D7F5-F3F1-E39F36F8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Sourcing Award Process (Part 1 of 3)</a:t>
            </a:r>
          </a:p>
        </p:txBody>
      </p:sp>
      <p:sp>
        <p:nvSpPr>
          <p:cNvPr id="9" name="TextBox ">
            <a:extLst>
              <a:ext uri="{FF2B5EF4-FFF2-40B4-BE49-F238E27FC236}">
                <a16:creationId xmlns:a16="http://schemas.microsoft.com/office/drawing/2014/main" id="{8A985120-4D61-D681-336B-D39B656D20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A67056-98B9-E37D-EC86-53D245BDA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Review the following steps before moving to step 2.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B34F7B9E-090D-CADA-6493-AFBF7E848832}"/>
              </a:ext>
            </a:extLst>
          </p:cNvPr>
          <p:cNvSpPr/>
          <p:nvPr/>
        </p:nvSpPr>
        <p:spPr>
          <a:xfrm>
            <a:off x="2389147" y="3721973"/>
            <a:ext cx="8229600" cy="1828800"/>
          </a:xfrm>
          <a:prstGeom prst="flowChartAlternateProcess">
            <a:avLst/>
          </a:prstGeom>
          <a:gradFill flip="none" rotWithShape="1">
            <a:gsLst>
              <a:gs pos="0">
                <a:srgbClr val="90C3C8">
                  <a:tint val="66000"/>
                  <a:satMod val="160000"/>
                </a:srgbClr>
              </a:gs>
              <a:gs pos="50000">
                <a:srgbClr val="90C3C8">
                  <a:tint val="44500"/>
                  <a:satMod val="160000"/>
                </a:srgbClr>
              </a:gs>
              <a:gs pos="100000">
                <a:srgbClr val="90C3C8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90C3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Finalize Evaluation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lang="en-US" sz="2400">
                <a:solidFill>
                  <a:prstClr val="black"/>
                </a:solidFill>
                <a:latin typeface="Arial"/>
                <a:cs typeface="Arial"/>
              </a:rPr>
              <a:t>Sourcing Event Buyer evaluates supplier responses and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finalizes the evaluation. </a:t>
            </a: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634D9434-2BC7-E065-4B96-A46ECDD0C61F}"/>
              </a:ext>
            </a:extLst>
          </p:cNvPr>
          <p:cNvSpPr/>
          <p:nvPr/>
        </p:nvSpPr>
        <p:spPr>
          <a:xfrm>
            <a:off x="2389147" y="6828728"/>
            <a:ext cx="8229600" cy="1828800"/>
          </a:xfrm>
          <a:prstGeom prst="flowChartAlternateProcess">
            <a:avLst/>
          </a:prstGeom>
          <a:gradFill flip="none" rotWithShape="1">
            <a:gsLst>
              <a:gs pos="0">
                <a:srgbClr val="7FA267">
                  <a:tint val="66000"/>
                  <a:satMod val="160000"/>
                </a:srgbClr>
              </a:gs>
              <a:gs pos="50000">
                <a:srgbClr val="7FA267">
                  <a:tint val="44500"/>
                  <a:satMod val="160000"/>
                </a:srgbClr>
              </a:gs>
              <a:gs pos="100000">
                <a:srgbClr val="7FA26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7FA2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 Award Scenario 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lang="en-US" sz="2400">
                <a:solidFill>
                  <a:prstClr val="black"/>
                </a:solidFill>
                <a:latin typeface="Arial"/>
                <a:cs typeface="Arial"/>
              </a:rPr>
              <a:t>Sourcing Event Buyer saves and finalizes the Award Scenario. </a:t>
            </a: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US"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AB6634F1-52C4-873D-66C2-1EC2579EBF6B}"/>
              </a:ext>
            </a:extLst>
          </p:cNvPr>
          <p:cNvSpPr/>
          <p:nvPr/>
        </p:nvSpPr>
        <p:spPr>
          <a:xfrm>
            <a:off x="2389147" y="9905519"/>
            <a:ext cx="8229600" cy="1828800"/>
          </a:xfrm>
          <a:prstGeom prst="flowChartAlternateProcess">
            <a:avLst/>
          </a:prstGeom>
          <a:gradFill flip="none" rotWithShape="1">
            <a:gsLst>
              <a:gs pos="0">
                <a:srgbClr val="F7921E">
                  <a:tint val="66000"/>
                  <a:satMod val="160000"/>
                </a:srgbClr>
              </a:gs>
              <a:gs pos="50000">
                <a:srgbClr val="F7921E">
                  <a:tint val="44500"/>
                  <a:satMod val="160000"/>
                </a:srgbClr>
              </a:gs>
              <a:gs pos="100000">
                <a:srgbClr val="F7921E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57200" lvl="0" indent="-457200" algn="ctr">
              <a:buFont typeface="+mj-lt"/>
              <a:buAutoNum type="arabicPeriod" startAt="3"/>
              <a:defRPr/>
            </a:pPr>
            <a:r>
              <a:rPr lang="en-US" sz="2400" b="1">
                <a:solidFill>
                  <a:prstClr val="black"/>
                </a:solidFill>
                <a:latin typeface="Arial"/>
                <a:cs typeface="Arial"/>
              </a:rPr>
              <a:t>Post Notice of Intent to Award (NOIA) or RFQC List of Qualified Contractors</a:t>
            </a:r>
          </a:p>
          <a:p>
            <a:pPr algn="ctr">
              <a:defRPr/>
            </a:pPr>
            <a:r>
              <a:rPr lang="en-US" sz="2400">
                <a:solidFill>
                  <a:prstClr val="black"/>
                </a:solidFill>
                <a:latin typeface="Arial"/>
                <a:cs typeface="Arial"/>
              </a:rPr>
              <a:t>The Sourcing Event Buyer approves the Award Scenario and publishes the Notice of Intent to Award.</a:t>
            </a:r>
          </a:p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Arial"/>
                <a:cs typeface="Arial"/>
              </a:rPr>
              <a:t>Note: </a:t>
            </a: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If amount is over 100k, the post NOIA workflow steps apply. 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6BCACCA0-6D62-E2D3-BD3F-509039D64799}"/>
              </a:ext>
            </a:extLst>
          </p:cNvPr>
          <p:cNvSpPr/>
          <p:nvPr/>
        </p:nvSpPr>
        <p:spPr>
          <a:xfrm>
            <a:off x="2389147" y="12983570"/>
            <a:ext cx="8229600" cy="1828800"/>
          </a:xfrm>
          <a:prstGeom prst="flowChartAlternateProcess">
            <a:avLst/>
          </a:prstGeom>
          <a:gradFill flip="none" rotWithShape="1">
            <a:gsLst>
              <a:gs pos="0">
                <a:srgbClr val="C0A0D9">
                  <a:tint val="66000"/>
                  <a:satMod val="160000"/>
                </a:srgbClr>
              </a:gs>
              <a:gs pos="50000">
                <a:srgbClr val="C0A0D9">
                  <a:tint val="44500"/>
                  <a:satMod val="160000"/>
                </a:srgbClr>
              </a:gs>
              <a:gs pos="100000">
                <a:srgbClr val="C0A0D9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normalizeH="0" baseline="0" noProof="0"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0" indent="-457200" algn="ctr">
              <a:buFont typeface="+mj-lt"/>
              <a:buAutoNum type="arabicPeriod" startAt="4"/>
              <a:defRPr/>
            </a:pPr>
            <a:endParaRPr lang="en-US" sz="24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ctr">
              <a:buFont typeface="+mj-lt"/>
              <a:buAutoNum type="arabicPeriod" startAt="4"/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with Supplier via the Q&amp;A Board</a:t>
            </a:r>
          </a:p>
          <a:p>
            <a:pPr lvl="0" algn="ctr">
              <a:defRPr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Sourcing Event Buyer uploads and publishes the NOIA Attachment via the Q&amp;A Board to inform the supplier.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normalizeH="0" baseline="0" noProof="0"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0DA58BD-129B-35CC-AC66-1D74CA74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0837" y="11832974"/>
            <a:ext cx="683943" cy="107544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8A64374-84D4-AFE5-1E58-1D905B942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4026" y="5617685"/>
            <a:ext cx="683943" cy="107544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9494E5C-46A8-3997-6156-3BF40D312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4025" y="8767927"/>
            <a:ext cx="683943" cy="107544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F49C5B-73DD-A663-CFF5-FD3B68C2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1000" y="3721973"/>
            <a:ext cx="1828800" cy="1828800"/>
            <a:chOff x="381000" y="3721973"/>
            <a:chExt cx="1828800" cy="1828800"/>
          </a:xfrm>
        </p:grpSpPr>
        <p:pic>
          <p:nvPicPr>
            <p:cNvPr id="6" name="Graphic 5" descr="Document outline">
              <a:extLst>
                <a:ext uri="{FF2B5EF4-FFF2-40B4-BE49-F238E27FC236}">
                  <a16:creationId xmlns:a16="http://schemas.microsoft.com/office/drawing/2014/main" id="{FC7FCB77-DBC6-72D6-C99C-5904ED8FF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81000" y="3721973"/>
              <a:ext cx="1828800" cy="18288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8D7B32-A27B-9AC2-294D-75158572F92D}"/>
                </a:ext>
              </a:extLst>
            </p:cNvPr>
            <p:cNvSpPr/>
            <p:nvPr/>
          </p:nvSpPr>
          <p:spPr>
            <a:xfrm>
              <a:off x="879920" y="4962257"/>
              <a:ext cx="824578" cy="283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Graphic 9" descr="Signature outline">
            <a:extLst>
              <a:ext uri="{FF2B5EF4-FFF2-40B4-BE49-F238E27FC236}">
                <a16:creationId xmlns:a16="http://schemas.microsoft.com/office/drawing/2014/main" id="{3996FE88-FF41-D275-A94E-026007295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79920" y="3957244"/>
            <a:ext cx="419100" cy="38904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AC25A72-DD2D-BAF8-8FBB-1F5C49B7B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8451" y="13074360"/>
            <a:ext cx="1647219" cy="164721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6166867-D1B3-AD9E-104E-C5937AB3D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9183" y="7446872"/>
            <a:ext cx="779674" cy="779674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26C43358-48D3-D386-85A9-47F673A5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1000" y="6845290"/>
            <a:ext cx="1828800" cy="18288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6FA1CA19-5AEE-1581-1198-0100C4873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7253" y="9940939"/>
            <a:ext cx="1793379" cy="179337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4FC1C-F77F-0BEC-C5FC-AB5048064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A567B-A385-94A9-7732-7C8DB2BA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81400-E04C-ACC6-A5EB-613038822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37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77447-1B02-F0DF-C140-B83CCBFD5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66F66AF-82F6-7876-0D3E-D6ECD223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Sourcing Award Process (Part 2 of 3)</a:t>
            </a:r>
          </a:p>
        </p:txBody>
      </p:sp>
      <p:sp>
        <p:nvSpPr>
          <p:cNvPr id="9" name="TextBox ">
            <a:extLst>
              <a:ext uri="{FF2B5EF4-FFF2-40B4-BE49-F238E27FC236}">
                <a16:creationId xmlns:a16="http://schemas.microsoft.com/office/drawing/2014/main" id="{8DA41209-5A91-9292-7C2C-70878E8F35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28D0C5-1283-88FC-B83C-07D7EC8954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Review the following steps before moving to step 3.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2E79BA50-27C6-AAC2-D48C-0B259E838698}"/>
              </a:ext>
            </a:extLst>
          </p:cNvPr>
          <p:cNvSpPr/>
          <p:nvPr/>
        </p:nvSpPr>
        <p:spPr>
          <a:xfrm>
            <a:off x="2389147" y="3721973"/>
            <a:ext cx="8229600" cy="18288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57200" lvl="0" indent="-457200" algn="ctr">
              <a:buFont typeface="+mj-lt"/>
              <a:buAutoNum type="arabicPeriod" startAt="5"/>
              <a:defRPr/>
            </a:pPr>
            <a:endParaRPr lang="en-US" sz="24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Review NOIA Status on GPR</a:t>
            </a:r>
          </a:p>
          <a:p>
            <a:pPr algn="ctr">
              <a:defRPr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Sourcing Event Buyer reviews the Georgia Procurement Registry (GPR) NOIA countdown. </a:t>
            </a:r>
          </a:p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Sourcing Event will stay under evaluation until protest concludes. Refer to Georgia Procurement Registry (GPR) for additional details. </a:t>
            </a:r>
          </a:p>
          <a:p>
            <a:pPr lvl="0" algn="ctr"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F0C742CE-A606-5D23-735E-4E1B43194344}"/>
              </a:ext>
            </a:extLst>
          </p:cNvPr>
          <p:cNvSpPr/>
          <p:nvPr/>
        </p:nvSpPr>
        <p:spPr>
          <a:xfrm>
            <a:off x="2389147" y="6828728"/>
            <a:ext cx="8229600" cy="18288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57200" lvl="0" indent="-457200" algn="ctr">
              <a:buFont typeface="+mj-lt"/>
              <a:buAutoNum type="arabicPeriod" startAt="6"/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In case of Protest </a:t>
            </a:r>
          </a:p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If there is a protest period, the Sourcing Event Buyer will follow the steps to update and create a new award scenario. If no applicable protest period, follow steps 31 – 34. 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5B2268F6-37C7-5232-F996-574162E8A267}"/>
              </a:ext>
            </a:extLst>
          </p:cNvPr>
          <p:cNvSpPr/>
          <p:nvPr/>
        </p:nvSpPr>
        <p:spPr>
          <a:xfrm>
            <a:off x="2389147" y="9905519"/>
            <a:ext cx="8229600" cy="1828800"/>
          </a:xfrm>
          <a:prstGeom prst="flowChartAlternateProcess">
            <a:avLst/>
          </a:prstGeom>
          <a:solidFill>
            <a:srgbClr val="FFEEF1"/>
          </a:solidFill>
          <a:ln>
            <a:solidFill>
              <a:srgbClr val="FFEEF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57200" lvl="0" indent="-457200" algn="ctr">
              <a:buFont typeface="+mj-lt"/>
              <a:buAutoNum type="arabicPeriod" startAt="7"/>
              <a:defRPr/>
            </a:pPr>
            <a:r>
              <a:rPr lang="en-US" sz="2400" b="1">
                <a:solidFill>
                  <a:prstClr val="black"/>
                </a:solidFill>
                <a:latin typeface="Arial"/>
                <a:cs typeface="Arial"/>
              </a:rPr>
              <a:t>Approval </a:t>
            </a:r>
          </a:p>
          <a:p>
            <a:pPr algn="ctr">
              <a:defRPr/>
            </a:pPr>
            <a:r>
              <a:rPr lang="en-US" sz="2400">
                <a:solidFill>
                  <a:prstClr val="black"/>
                </a:solidFill>
                <a:latin typeface="Arial"/>
                <a:cs typeface="Arial"/>
              </a:rPr>
              <a:t>The Sourcing Event Buyer approves the Sourcing Event status of the event changes to Awarded. </a:t>
            </a:r>
            <a:endParaRPr lang="en-US" sz="2400" b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24DAB474-3C6A-8DA0-4BAA-4D39BAA79840}"/>
              </a:ext>
            </a:extLst>
          </p:cNvPr>
          <p:cNvSpPr/>
          <p:nvPr/>
        </p:nvSpPr>
        <p:spPr>
          <a:xfrm>
            <a:off x="2389147" y="12983570"/>
            <a:ext cx="8229600" cy="1828800"/>
          </a:xfrm>
          <a:prstGeom prst="flowChartAlternateProcess">
            <a:avLst/>
          </a:prstGeom>
          <a:solidFill>
            <a:srgbClr val="DBFFCE"/>
          </a:solidFill>
          <a:ln>
            <a:solidFill>
              <a:srgbClr val="DBFF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2400" b="1" i="0" u="none" strike="noStrike" kern="1200" normalizeH="0" baseline="0" noProof="0"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and Publish Notice of Award Attachment</a:t>
            </a:r>
          </a:p>
          <a:p>
            <a:pPr lvl="0" algn="ctr">
              <a:defRPr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Sourcing Event Buyer uploads and publishes the NOA Attachment.</a:t>
            </a:r>
          </a:p>
          <a:p>
            <a:pPr lvl="0" algn="ctr"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through </a:t>
            </a:r>
            <a:r>
              <a:rPr lang="en-US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Notifications.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6FDED8-8581-3C5B-4973-924EC1AA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27661" y="9905519"/>
            <a:ext cx="1828800" cy="182880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01534282-9EDD-DFB8-5DA7-90509501A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0837" y="11832974"/>
            <a:ext cx="683943" cy="107544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EA1D9BC-2F15-8A57-3F1E-4E64FB460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4026" y="5617685"/>
            <a:ext cx="683943" cy="107544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A25D564-DF0D-05EC-0B96-1E48E2715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4025" y="8767927"/>
            <a:ext cx="683943" cy="107544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ctagon 20">
            <a:extLst>
              <a:ext uri="{FF2B5EF4-FFF2-40B4-BE49-F238E27FC236}">
                <a16:creationId xmlns:a16="http://schemas.microsoft.com/office/drawing/2014/main" id="{8C61CCBA-951B-E630-E169-9482DE606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561" y="7071460"/>
            <a:ext cx="1397000" cy="1404735"/>
          </a:xfrm>
          <a:prstGeom prst="oc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Hand outline">
            <a:extLst>
              <a:ext uri="{FF2B5EF4-FFF2-40B4-BE49-F238E27FC236}">
                <a16:creationId xmlns:a16="http://schemas.microsoft.com/office/drawing/2014/main" id="{CD2C4E7E-B56C-C2A4-6296-28889F1B0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56746" y="7305093"/>
            <a:ext cx="1097280" cy="109728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C8DAB9F-3374-C03A-9A99-0AF22B404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661" y="3801623"/>
            <a:ext cx="1919296" cy="191929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28D62A1-217D-59F6-291C-E661B5915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3699" y="13162702"/>
            <a:ext cx="1647219" cy="164721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1FE1E-1613-73C2-0D68-736398C1C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44A26-B7E1-39F1-D39A-A597EB7BA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B9812-1E9C-D464-B428-DEBAF9105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85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568E-4A61-C379-76A9-8C73D0A27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540E755-F8A1-5A21-307F-57F05FBC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Sourcing Award Process (Part 3 of 3)</a:t>
            </a:r>
          </a:p>
        </p:txBody>
      </p:sp>
      <p:sp>
        <p:nvSpPr>
          <p:cNvPr id="9" name="TextBox ">
            <a:extLst>
              <a:ext uri="{FF2B5EF4-FFF2-40B4-BE49-F238E27FC236}">
                <a16:creationId xmlns:a16="http://schemas.microsoft.com/office/drawing/2014/main" id="{241D9922-6B8D-3FA2-6811-8678FB9CB7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5EC934-CDCF-8EEF-7367-D64FB188D6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Review the following steps before moving to Publish Notice of Award.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800B8C7F-A5D8-2B61-28CD-9F4640E13074}"/>
              </a:ext>
            </a:extLst>
          </p:cNvPr>
          <p:cNvSpPr/>
          <p:nvPr/>
        </p:nvSpPr>
        <p:spPr>
          <a:xfrm>
            <a:off x="2389147" y="3721973"/>
            <a:ext cx="8229600" cy="1828800"/>
          </a:xfrm>
          <a:prstGeom prst="flowChartAlternateProcess">
            <a:avLst/>
          </a:prstGeom>
          <a:solidFill>
            <a:srgbClr val="C1EBFF"/>
          </a:solidFill>
          <a:ln w="12700">
            <a:solidFill>
              <a:srgbClr val="C1EB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57200" lvl="0" indent="-457200" algn="ctr">
              <a:buAutoNum type="arabicPeriod" startAt="10"/>
              <a:defRPr/>
            </a:pPr>
            <a:endParaRPr lang="en-US" sz="24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ctr">
              <a:buFont typeface="+mj-lt"/>
              <a:buAutoNum type="arabicPeriod" startAt="9"/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Awarded Event</a:t>
            </a:r>
          </a:p>
          <a:p>
            <a:pPr lvl="0" algn="ctr">
              <a:defRPr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Sourcing Event Buyer reviews the event has been awarded on the GPR</a:t>
            </a:r>
          </a:p>
          <a:p>
            <a:pPr lvl="0" algn="ctr"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16" descr="Clipboard Checked outline">
            <a:extLst>
              <a:ext uri="{FF2B5EF4-FFF2-40B4-BE49-F238E27FC236}">
                <a16:creationId xmlns:a16="http://schemas.microsoft.com/office/drawing/2014/main" id="{1696CD8F-44C6-D817-D600-5E0EF59D1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000" y="3694617"/>
            <a:ext cx="1828800" cy="18288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C249D4-03BD-2CFB-8D41-3A55F27F1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8B3D3-1E95-19BC-6AAA-1E022A1E7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474FE-AF0D-8A97-6692-3F006537E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231574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E7CCBE-4EF3-B024-1EB0-937910539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0853740"/>
            <a:ext cx="10058400" cy="44914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11180DC-52CE-91D1-1EB1-68428022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Publish Notice of Award (Part 1 of 6)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DB7FAF-2EF4-C3BA-3869-7CA16D518E72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11BAEB-72AB-4C03-AB37-7A05A54B3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172295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To post Notice of Award (NOA), click </a:t>
            </a:r>
            <a:r>
              <a:rPr lang="en-US" b="1"/>
              <a:t>Tools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/>
              <a:t>Select </a:t>
            </a:r>
            <a:r>
              <a:rPr lang="en-US" b="1"/>
              <a:t>Award Notifications</a:t>
            </a:r>
            <a:r>
              <a:rPr lang="en-US"/>
              <a:t>.</a:t>
            </a:r>
          </a:p>
          <a:p>
            <a:pPr marL="822960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Sourcing Event Buyer</a:t>
            </a:r>
            <a:r>
              <a:rPr lang="en-US" sz="2800"/>
              <a:t> must follow the rules and timeline in the </a:t>
            </a:r>
            <a:r>
              <a:rPr lang="en-US" sz="2800" i="1"/>
              <a:t>State Procurement Policy </a:t>
            </a:r>
            <a:r>
              <a:rPr lang="en-US" sz="2800"/>
              <a:t>when posting Notice of Award.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5613459-D630-F19D-4363-4799AAEEC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97" b="9044"/>
          <a:stretch>
            <a:fillRect/>
          </a:stretch>
        </p:blipFill>
        <p:spPr>
          <a:xfrm>
            <a:off x="3836809" y="4953803"/>
            <a:ext cx="4572000" cy="35463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88FB03-207E-D1F7-B96C-DC9D83D620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Add Attachment</a:t>
            </a:r>
            <a:r>
              <a:rPr lang="en-US"/>
              <a:t>. </a:t>
            </a:r>
          </a:p>
          <a:p>
            <a:pPr marL="822960"/>
            <a:r>
              <a:rPr lang="en-US" sz="2800" b="1"/>
              <a:t>Note</a:t>
            </a:r>
            <a:r>
              <a:rPr lang="en-US" sz="2800"/>
              <a:t>: Click </a:t>
            </a:r>
            <a:r>
              <a:rPr lang="en-US" sz="2800" i="1"/>
              <a:t>Select New Template </a:t>
            </a:r>
            <a:r>
              <a:rPr lang="en-US" sz="2800"/>
              <a:t>to edit default template for each </a:t>
            </a:r>
            <a:r>
              <a:rPr lang="en-US" sz="2800" i="1"/>
              <a:t>Award Type</a:t>
            </a:r>
            <a:r>
              <a:rPr lang="en-US" sz="2800"/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4602A9-BBF6-8284-5C96-B5F3AD39E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6173" y="13805343"/>
            <a:ext cx="734467" cy="2056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1B71B0-4BE0-4E2F-E023-26B2020DE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0640" y="4944868"/>
            <a:ext cx="1892968" cy="4842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E360F38-E5D8-805B-F36D-4DE2663E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83608" y="49175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E8FAF9-E4B6-163A-7E5E-C1F9CEA2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1016" y="7989572"/>
            <a:ext cx="2522001" cy="4842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F16254-4106-CFF9-9851-9B8F10BB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463017" y="79414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FC66B-C280-C2CB-7A96-881DD81C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3E052-E8FA-B897-ED45-216F4EB5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DD146-9623-B5E4-4BAF-63838683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93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0ECF0-4855-D2FA-10B6-06EB6DB84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EED793-8540-FC81-3435-F2100E87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Publish Notice of Award (Part 2 of 6)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C308F-0A11-952C-440B-4F7A408FA5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69B1B-9F4F-7F56-25B7-27C1E6539A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70113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 fontAlgn="base">
              <a:buFont typeface="+mj-lt"/>
              <a:buAutoNum type="arabicPeriod" startAt="4"/>
            </a:pPr>
            <a:r>
              <a:rPr lang="en-US"/>
              <a:t>Select </a:t>
            </a:r>
            <a:r>
              <a:rPr lang="en-US" b="1"/>
              <a:t>Attachment Type</a:t>
            </a:r>
            <a:r>
              <a:rPr lang="en-US"/>
              <a:t>.</a:t>
            </a:r>
          </a:p>
          <a:p>
            <a:pPr marL="741363" fontAlgn="base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selecting </a:t>
            </a:r>
            <a:r>
              <a:rPr lang="en-US" sz="2800" i="1"/>
              <a:t>File</a:t>
            </a:r>
            <a:r>
              <a:rPr lang="en-US" sz="2800"/>
              <a:t>, follow </a:t>
            </a:r>
            <a:r>
              <a:rPr lang="en-US" sz="2800" i="1"/>
              <a:t>Steps 5 – 9 </a:t>
            </a:r>
            <a:r>
              <a:rPr lang="en-US" sz="2800"/>
              <a:t>then skip to </a:t>
            </a:r>
            <a:r>
              <a:rPr lang="en-US" sz="2800" i="1"/>
              <a:t>Step 15</a:t>
            </a:r>
            <a:r>
              <a:rPr lang="en-US" sz="2800"/>
              <a:t>. If selecting </a:t>
            </a:r>
            <a:r>
              <a:rPr lang="en-US" sz="2800" i="1"/>
              <a:t>Link,</a:t>
            </a:r>
            <a:r>
              <a:rPr lang="en-US" sz="2800"/>
              <a:t> skip to </a:t>
            </a:r>
            <a:r>
              <a:rPr lang="en-US" sz="2800" i="1"/>
              <a:t>Step 10</a:t>
            </a:r>
            <a:r>
              <a:rPr lang="en-US" sz="2800"/>
              <a:t>. </a:t>
            </a:r>
          </a:p>
          <a:p>
            <a:pPr marL="742950" indent="-742950" fontAlgn="base">
              <a:buFont typeface="+mj-lt"/>
              <a:buAutoNum type="arabicPeriod" startAt="5"/>
            </a:pPr>
            <a:r>
              <a:rPr lang="en-US"/>
              <a:t>Click </a:t>
            </a:r>
            <a:r>
              <a:rPr lang="en-US" b="1"/>
              <a:t>Select files… </a:t>
            </a:r>
            <a:r>
              <a:rPr lang="en-US"/>
              <a:t>to upload </a:t>
            </a:r>
            <a:r>
              <a:rPr lang="en-US" b="1"/>
              <a:t>File*</a:t>
            </a:r>
            <a:r>
              <a:rPr lang="en-US"/>
              <a:t>. </a:t>
            </a:r>
            <a:endParaRPr lang="en-US" sz="3000">
              <a:solidFill>
                <a:srgbClr val="000000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000">
              <a:solidFill>
                <a:srgbClr val="000000"/>
              </a:solidFill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F770B1-89EA-170D-9DE5-009F78E06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93" y="4395816"/>
            <a:ext cx="9144000" cy="42749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DAE09A-FBF8-35BE-0E18-6166F524D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en-US">
                <a:solidFill>
                  <a:srgbClr val="000000"/>
                </a:solidFill>
              </a:rPr>
              <a:t>Select the applicable </a:t>
            </a:r>
            <a:r>
              <a:rPr lang="en-US" b="1">
                <a:solidFill>
                  <a:srgbClr val="000000"/>
                </a:solidFill>
              </a:rPr>
              <a:t>File</a:t>
            </a:r>
            <a:r>
              <a:rPr lang="en-US">
                <a:solidFill>
                  <a:srgbClr val="000000"/>
                </a:solidFill>
              </a:rPr>
              <a:t> from local computer.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011CD5-69CA-6E35-5532-879D03FA7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10395902"/>
            <a:ext cx="91440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4EAFA5B-22FB-EB3F-4888-CA7F08DDE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2910" y="5652176"/>
            <a:ext cx="2487077" cy="4518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393FC0-2292-ADCA-37DD-10B854CFE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69530" y="6466082"/>
            <a:ext cx="1560454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7E1C4C-219A-C439-B121-611726FD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04700" y="562394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87F242-C12E-F21A-FE61-A79647DFD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20890" y="643833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7E8D3B-8917-8FA2-C4E2-35D36ADFD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0022" y="12866641"/>
            <a:ext cx="2005778" cy="740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2BBA9F-405F-30B1-196C-E152DD5A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60423" y="14445375"/>
            <a:ext cx="1300350" cy="3483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C2157B4-A8AC-FF1D-F3B5-E54EA7FE3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211382" y="129624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A83246-440A-2B5D-301A-9C93ABEB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36278" y="147970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690A8-B746-7ED5-61A8-D8CEEA56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EADF5-8341-3B11-FB15-4609D01D4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332F2-2DC0-EE9E-817F-7446B9E8A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54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488E31-79F5-A9C5-5022-FD899812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Publish Notice of Award (Part 3 of 6) </a:t>
            </a:r>
            <a:endParaRPr lang="en-US" b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23BD70-ACA8-3BC6-58E9-EE2B6E1CBC3E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4EB6C3-D790-6341-285D-605EBFD4D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>
                <a:solidFill>
                  <a:srgbClr val="000000"/>
                </a:solidFill>
              </a:rPr>
              <a:t>Confirm that the uploaded </a:t>
            </a:r>
            <a:r>
              <a:rPr lang="en-US" b="1">
                <a:solidFill>
                  <a:srgbClr val="000000"/>
                </a:solidFill>
              </a:rPr>
              <a:t>File* </a:t>
            </a:r>
            <a:r>
              <a:rPr lang="en-US">
                <a:solidFill>
                  <a:srgbClr val="000000"/>
                </a:solidFill>
              </a:rPr>
              <a:t>was added.</a:t>
            </a:r>
          </a:p>
          <a:p>
            <a:pPr marL="742950" indent="-742950" fontAlgn="base">
              <a:buFont typeface="+mj-lt"/>
              <a:buAutoNum type="arabicPeriod" startAt="8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  <a:p>
            <a:pPr marL="742950" fontAlgn="base"/>
            <a:r>
              <a:rPr lang="en-US" sz="2800" b="1">
                <a:solidFill>
                  <a:srgbClr val="000000"/>
                </a:solidFill>
              </a:rPr>
              <a:t>Note</a:t>
            </a:r>
            <a:r>
              <a:rPr lang="en-US" sz="2800">
                <a:solidFill>
                  <a:srgbClr val="000000"/>
                </a:solidFill>
              </a:rPr>
              <a:t>:</a:t>
            </a:r>
            <a:r>
              <a:rPr lang="en-US" sz="2800" b="1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Skip to </a:t>
            </a:r>
            <a:r>
              <a:rPr lang="en-US" sz="2800" i="1">
                <a:solidFill>
                  <a:srgbClr val="000000"/>
                </a:solidFill>
              </a:rPr>
              <a:t>Step 15 </a:t>
            </a:r>
            <a:r>
              <a:rPr lang="en-US" sz="2800">
                <a:solidFill>
                  <a:srgbClr val="000000"/>
                </a:solidFill>
              </a:rPr>
              <a:t>to r</a:t>
            </a:r>
            <a:r>
              <a:rPr lang="en-US" sz="2800"/>
              <a:t>eview </a:t>
            </a:r>
            <a:r>
              <a:rPr lang="en-US" sz="2800" i="1"/>
              <a:t>Success</a:t>
            </a:r>
            <a:r>
              <a:rPr lang="en-US" sz="2800"/>
              <a:t> confirmation.</a:t>
            </a:r>
          </a:p>
          <a:p>
            <a:pPr marL="742950" fontAlgn="base"/>
            <a:r>
              <a:rPr lang="en-US" sz="2800"/>
              <a:t>.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CED27E-9696-D9BE-4DBE-ABD004D15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2" b="3358"/>
          <a:stretch>
            <a:fillRect/>
          </a:stretch>
        </p:blipFill>
        <p:spPr>
          <a:xfrm>
            <a:off x="1066799" y="5107040"/>
            <a:ext cx="10058400" cy="54685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0D9180-05A8-76EC-FA4A-82E7100C7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4316" y="8209836"/>
            <a:ext cx="6172584" cy="69879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2F860E-6CCB-8E4C-50EF-298B386BE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2136" y="9904474"/>
            <a:ext cx="2017963" cy="53492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656A66-1646-140E-DFB9-77B31281D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15595" y="98907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60C07D-0EB0-A574-FCFB-A6E7785F7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27775" y="82849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667795-742A-4C11-316D-B9AF21C2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7C335-83EE-D8ED-3D43-724CE4806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7FE75-3D87-B50C-DAA1-DD0B9AB0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98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7BF8C-0A5C-C8E6-BB6F-3DBA58EFA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BC21E4-F28A-FEB9-BA38-FF2877C7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Publish Notice of Award (Part 4 of 6)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134E1-840A-A33A-86E0-06F5637A7B12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2A67EB-031A-B18A-7BD7-2B5C16450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0"/>
            </a:pPr>
            <a:r>
              <a:rPr lang="en-US"/>
              <a:t>Select </a:t>
            </a:r>
            <a:r>
              <a:rPr lang="en-US" b="1"/>
              <a:t>Link</a:t>
            </a:r>
            <a:r>
              <a:rPr lang="en-US"/>
              <a:t> as </a:t>
            </a:r>
            <a:r>
              <a:rPr lang="en-US" b="1"/>
              <a:t>Attachment Type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en-US"/>
              <a:t>Enter </a:t>
            </a:r>
            <a:r>
              <a:rPr lang="en-US" b="1"/>
              <a:t>Name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en-US"/>
              <a:t>Enter </a:t>
            </a:r>
            <a:r>
              <a:rPr lang="en-US" b="1"/>
              <a:t>URL*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en-US"/>
              <a:t>Enter </a:t>
            </a:r>
            <a:r>
              <a:rPr lang="en-US" b="1"/>
              <a:t>Description</a:t>
            </a:r>
            <a:r>
              <a:rPr lang="en-US"/>
              <a:t> (Optional). </a:t>
            </a:r>
            <a:endParaRPr lang="en-US" b="1"/>
          </a:p>
          <a:p>
            <a:pPr marL="742950" indent="-742950">
              <a:buFont typeface="+mj-lt"/>
              <a:buAutoNum type="arabicPeriod" startAt="10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C217DB-C48B-D8D0-2C5F-284F348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6263354"/>
            <a:ext cx="10058400" cy="66518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F5110C-19BB-7E92-93FE-8BDC90283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636" y="9980257"/>
            <a:ext cx="3395413" cy="133972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7798E0-8C6C-B588-0F7F-32DA726CF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2509" y="7644217"/>
            <a:ext cx="2493219" cy="47139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677587-C849-9AE0-2787-4DCD8ABDF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33869" y="760559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2E1D8F-D229-7E88-02C6-4B661518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84972" y="1227895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B7CD0-4C3F-5862-CEB9-31E62F06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636" y="9117685"/>
            <a:ext cx="6015488" cy="61861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3A7B7D-0AA0-A4B2-11C8-3BAA32E3B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636" y="8377089"/>
            <a:ext cx="5495793" cy="61861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FD4639-BEFF-CC84-98B3-B0D68AAA7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02095" y="84278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45927A-3C8C-2612-396E-634C08B6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09996" y="91526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AA844F-BAA3-6EF3-4918-7AF1B2D07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02095" y="1037579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39F013-BB9D-954D-5798-4617F50B5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3612" y="12208975"/>
            <a:ext cx="2153114" cy="61861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37C03-2E50-54F3-5C84-3742D11C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C4EE2-D03B-4C38-46C6-6F7AED94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0AC79-2F0E-CEA2-02F5-7CA7F482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77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A19B5D-E297-6432-184C-FB60A697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Publish Notice of Award (Part 5 of 6)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700B1-073D-9A3E-59E4-6822EFA0A4FF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A97854-1591-C6AC-ADFE-9733688C35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5"/>
            </a:pPr>
            <a:r>
              <a:rPr lang="en-US"/>
              <a:t>Review uploaded </a:t>
            </a:r>
            <a:r>
              <a:rPr lang="en-US" b="1"/>
              <a:t>Attachment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/>
              <a:t>Click </a:t>
            </a:r>
            <a:r>
              <a:rPr lang="en-US" b="1"/>
              <a:t>Edit</a:t>
            </a:r>
            <a:r>
              <a:rPr lang="en-US"/>
              <a:t> 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/>
              <a:t>Select </a:t>
            </a:r>
            <a:r>
              <a:rPr lang="en-US" b="1"/>
              <a:t>Publish</a:t>
            </a:r>
            <a:r>
              <a:rPr lang="en-US"/>
              <a:t>.</a:t>
            </a:r>
          </a:p>
          <a:p>
            <a:pPr marL="822960"/>
            <a:r>
              <a:rPr lang="en-US" sz="2800" b="1"/>
              <a:t>Note</a:t>
            </a:r>
            <a:r>
              <a:rPr lang="en-US" sz="2800"/>
              <a:t>: Click to </a:t>
            </a:r>
            <a:r>
              <a:rPr lang="en-US" sz="2800" i="1"/>
              <a:t>Edit or Delete </a:t>
            </a:r>
            <a:r>
              <a:rPr lang="en-US" sz="2800"/>
              <a:t>to make changes to the attachment.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316C57-7761-3E31-9DFC-D792C721E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5656713"/>
            <a:ext cx="10058400" cy="20010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79473D-C29C-1928-65A4-45BF9B4CC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Yes</a:t>
            </a:r>
            <a:r>
              <a:rPr lang="en-US"/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43926D-E65E-0758-EFD0-BB314E287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10870916"/>
            <a:ext cx="10058400" cy="30270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85DD19-E5D0-FF99-EDB4-606974EE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4145" y="6515100"/>
            <a:ext cx="553155" cy="28928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644CBF-2158-3C16-0757-C9B34D40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4145" y="7297518"/>
            <a:ext cx="794455" cy="2574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F7F1E4-F741-AAEF-F0BC-C27173167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7472" y="6528500"/>
            <a:ext cx="5718528" cy="28928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09E87D-B6EA-6BFE-CA46-583A38DCC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371223" y="63988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FE95BD-26E7-576B-C2FC-4F13671B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45505" y="63829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98BB16F-79BC-B757-7D6B-DEDBFC10B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45505" y="710910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E32062-04F4-BC3B-6644-1CBCC1FFF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22597" y="13030200"/>
            <a:ext cx="1008803" cy="67972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E4DA7-F9E0-A5F2-CD08-CA6513923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12F42-8148-1189-2345-B87C3952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02BE6-EBD2-A5CB-604D-04078BC2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6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171A5-5718-475B-C69D-BCCFDFCED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1308F4-E03B-0A43-D2A1-F6A355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 dirty="0"/>
              <a:t>Create Single, Split or Multiple Awards from Sourcing Events (Part </a:t>
            </a:r>
            <a:r>
              <a:rPr lang="en-US"/>
              <a:t>2 </a:t>
            </a:r>
            <a:r>
              <a:rPr lang="en-US" dirty="0"/>
              <a:t>of </a:t>
            </a:r>
            <a:r>
              <a:rPr lang="en-US"/>
              <a:t>13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11E6F-773A-B145-0E61-AEBBD89D417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3834FB-F3D1-B1EE-F4AA-9EC3779BD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 On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817563">
              <a:defRPr/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The system utilizes Single Sign-On (SSO) capabilities and no log in information is required.</a:t>
            </a:r>
          </a:p>
          <a:p>
            <a:pPr marL="817563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4FAEEB-60E2-15F3-D938-1029A6215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4085141"/>
            <a:ext cx="10058400" cy="3917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4B91AB-6305-73E6-977E-6CD8C8C40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Events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F567C-4FE2-1554-C858-F0ECFEADC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08"/>
          <a:stretch/>
        </p:blipFill>
        <p:spPr>
          <a:xfrm>
            <a:off x="1066800" y="11198782"/>
            <a:ext cx="10058400" cy="38725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C612CA-6288-F814-115D-5C37EA938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9" y="11198783"/>
            <a:ext cx="1083183" cy="941636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3A2484-632D-06B0-A74A-6AC4920A3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2202" y="12023363"/>
            <a:ext cx="1811420" cy="548640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1A3FDC-9A34-70D0-4563-14784A28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3417" y="12515505"/>
            <a:ext cx="2700697" cy="548640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A9D530-4410-7760-8950-1EAC43069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8160" y="1137038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F10DEF-21DE-E94D-D041-D59C7CAF1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43622" y="12023363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DA6B5B-2D57-C844-122E-114AD22E8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85478" y="12515505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060DF-F3C1-58FE-241C-6BA53FD14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1965" y="6930573"/>
            <a:ext cx="915669" cy="528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631A5-6C7D-8009-A212-F7C936A85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4D5F7-3C16-A84F-E9FA-735FD5F50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41C08-620C-9668-9397-A0B043F66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87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771C07-3D2C-5230-7CBD-004D967BF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9"/>
          <a:stretch>
            <a:fillRect/>
          </a:stretch>
        </p:blipFill>
        <p:spPr>
          <a:xfrm>
            <a:off x="1066799" y="8123798"/>
            <a:ext cx="10058400" cy="54291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A6C78E9-DCA1-9712-C00C-171676E5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Publish Notice of Award (Part 6 of 6)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FBC98-20E8-43FE-8114-90FEF0F84C9D}"/>
              </a:ext>
            </a:extLst>
          </p:cNvPr>
          <p:cNvSpPr txBox="1"/>
          <p:nvPr/>
        </p:nvSpPr>
        <p:spPr>
          <a:xfrm>
            <a:off x="4559723" y="1825397"/>
            <a:ext cx="3073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691769-CDE4-6FBF-0C17-4BF17201E7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68705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9"/>
            </a:pPr>
            <a:r>
              <a:rPr lang="en-US"/>
              <a:t>Review </a:t>
            </a:r>
            <a:r>
              <a:rPr lang="en-US" b="1"/>
              <a:t>Success</a:t>
            </a:r>
            <a:r>
              <a:rPr lang="en-US"/>
              <a:t> confirmation.</a:t>
            </a:r>
          </a:p>
          <a:p>
            <a:pPr marL="822960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The </a:t>
            </a:r>
            <a:r>
              <a:rPr lang="en-US" sz="2800" i="1">
                <a:latin typeface="Arial"/>
                <a:cs typeface="Arial"/>
              </a:rPr>
              <a:t>Edit</a:t>
            </a:r>
            <a:r>
              <a:rPr lang="en-US" sz="2800">
                <a:latin typeface="Arial"/>
                <a:cs typeface="Arial"/>
              </a:rPr>
              <a:t> button changes to </a:t>
            </a:r>
            <a:r>
              <a:rPr lang="en-US" sz="2800" i="1">
                <a:latin typeface="Arial"/>
                <a:cs typeface="Arial"/>
              </a:rPr>
              <a:t>Unpublish</a:t>
            </a:r>
            <a:r>
              <a:rPr lang="en-US" sz="2800">
                <a:latin typeface="Arial"/>
                <a:cs typeface="Arial"/>
              </a:rPr>
              <a:t> when the posting is successful and </a:t>
            </a:r>
            <a:r>
              <a:rPr lang="en-US" sz="2800" i="1">
                <a:latin typeface="Arial"/>
                <a:cs typeface="Arial"/>
              </a:rPr>
              <a:t>Sourcing Event Buyers</a:t>
            </a:r>
            <a:r>
              <a:rPr lang="en-US" sz="2800">
                <a:latin typeface="Arial"/>
                <a:cs typeface="Arial"/>
              </a:rPr>
              <a:t> have the option to </a:t>
            </a:r>
            <a:r>
              <a:rPr lang="en-US" sz="2800" i="1">
                <a:latin typeface="Arial"/>
                <a:cs typeface="Arial"/>
              </a:rPr>
              <a:t>Unpublish </a:t>
            </a:r>
            <a:r>
              <a:rPr lang="en-US" sz="2800">
                <a:latin typeface="Arial"/>
                <a:cs typeface="Arial"/>
              </a:rPr>
              <a:t>the event. </a:t>
            </a:r>
            <a:r>
              <a:rPr lang="en-US" sz="2800" i="1">
                <a:latin typeface="Arial"/>
                <a:cs typeface="Arial"/>
              </a:rPr>
              <a:t>Sourcing Event Buyer </a:t>
            </a:r>
            <a:r>
              <a:rPr lang="en-US" sz="2800">
                <a:latin typeface="Arial"/>
                <a:cs typeface="Arial"/>
              </a:rPr>
              <a:t>should confirm the Notice of Award was posted to the Georgia Procurement Registry </a:t>
            </a:r>
          </a:p>
          <a:p>
            <a:pPr marL="793750" indent="-742950">
              <a:buFont typeface="+mj-lt"/>
              <a:buAutoNum type="arabicPeriod" startAt="20"/>
            </a:pPr>
            <a:r>
              <a:rPr lang="en-US">
                <a:latin typeface="Arial"/>
                <a:cs typeface="Arial"/>
              </a:rPr>
              <a:t>To send email to Supplier, click </a:t>
            </a:r>
            <a:r>
              <a:rPr lang="en-US" b="1">
                <a:latin typeface="Arial"/>
                <a:cs typeface="Arial"/>
              </a:rPr>
              <a:t>Preview and Send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822960"/>
            <a:r>
              <a:rPr lang="en-US" sz="2800" b="1">
                <a:latin typeface="Arial"/>
                <a:cs typeface="Arial"/>
              </a:rPr>
              <a:t>Note: </a:t>
            </a:r>
            <a:r>
              <a:rPr lang="en-US" sz="2800" i="1">
                <a:latin typeface="Arial"/>
                <a:cs typeface="Arial"/>
              </a:rPr>
              <a:t>Sourcing Event Buyers </a:t>
            </a:r>
            <a:r>
              <a:rPr lang="en-US" sz="2800">
                <a:latin typeface="Arial"/>
                <a:cs typeface="Arial"/>
              </a:rPr>
              <a:t>can send Notice of Award notifications to</a:t>
            </a:r>
            <a:r>
              <a:rPr lang="en-US" sz="2800" i="1">
                <a:latin typeface="Arial"/>
                <a:cs typeface="Arial"/>
              </a:rPr>
              <a:t> </a:t>
            </a:r>
            <a:r>
              <a:rPr lang="en-US" sz="2800">
                <a:latin typeface="Arial"/>
                <a:cs typeface="Arial"/>
              </a:rPr>
              <a:t>suppliers via email after the event has been awarded. </a:t>
            </a:r>
          </a:p>
          <a:p>
            <a:pPr marL="822960"/>
            <a:endParaRPr lang="en-US" sz="2800"/>
          </a:p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BFFB95-EDAC-0EEE-28F4-18819171C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1724" y="8307822"/>
            <a:ext cx="2349090" cy="5757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BDDF03-BCB4-8E06-4320-852B011B8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199" y="14370902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1" name="Freeform 101">
              <a:extLst>
                <a:ext uri="{FF2B5EF4-FFF2-40B4-BE49-F238E27FC236}">
                  <a16:creationId xmlns:a16="http://schemas.microsoft.com/office/drawing/2014/main" id="{3FAD2C45-9EE2-1285-D47A-64FB139A56E1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2" name="Graphic 5" descr="Checkmark with solid fill">
              <a:extLst>
                <a:ext uri="{FF2B5EF4-FFF2-40B4-BE49-F238E27FC236}">
                  <a16:creationId xmlns:a16="http://schemas.microsoft.com/office/drawing/2014/main" id="{ED4FDD4E-A36F-5498-A705-7E2936472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F60E148-CB56-D1BE-326E-DC0BE2389FC9}"/>
              </a:ext>
            </a:extLst>
          </p:cNvPr>
          <p:cNvSpPr txBox="1"/>
          <p:nvPr/>
        </p:nvSpPr>
        <p:spPr>
          <a:xfrm>
            <a:off x="2209800" y="14508897"/>
            <a:ext cx="90045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have successfully created a single, split or multiple award for a sourcing event.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E98A5F-7E11-D238-9885-143FBF0DC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7940" y="10534764"/>
            <a:ext cx="1007483" cy="21901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EC214D-8DB1-1FF2-AB63-99053EFF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30814" y="83214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4052DB-2AE9-E8E6-0505-E0381FD3E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89300" y="1036995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D85F4-22C3-A66B-5089-D5F13849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003CB-A3FE-0ED5-C1B3-7A8A379B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98FBC-F197-6F31-CD12-F1F3191D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1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5E6A4C-BB00-559B-B210-1830182E3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Single, Split or Multiple Awards from Sourcing Events (Part </a:t>
            </a:r>
            <a:r>
              <a:rPr lang="en-US"/>
              <a:t>3 </a:t>
            </a:r>
            <a:r>
              <a:rPr lang="en-US" dirty="0"/>
              <a:t>of </a:t>
            </a:r>
            <a:r>
              <a:rPr lang="en-US"/>
              <a:t>13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3F152-0990-51D4-8F7E-86D5C4839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086C57-3DEE-22BC-27B8-9EF5DB5D28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dirty="0"/>
              <a:t>Click the </a:t>
            </a:r>
            <a:r>
              <a:rPr lang="en-US" b="1" dirty="0"/>
              <a:t>Event Number </a:t>
            </a:r>
            <a:r>
              <a:rPr lang="en-US" dirty="0"/>
              <a:t>hyperlink. </a:t>
            </a:r>
          </a:p>
          <a:p>
            <a:pPr marL="793750"/>
            <a:r>
              <a:rPr lang="en-US" sz="2800" b="1" dirty="0"/>
              <a:t>Note</a:t>
            </a:r>
            <a:r>
              <a:rPr lang="en-US" sz="2800" dirty="0"/>
              <a:t>: Select </a:t>
            </a:r>
            <a:r>
              <a:rPr lang="en-US" sz="2800" i="1" dirty="0"/>
              <a:t>Under Evaluation </a:t>
            </a:r>
            <a:r>
              <a:rPr lang="en-US" sz="2800" dirty="0"/>
              <a:t>as </a:t>
            </a:r>
            <a:r>
              <a:rPr lang="en-US" sz="2800" i="1" dirty="0"/>
              <a:t>Event Status </a:t>
            </a:r>
            <a:r>
              <a:rPr lang="en-US" sz="2800" dirty="0"/>
              <a:t>and use </a:t>
            </a:r>
            <a:r>
              <a:rPr lang="en-US" sz="2800" i="1" dirty="0"/>
              <a:t>Filters </a:t>
            </a:r>
            <a:r>
              <a:rPr lang="en-US" sz="2800" dirty="0"/>
              <a:t>to locate the </a:t>
            </a:r>
            <a:r>
              <a:rPr lang="en-US" sz="2800" i="1" dirty="0"/>
              <a:t>Sourcing Event</a:t>
            </a:r>
            <a:r>
              <a:rPr lang="en-US" sz="2800" dirty="0"/>
              <a:t>. Event can also be accessed via </a:t>
            </a:r>
            <a:r>
              <a:rPr lang="en-US" sz="2800" i="1" dirty="0"/>
              <a:t>Sourcing Events Home</a:t>
            </a:r>
            <a:r>
              <a:rPr lang="en-US" sz="2800" dirty="0"/>
              <a:t>. </a:t>
            </a:r>
          </a:p>
          <a:p>
            <a:pPr marL="742950" indent="-742950">
              <a:buAutoNum type="arabicPeriod" startAt="7"/>
            </a:pP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652473-640B-9EA2-A801-AD22E9328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134"/>
          <a:stretch>
            <a:fillRect/>
          </a:stretch>
        </p:blipFill>
        <p:spPr>
          <a:xfrm>
            <a:off x="1066799" y="4390330"/>
            <a:ext cx="10058400" cy="41341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DB4189-6E37-1336-0D69-22EC72D38D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 dirty="0"/>
              <a:t>Review </a:t>
            </a:r>
            <a:r>
              <a:rPr lang="en-US" b="1" dirty="0"/>
              <a:t>Supplier Responses </a:t>
            </a:r>
            <a:r>
              <a:rPr lang="en-US" dirty="0"/>
              <a:t>tab.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2DD73B-276B-1F7D-2FD4-8448ABC07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8727" y="6804416"/>
            <a:ext cx="1387116" cy="4663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25AAA9-094A-0922-D1A4-507555DC8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209" y="10106290"/>
            <a:ext cx="7315200" cy="52116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FF766C-44FA-6B38-E340-ABDD1AD9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5208" y="14103525"/>
            <a:ext cx="4053157" cy="4663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C7439-AB6B-8B87-76C0-9E7C2FBE6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FCBA4-9123-A2E7-BF2B-E6FB0FBC5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5BAD6-570A-27FE-725F-79E2486AF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5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AE784-5EF4-07C5-8D30-DF543508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414F20-A176-9FC7-8483-5EB301EF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Single, Split or Multiple Awards from Sourcing Events (Part </a:t>
            </a:r>
            <a:r>
              <a:rPr lang="en-US"/>
              <a:t>4 </a:t>
            </a:r>
            <a:r>
              <a:rPr lang="en-US" dirty="0"/>
              <a:t>of </a:t>
            </a:r>
            <a:r>
              <a:rPr lang="en-US"/>
              <a:t>13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6A0C8-E130-E0A1-820C-2CAF186BC59E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32887D-2CCB-B90C-FDF0-2616129AF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1"/>
            <a:ext cx="10722430" cy="5653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9"/>
            </a:pPr>
            <a:r>
              <a:rPr lang="en-US" dirty="0"/>
              <a:t>To </a:t>
            </a:r>
            <a:r>
              <a:rPr lang="en-US" b="1" dirty="0"/>
              <a:t>Evaluate All Responses</a:t>
            </a:r>
            <a:r>
              <a:rPr lang="en-US" dirty="0"/>
              <a:t>, click </a:t>
            </a:r>
            <a:r>
              <a:rPr lang="en-US" b="1" dirty="0"/>
              <a:t>Evaluation Actions</a:t>
            </a:r>
            <a:r>
              <a:rPr lang="en-US" dirty="0"/>
              <a:t>.</a:t>
            </a:r>
          </a:p>
          <a:p>
            <a:pPr marL="747713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To </a:t>
            </a:r>
            <a:r>
              <a:rPr lang="en-US" sz="2800" i="1" dirty="0"/>
              <a:t>Evaluate All Responses</a:t>
            </a:r>
            <a:r>
              <a:rPr lang="en-US" sz="2800" dirty="0"/>
              <a:t>, follow </a:t>
            </a:r>
            <a:r>
              <a:rPr lang="en-US" sz="2800" i="1"/>
              <a:t>Steps 9 – 10 </a:t>
            </a:r>
            <a:r>
              <a:rPr lang="en-US" sz="2800" dirty="0"/>
              <a:t>and skip to </a:t>
            </a:r>
            <a:r>
              <a:rPr lang="en-US" sz="2800" i="1"/>
              <a:t>Step 13</a:t>
            </a:r>
            <a:r>
              <a:rPr lang="en-US" sz="2800" dirty="0"/>
              <a:t>. To </a:t>
            </a:r>
            <a:r>
              <a:rPr lang="en-US" sz="2800" i="1" dirty="0"/>
              <a:t>Evaluate Selected Responses</a:t>
            </a:r>
            <a:r>
              <a:rPr lang="en-US" sz="2800" dirty="0"/>
              <a:t>, skip to </a:t>
            </a:r>
            <a:r>
              <a:rPr lang="en-US" sz="2800" i="1"/>
              <a:t>Step 11</a:t>
            </a:r>
            <a:r>
              <a:rPr lang="en-US" sz="2800" dirty="0"/>
              <a:t>. </a:t>
            </a:r>
            <a:endParaRPr lang="en-US" dirty="0"/>
          </a:p>
          <a:p>
            <a:pPr marL="742950" indent="-742950">
              <a:buFont typeface="+mj-lt"/>
              <a:buAutoNum type="arabicPeriod" startAt="10"/>
            </a:pPr>
            <a:r>
              <a:rPr lang="en-US" dirty="0"/>
              <a:t>Select </a:t>
            </a:r>
            <a:r>
              <a:rPr lang="en-US" b="1" dirty="0"/>
              <a:t>Evaluate All Responses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4CDDA7-7DC4-5430-A0C6-54D7204EB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5632"/>
          <a:stretch>
            <a:fillRect/>
          </a:stretch>
        </p:blipFill>
        <p:spPr>
          <a:xfrm>
            <a:off x="1066799" y="5458041"/>
            <a:ext cx="10058400" cy="31317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4D0884-E80A-2370-3A43-5D95E47CBD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lang="en-US" dirty="0"/>
              <a:t>To </a:t>
            </a:r>
            <a:r>
              <a:rPr lang="en-US" b="1" dirty="0"/>
              <a:t>Evaluate Selected Responses</a:t>
            </a:r>
            <a:r>
              <a:rPr lang="en-US" dirty="0"/>
              <a:t>, click </a:t>
            </a:r>
            <a:r>
              <a:rPr lang="en-US" b="1" dirty="0"/>
              <a:t>checkbox</a:t>
            </a:r>
            <a:r>
              <a:rPr lang="en-US" dirty="0"/>
              <a:t> to select </a:t>
            </a:r>
            <a:r>
              <a:rPr lang="en-US" b="1" dirty="0"/>
              <a:t>Supplier Responses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 dirty="0"/>
              <a:t>Click </a:t>
            </a:r>
            <a:r>
              <a:rPr lang="en-US" b="1" dirty="0"/>
              <a:t>Evaluate Selected Responses</a:t>
            </a:r>
            <a:r>
              <a:rPr lang="en-US" dirty="0"/>
              <a:t>. </a:t>
            </a:r>
          </a:p>
          <a:p>
            <a:pPr marL="822960"/>
            <a:r>
              <a:rPr lang="en-US" sz="2800" b="1" dirty="0">
                <a:latin typeface="Arial"/>
                <a:cs typeface="Arial"/>
              </a:rPr>
              <a:t>Note</a:t>
            </a:r>
            <a:r>
              <a:rPr lang="en-US" sz="2800" dirty="0">
                <a:latin typeface="Arial"/>
                <a:cs typeface="Arial"/>
              </a:rPr>
              <a:t>: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i="1" dirty="0">
                <a:latin typeface="Arial"/>
                <a:cs typeface="Arial"/>
              </a:rPr>
              <a:t>Sourcing Event Buyer</a:t>
            </a:r>
            <a:r>
              <a:rPr lang="en-US" sz="2800" dirty="0">
                <a:latin typeface="Arial"/>
                <a:cs typeface="Arial"/>
              </a:rPr>
              <a:t> may view different scenarios for award (will vary by event and award type).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0D5238-D106-762A-A684-7E9C12EE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2290058"/>
            <a:ext cx="10058400" cy="22691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210687-1472-1F06-74F9-85235CA4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09513" y="13867152"/>
            <a:ext cx="288878" cy="6277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A60411-759F-0FCD-7DEC-CCA20B3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38613" y="13027677"/>
            <a:ext cx="1359778" cy="20399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8A00B4-966A-E191-638C-AE3BF330B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89973" y="1285535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C7C89E-B973-22D3-CAD6-71743500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60873" y="1392053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BB089-3DAE-2816-A1C0-E787D5033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65529" y="5950338"/>
            <a:ext cx="1339516" cy="33185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8FD59E-1D00-85AC-8EE4-321E9ED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0316" y="6282194"/>
            <a:ext cx="2453053" cy="32411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6682F0-BAB7-B557-B4A7-398FDFE46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386470" y="61699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38D847A-6F55-FDAA-ED73-80705C811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34597" y="584194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FD1453-789D-6CFA-E96E-C07AA809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604FF-CC92-62DA-657D-FD85F34B3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44AD-82BC-4206-A221-BCCDEE531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92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2DC8AE-46D7-BB7C-4070-1C8DBD84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Single, Split or Multiple Awards from Sourcing Events (Part 5 of 13)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6DD404-7D1A-4319-6C2C-F1D58845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A9C54D-FAFB-2617-AF9E-99D9B68315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197788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US"/>
              <a:t>Review </a:t>
            </a:r>
            <a:r>
              <a:rPr lang="en-US" b="1"/>
              <a:t>Action</a:t>
            </a:r>
            <a:r>
              <a:rPr lang="en-US"/>
              <a:t> and follow the steps in the table below to access </a:t>
            </a:r>
            <a:r>
              <a:rPr lang="en-US" b="1"/>
              <a:t>Award </a:t>
            </a:r>
            <a:r>
              <a:rPr lang="en-US"/>
              <a:t>actions.</a:t>
            </a:r>
          </a:p>
          <a:p>
            <a:pPr marL="736600"/>
            <a:endParaRPr lang="en-US" sz="2800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150162B-3570-11AE-FB6F-6BBD8F078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191918"/>
              </p:ext>
            </p:extLst>
          </p:nvPr>
        </p:nvGraphicFramePr>
        <p:xfrm>
          <a:off x="1093609" y="3255307"/>
          <a:ext cx="10058399" cy="5486400"/>
        </p:xfrm>
        <a:graphic>
          <a:graphicData uri="http://schemas.openxmlformats.org/drawingml/2006/table">
            <a:tbl>
              <a:tblPr firstRow="1"/>
              <a:tblGrid>
                <a:gridCol w="2750125">
                  <a:extLst>
                    <a:ext uri="{9D8B030D-6E8A-4147-A177-3AD203B41FA5}">
                      <a16:colId xmlns:a16="http://schemas.microsoft.com/office/drawing/2014/main" val="3128424672"/>
                    </a:ext>
                  </a:extLst>
                </a:gridCol>
                <a:gridCol w="4682837">
                  <a:extLst>
                    <a:ext uri="{9D8B030D-6E8A-4147-A177-3AD203B41FA5}">
                      <a16:colId xmlns:a16="http://schemas.microsoft.com/office/drawing/2014/main" val="1805680427"/>
                    </a:ext>
                  </a:extLst>
                </a:gridCol>
                <a:gridCol w="2625437">
                  <a:extLst>
                    <a:ext uri="{9D8B030D-6E8A-4147-A177-3AD203B41FA5}">
                      <a16:colId xmlns:a16="http://schemas.microsoft.com/office/drawing/2014/main" val="36256378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Action</a:t>
                      </a:r>
                      <a:endParaRPr lang="en-US" sz="2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Description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4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Step Information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41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6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30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079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366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626197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D6AC682C-6EF0-A314-C21B-B312D59216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52760" y="4022652"/>
            <a:ext cx="274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Create a Single Award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5774EA-BF3D-DD69-05D1-FCC6CB9DD8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15712" y="4065708"/>
            <a:ext cx="4560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Award to a single Supplier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492023-D084-7C36-4632-A8DBB140A8F3}"/>
              </a:ext>
            </a:extLst>
          </p:cNvPr>
          <p:cNvSpPr txBox="1"/>
          <p:nvPr/>
        </p:nvSpPr>
        <p:spPr>
          <a:xfrm>
            <a:off x="8610598" y="3867569"/>
            <a:ext cx="229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i="1">
                <a:solidFill>
                  <a:srgbClr val="000000"/>
                </a:solidFill>
                <a:latin typeface="Arial"/>
              </a:rPr>
              <a:t>Steps 14 – 18</a:t>
            </a:r>
          </a:p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(slides  6– 7)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6D421F-D954-C942-3FD5-50E03751FE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79212" y="5035270"/>
            <a:ext cx="274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Split or Multiple  Award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0D9227-2960-F067-1199-D5A4CC090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895960" y="4903719"/>
            <a:ext cx="4560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Split Award between Suppliers and enter Assigned Quantity for each Item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B1021-DC31-7C86-808C-FFBCBE9EFFBF}"/>
              </a:ext>
            </a:extLst>
          </p:cNvPr>
          <p:cNvSpPr txBox="1"/>
          <p:nvPr/>
        </p:nvSpPr>
        <p:spPr>
          <a:xfrm>
            <a:off x="8610597" y="4883981"/>
            <a:ext cx="229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i="1">
                <a:solidFill>
                  <a:srgbClr val="000000"/>
                </a:solidFill>
                <a:latin typeface="Arial"/>
              </a:rPr>
              <a:t>Steps 19 – 24</a:t>
            </a:r>
          </a:p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(slides  8– 10)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8873A8-20F6-8D19-A3C8-983957CA5A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52760" y="6002670"/>
            <a:ext cx="274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Finalize Award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4B159-5D8A-EFE9-7348-205A860446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03896" y="5886434"/>
            <a:ext cx="4798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Finalize Award Evaluation and enter Scenario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497365-A2FD-560F-94CD-9A6C0CAB316F}"/>
              </a:ext>
            </a:extLst>
          </p:cNvPr>
          <p:cNvSpPr txBox="1"/>
          <p:nvPr/>
        </p:nvSpPr>
        <p:spPr>
          <a:xfrm>
            <a:off x="8665823" y="5915422"/>
            <a:ext cx="229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i="1">
                <a:solidFill>
                  <a:srgbClr val="000000"/>
                </a:solidFill>
                <a:latin typeface="Arial"/>
              </a:rPr>
              <a:t>Steps 25 – 34</a:t>
            </a:r>
          </a:p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(slides  10– 14)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9F6EF4-0B16-7B75-1BDD-40E452D5BB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86983" y="6891012"/>
            <a:ext cx="274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Post Notice of Intent of Award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0E6C9B-019E-EE89-39A9-346257F1AB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895960" y="6877479"/>
            <a:ext cx="4798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Publish Notice of Intent of Award or RFQC List of Qualified Contractors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17B718-A8BE-96CA-7BBF-AF86C030C40E}"/>
              </a:ext>
            </a:extLst>
          </p:cNvPr>
          <p:cNvSpPr txBox="1"/>
          <p:nvPr/>
        </p:nvSpPr>
        <p:spPr>
          <a:xfrm>
            <a:off x="8665823" y="6893659"/>
            <a:ext cx="229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i="1">
                <a:solidFill>
                  <a:srgbClr val="000000"/>
                </a:solidFill>
                <a:latin typeface="Arial"/>
              </a:rPr>
              <a:t>Steps 1 – 26</a:t>
            </a:r>
          </a:p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(slides  15 – 21)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7A27A1-835B-7C62-D396-71DB6E5877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60695" y="8079756"/>
            <a:ext cx="274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Post Notice of Award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F6EE88-083F-1B8C-4626-117E93BEC4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881477" y="7868524"/>
            <a:ext cx="4798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Publish Notice of Award and review the Georgia Procurement Registry (GPR)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0EAF66-C792-3799-E602-5096A7AACA4B}"/>
              </a:ext>
            </a:extLst>
          </p:cNvPr>
          <p:cNvSpPr txBox="1"/>
          <p:nvPr/>
        </p:nvSpPr>
        <p:spPr>
          <a:xfrm>
            <a:off x="8665822" y="7869115"/>
            <a:ext cx="229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i="1">
                <a:solidFill>
                  <a:srgbClr val="000000"/>
                </a:solidFill>
                <a:latin typeface="Arial"/>
              </a:rPr>
              <a:t>Steps 1 – 20</a:t>
            </a:r>
          </a:p>
          <a:p>
            <a:pPr lvl="0" defTabSz="1219170"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(slides  25 – 30)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781600-6C3A-BE63-9B29-3CAAC9B581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8928736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14"/>
            </a:pPr>
            <a:r>
              <a:rPr lang="en-US"/>
              <a:t>To create a single </a:t>
            </a:r>
            <a:r>
              <a:rPr lang="en-US" b="1"/>
              <a:t>Award</a:t>
            </a:r>
            <a:r>
              <a:rPr lang="en-US"/>
              <a:t>, click </a:t>
            </a:r>
            <a:r>
              <a:rPr lang="en-US" b="1"/>
              <a:t>Total Bid </a:t>
            </a:r>
            <a:r>
              <a:rPr lang="en-US"/>
              <a:t>and review </a:t>
            </a:r>
            <a:r>
              <a:rPr lang="en-US" b="1"/>
              <a:t>Items</a:t>
            </a:r>
            <a:r>
              <a:rPr lang="en-US"/>
              <a:t>.</a:t>
            </a:r>
          </a:p>
          <a:p>
            <a:pPr marL="754063" indent="-742950">
              <a:buFont typeface="+mj-lt"/>
              <a:buAutoNum type="arabicPeriod" startAt="14"/>
            </a:pPr>
            <a:r>
              <a:rPr lang="en-US"/>
              <a:t>Check applicable </a:t>
            </a:r>
            <a:r>
              <a:rPr lang="en-US" b="1"/>
              <a:t>Items </a:t>
            </a:r>
            <a:r>
              <a:rPr lang="en-US"/>
              <a:t>boxes. </a:t>
            </a:r>
          </a:p>
          <a:p>
            <a:pPr marL="74612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Click </a:t>
            </a:r>
            <a:r>
              <a:rPr lang="en-US" sz="2800" i="1"/>
              <a:t>arrow</a:t>
            </a:r>
            <a:r>
              <a:rPr lang="en-US" sz="2800"/>
              <a:t> to expand categories.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8D0BE6-8E5D-39E5-6F4F-A5244398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5" r="13505" b="814"/>
          <a:stretch>
            <a:fillRect/>
          </a:stretch>
        </p:blipFill>
        <p:spPr>
          <a:xfrm>
            <a:off x="1981198" y="11233242"/>
            <a:ext cx="8229600" cy="426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A94DCF-0710-E661-106E-C9DE55660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2794" y="14034681"/>
            <a:ext cx="613405" cy="22282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015859-9A66-297E-38E4-92347F085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52320" y="14039701"/>
            <a:ext cx="240476" cy="96592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D35172-2B89-D369-8C01-BE0C9E18D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906199" y="1387177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45C242-7354-6B8B-124B-C52A8DC9E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98237" y="135018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44B61-D8B4-438C-DCBE-6987E2126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D9207-E232-5F35-A42D-271130320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EDAC5-AEA3-307F-163E-65B3952BC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01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6FAB95-C786-520F-3B14-93AF2831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Single</a:t>
            </a:r>
            <a:r>
              <a:rPr lang="en-US"/>
              <a:t>, Split or Multiple Awards</a:t>
            </a:r>
            <a:r>
              <a:rPr lang="en-US" dirty="0"/>
              <a:t> from Sourcing </a:t>
            </a:r>
            <a:r>
              <a:rPr lang="en-US"/>
              <a:t>Events </a:t>
            </a:r>
            <a:r>
              <a:rPr lang="en-US" dirty="0"/>
              <a:t>(Part </a:t>
            </a:r>
            <a:r>
              <a:rPr lang="en-US"/>
              <a:t>6 </a:t>
            </a:r>
            <a:r>
              <a:rPr lang="en-US" dirty="0"/>
              <a:t>of </a:t>
            </a:r>
            <a:r>
              <a:rPr lang="en-US"/>
              <a:t>13</a:t>
            </a:r>
            <a:r>
              <a:rPr lang="en-US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BDBAC2-5914-B6CB-A264-8126BA934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40701" y="1825799"/>
            <a:ext cx="304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117AFE-FF3D-C036-B110-4F957BF187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6"/>
            </a:pPr>
            <a:r>
              <a:rPr lang="en-US"/>
              <a:t>Click </a:t>
            </a:r>
            <a:r>
              <a:rPr lang="en-US" b="1"/>
              <a:t>Scenario Award Actions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/>
              <a:t>Select </a:t>
            </a:r>
            <a:r>
              <a:rPr lang="en-US" b="1"/>
              <a:t>Award to Supplier</a:t>
            </a:r>
            <a:r>
              <a:rPr lang="en-US"/>
              <a:t>. </a:t>
            </a:r>
          </a:p>
          <a:p>
            <a:pPr marL="75247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Skip to </a:t>
            </a:r>
            <a:r>
              <a:rPr lang="en-US" sz="2800" i="1"/>
              <a:t>Step 25 </a:t>
            </a:r>
            <a:r>
              <a:rPr lang="en-US" sz="2800"/>
              <a:t>to </a:t>
            </a:r>
            <a:r>
              <a:rPr lang="en-US" sz="2800" i="1"/>
              <a:t>Finalize</a:t>
            </a:r>
            <a:r>
              <a:rPr lang="en-US" sz="2800"/>
              <a:t> </a:t>
            </a:r>
            <a:r>
              <a:rPr lang="en-US" sz="2800" i="1"/>
              <a:t>Award</a:t>
            </a:r>
            <a:r>
              <a:rPr lang="en-US" sz="2800"/>
              <a:t>. </a:t>
            </a:r>
          </a:p>
          <a:p>
            <a:pPr marL="822960"/>
            <a:endParaRPr lang="en-US" sz="2800"/>
          </a:p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75C8CC-4144-DFB1-76E5-065DDECF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02"/>
          <a:stretch>
            <a:fillRect/>
          </a:stretch>
        </p:blipFill>
        <p:spPr>
          <a:xfrm>
            <a:off x="2895599" y="4252977"/>
            <a:ext cx="6400800" cy="44743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6BFD66-EDD2-8917-C842-88DE71EDC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Clr>
                <a:schemeClr val="tx1"/>
              </a:buClr>
              <a:buFont typeface="+mj-lt"/>
              <a:buAutoNum type="arabicPeriod" startAt="18"/>
            </a:pPr>
            <a:r>
              <a:rPr lang="en-US"/>
              <a:t>Review </a:t>
            </a:r>
            <a:r>
              <a:rPr lang="en-US" b="1"/>
              <a:t>Pending Award </a:t>
            </a:r>
            <a:r>
              <a:rPr lang="en-US"/>
              <a:t>notification.</a:t>
            </a:r>
          </a:p>
          <a:p>
            <a:pPr marL="822960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Sourcing Event Buyer </a:t>
            </a:r>
            <a:r>
              <a:rPr lang="en-US" sz="2800"/>
              <a:t>can click the drop down next to the </a:t>
            </a:r>
            <a:r>
              <a:rPr lang="en-US" sz="2800" i="1"/>
              <a:t>Supplier </a:t>
            </a:r>
            <a:r>
              <a:rPr lang="en-US" sz="2800"/>
              <a:t>name to </a:t>
            </a:r>
            <a:r>
              <a:rPr lang="en-US" sz="2800" i="1"/>
              <a:t>Remove Award From Supplier.</a:t>
            </a: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59DBBB-46C2-45EF-CFF5-32357E414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99" y="11307646"/>
            <a:ext cx="10058400" cy="36471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FB5183-37D0-6DDC-C767-A268FE2E2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0701" y="13644605"/>
            <a:ext cx="1234318" cy="5067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AA3432-29DA-5D0C-6B0D-B8D787DC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8123" y="7461767"/>
            <a:ext cx="2194547" cy="36385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5D1A95-D87A-02C2-7022-D0EDB8DD5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52670" y="73693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54E800-1862-6149-3217-BA73BFF4E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8124" y="7108340"/>
            <a:ext cx="1790968" cy="20204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E54DBC-C86E-19B7-356B-88AE3D901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679288" y="65345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3BF93-3A5B-9284-AA8C-E524564E1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0416F2-7925-4534-9BCF-D5D690413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24EE0-2548-F6BC-DD04-8A47133EC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73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72177-4D74-158E-05AC-9699D3EF7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E88334-BE64-84DB-18A8-D441384B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Single, Split or Multiple Awards from Sourcing Events (Part 7 of 13)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FA5346-9273-AD2E-ABFA-78116B065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AACDB8-EEB4-D9CE-1C55-3FB4AB1A2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9"/>
            </a:pPr>
            <a:r>
              <a:rPr lang="en-US"/>
              <a:t>To split an </a:t>
            </a:r>
            <a:r>
              <a:rPr lang="en-US" b="1"/>
              <a:t>Award</a:t>
            </a:r>
            <a:r>
              <a:rPr lang="en-US"/>
              <a:t>, click </a:t>
            </a:r>
            <a:r>
              <a:rPr lang="en-US" b="1"/>
              <a:t>Scenario Award Actions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9"/>
            </a:pPr>
            <a:r>
              <a:rPr lang="en-US"/>
              <a:t>Select </a:t>
            </a:r>
            <a:r>
              <a:rPr lang="en-US" b="1"/>
              <a:t>Split Between Suppliers</a:t>
            </a:r>
            <a:r>
              <a:rPr lang="en-US"/>
              <a:t>. </a:t>
            </a:r>
          </a:p>
          <a:p>
            <a:pPr marL="736600"/>
            <a:endParaRPr lang="en-US" sz="2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97E480-462C-41A7-3C50-F805E1E87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384863"/>
            <a:ext cx="10058400" cy="72188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1406B6-1464-F57E-B041-ED362FC2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8860" y="9993086"/>
            <a:ext cx="2891254" cy="40821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F5058-AB89-9CD7-486F-26BFE9256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8887" y="11982689"/>
            <a:ext cx="3348807" cy="40821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A577A4-AC75-F959-73BE-30B1B8D3C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460167" y="944444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C84FF8-F60C-6BEB-24E9-6036C26B4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67694" y="119345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C1EC2-F6BA-142A-F880-1E88858E9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9F6AB-D6B7-95F3-04FD-C974F8B64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B7CB5-D76E-1702-E11C-EE60C68A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9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420ED-36CB-DDF5-7480-55020E7B1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35F75E-14F2-40D3-954D-9A3FF3BE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Single, Split or Multiple Awards from Sourcing Events (Part 8 of 13)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5892B-B0C3-6BEE-82CB-8858A5B3A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40701" y="1825799"/>
            <a:ext cx="304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2095A8-501E-052A-E0F7-41206C44B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1"/>
            </a:pPr>
            <a:r>
              <a:rPr lang="en-US">
                <a:latin typeface="Arial"/>
                <a:cs typeface="Arial"/>
              </a:rPr>
              <a:t>Enter </a:t>
            </a:r>
            <a:r>
              <a:rPr lang="en-US" b="1">
                <a:latin typeface="Arial"/>
                <a:cs typeface="Arial"/>
              </a:rPr>
              <a:t>Assigned Quantity</a:t>
            </a:r>
            <a:r>
              <a:rPr lang="en-US">
                <a:latin typeface="Arial"/>
                <a:cs typeface="Arial"/>
              </a:rPr>
              <a:t>. </a:t>
            </a:r>
          </a:p>
          <a:p>
            <a:pPr marL="746125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</a:t>
            </a:r>
            <a:r>
              <a:rPr lang="en-US" sz="2800" b="1">
                <a:latin typeface="Arial"/>
                <a:cs typeface="Arial"/>
              </a:rPr>
              <a:t> </a:t>
            </a:r>
            <a:r>
              <a:rPr lang="en-US" sz="2800">
                <a:latin typeface="Arial"/>
                <a:cs typeface="Arial"/>
              </a:rPr>
              <a:t>Enter </a:t>
            </a:r>
            <a:r>
              <a:rPr lang="en-US" sz="2800" i="1">
                <a:latin typeface="Arial"/>
                <a:cs typeface="Arial"/>
              </a:rPr>
              <a:t>Assigned Quantity </a:t>
            </a:r>
            <a:r>
              <a:rPr lang="en-US" sz="2800">
                <a:latin typeface="Arial"/>
                <a:cs typeface="Arial"/>
              </a:rPr>
              <a:t>for each selected </a:t>
            </a:r>
            <a:r>
              <a:rPr lang="en-US" sz="2800" i="1">
                <a:latin typeface="Arial"/>
                <a:cs typeface="Arial"/>
              </a:rPr>
              <a:t>Item</a:t>
            </a:r>
            <a:r>
              <a:rPr lang="en-US" sz="2800">
                <a:latin typeface="Arial"/>
                <a:cs typeface="Arial"/>
              </a:rPr>
              <a:t>. Selecting </a:t>
            </a:r>
            <a:r>
              <a:rPr lang="en-US" sz="2800" i="1">
                <a:latin typeface="Arial"/>
                <a:cs typeface="Arial"/>
              </a:rPr>
              <a:t>Split Between Suppliers </a:t>
            </a:r>
            <a:r>
              <a:rPr lang="en-US" sz="2800">
                <a:latin typeface="Arial"/>
                <a:cs typeface="Arial"/>
              </a:rPr>
              <a:t>gives </a:t>
            </a:r>
            <a:r>
              <a:rPr lang="en-US" sz="2800" i="1">
                <a:latin typeface="Arial"/>
                <a:cs typeface="Arial"/>
              </a:rPr>
              <a:t>Sourcing Event Buyer</a:t>
            </a:r>
            <a:r>
              <a:rPr lang="en-US" sz="2800">
                <a:latin typeface="Arial"/>
                <a:cs typeface="Arial"/>
              </a:rPr>
              <a:t> the ability to allocate awards to multiple suppliers or allow the system to automatically split the award. Click </a:t>
            </a:r>
            <a:r>
              <a:rPr lang="en-US" sz="2800" i="1">
                <a:latin typeface="Arial"/>
                <a:cs typeface="Arial"/>
              </a:rPr>
              <a:t>Allow Split by Percentage </a:t>
            </a:r>
            <a:r>
              <a:rPr lang="en-US" sz="2800">
                <a:latin typeface="Arial"/>
                <a:cs typeface="Arial"/>
              </a:rPr>
              <a:t>to enter </a:t>
            </a:r>
            <a:r>
              <a:rPr lang="en-US" sz="2800" i="1">
                <a:latin typeface="Arial"/>
                <a:cs typeface="Arial"/>
              </a:rPr>
              <a:t>Assigned Percentage</a:t>
            </a:r>
            <a:r>
              <a:rPr lang="en-US" sz="2800">
                <a:latin typeface="Arial"/>
                <a:cs typeface="Arial"/>
              </a:rPr>
              <a:t>. </a:t>
            </a:r>
          </a:p>
          <a:p>
            <a:pPr marL="758825" indent="-742950">
              <a:buFont typeface="+mj-lt"/>
              <a:buAutoNum type="arabicPeriod" startAt="22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Next</a:t>
            </a:r>
            <a:r>
              <a:rPr lang="en-US">
                <a:latin typeface="Arial"/>
                <a:cs typeface="Arial"/>
              </a:rPr>
              <a:t>. </a:t>
            </a:r>
          </a:p>
          <a:p>
            <a:pPr marL="822960"/>
            <a:endParaRPr lang="en-US" sz="2800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625850-F196-77AE-876A-CD66D6B28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30" t="1357"/>
          <a:stretch>
            <a:fillRect/>
          </a:stretch>
        </p:blipFill>
        <p:spPr>
          <a:xfrm>
            <a:off x="1134634" y="6384469"/>
            <a:ext cx="10058400" cy="81628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677511-67B9-0A4B-7CF6-58AC7CA3A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52649" y="10972799"/>
            <a:ext cx="2315794" cy="179614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7C3EA7-2630-4154-4930-9BBE1BAC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3178" y="13624560"/>
            <a:ext cx="1330636" cy="6097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CF60B2-1C1A-80F6-533B-48D95E007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68443" y="1159655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51C743-7194-CF50-FF6C-EF3AD76AF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82198" y="130759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46FE6A-9C2E-2718-DFAA-B0D656299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94990-86F1-0523-C05C-2F3751E3E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3BF9C-22DC-FAA3-DBCA-07FF55DAF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7343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Props1.xml><?xml version="1.0" encoding="utf-8"?>
<ds:datastoreItem xmlns:ds="http://schemas.openxmlformats.org/officeDocument/2006/customXml" ds:itemID="{843A1547-026E-4DED-9657-20CD0911B3B6}"/>
</file>

<file path=customXml/itemProps2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5037ED-0B11-4449-BF81-C0D1539FFB91}">
  <ds:schemaRefs>
    <ds:schemaRef ds:uri="http://purl.org/dc/terms/"/>
    <ds:schemaRef ds:uri="91b022cc-d96d-4c7a-a6ef-47af526da2c2"/>
    <ds:schemaRef ds:uri="8d5ae7cb-5eaa-45bd-87a9-9ecdfd4d7a10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1998</TotalTime>
  <Words>2225</Words>
  <Application>Microsoft Office PowerPoint</Application>
  <PresentationFormat>Custom</PresentationFormat>
  <Paragraphs>407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Job Aid Template</vt:lpstr>
      <vt:lpstr>1_Administrative</vt:lpstr>
      <vt:lpstr>Create Single, Split or Multiple  Awards from Sourcing Events</vt:lpstr>
      <vt:lpstr>Create Single, Split or Multiple Awards from Sourcing Events (Part 1 of 13)</vt:lpstr>
      <vt:lpstr>Create Single, Split or Multiple Awards from Sourcing Events (Part 2 of 13)</vt:lpstr>
      <vt:lpstr>Create Single, Split or Multiple Awards from Sourcing Events (Part 3 of 13)</vt:lpstr>
      <vt:lpstr>Create Single, Split or Multiple Awards from Sourcing Events (Part 4 of 13)</vt:lpstr>
      <vt:lpstr>Create Single, Split or Multiple Awards from Sourcing Events (Part 5 of 13)</vt:lpstr>
      <vt:lpstr>Create Single, Split or Multiple Awards from Sourcing Events (Part 6 of 13)</vt:lpstr>
      <vt:lpstr>Create Single, Split or Multiple Awards from Sourcing Events (Part 7 of 13)</vt:lpstr>
      <vt:lpstr>Create Single, Split or Multiple Awards from Sourcing Events (Part 8 of 13)</vt:lpstr>
      <vt:lpstr>Create Single, Split or Multiple Awards from Sourcing Events (Part 9 of 13)</vt:lpstr>
      <vt:lpstr>Create Single, Split or Multiple Awards from Sourcing Events (Part 10 of 13)</vt:lpstr>
      <vt:lpstr>Create Single, Split or Multiple Awards from Sourcing Events (Part 11 of 13)</vt:lpstr>
      <vt:lpstr>Create Single, Split or Multiple Awards from Sourcing Events (Part 12 of 13)</vt:lpstr>
      <vt:lpstr>Create Single, Split or Multiple Awards from Sourcing Events (Part 13 of 13)</vt:lpstr>
      <vt:lpstr>Publish Notice of Intent of Award  (Part 1 of 7)  </vt:lpstr>
      <vt:lpstr>Publish Notice of Intent of Award  (Part 2 of 7) </vt:lpstr>
      <vt:lpstr>Publish Notice of Intent of Award  (Part 3 of 7) </vt:lpstr>
      <vt:lpstr>Publish Notice of Intent of Award  (Part 4 of 7) </vt:lpstr>
      <vt:lpstr>Publish Notice of Intent of Award  (Part 5 of 7) </vt:lpstr>
      <vt:lpstr>Publish Notice of Intent of Award  (Part 6 of 7) </vt:lpstr>
      <vt:lpstr>Publish Notice of Intent of Award  (Part 7 of 7) </vt:lpstr>
      <vt:lpstr>Sourcing Award Process (Part 1 of 3)</vt:lpstr>
      <vt:lpstr>Sourcing Award Process (Part 2 of 3)</vt:lpstr>
      <vt:lpstr>Sourcing Award Process (Part 3 of 3)</vt:lpstr>
      <vt:lpstr>Publish Notice of Award (Part 1 of 6)  </vt:lpstr>
      <vt:lpstr>Publish Notice of Award (Part 2 of 6) </vt:lpstr>
      <vt:lpstr>Publish Notice of Award (Part 3 of 6) </vt:lpstr>
      <vt:lpstr>Publish Notice of Award (Part 4 of 6) </vt:lpstr>
      <vt:lpstr>Publish Notice of Award (Part 5 of 6) </vt:lpstr>
      <vt:lpstr>Publish Notice of Award (Part 6 of 6)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Swartout, Darcy</cp:lastModifiedBy>
  <cp:revision>2</cp:revision>
  <cp:lastPrinted>2026-03-23T16:00:06Z</cp:lastPrinted>
  <dcterms:created xsi:type="dcterms:W3CDTF">2024-01-04T16:25:20Z</dcterms:created>
  <dcterms:modified xsi:type="dcterms:W3CDTF">2026-03-24T18:00:26Z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5B824E39-39A5-4476-BE32-C0AC40603A96</vt:lpwstr>
  </property>
  <property fmtid="{D5CDD505-2E9C-101B-9397-08002B2CF9AE}" pid="12" name="ArticulatePath">
    <vt:lpwstr>https://gets-my.sharepoint.com/personal/joyce_auld_doas_ga_gov/Documents/Desktop/NextGen/Job Aid_Template_Final</vt:lpwstr>
  </property>
</Properties>
</file>