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8"/>
  </p:notesMasterIdLst>
  <p:sldIdLst>
    <p:sldId id="355" r:id="rId6"/>
    <p:sldId id="408" r:id="rId7"/>
    <p:sldId id="409" r:id="rId8"/>
    <p:sldId id="368" r:id="rId9"/>
    <p:sldId id="357" r:id="rId10"/>
    <p:sldId id="360" r:id="rId11"/>
    <p:sldId id="362" r:id="rId12"/>
    <p:sldId id="410" r:id="rId13"/>
    <p:sldId id="369" r:id="rId14"/>
    <p:sldId id="412" r:id="rId15"/>
    <p:sldId id="372" r:id="rId16"/>
    <p:sldId id="373" r:id="rId17"/>
  </p:sldIdLst>
  <p:sldSz cx="12192000" cy="16256000"/>
  <p:notesSz cx="7315200" cy="96012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63FF29-28C7-419A-166A-17E57A82819B}" name="Auld, Joyce" initials="JA" userId="S::joyce.auld@doas.ga.gov::b08ef79f-7306-418b-9cf1-d56775e7fcf9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" userId="S::Andrea.Navas@doas.ga.gov::8ab5f365-19e7-467e-867f-923a8cab8b55" providerId="AD"/>
  <p188:author id="{BFFD038E-6017-C843-98BD-7DB9884C9DDE}" name="Sipe, Jamie" initials="SJ" userId="S::jasipe@deloitte.com::5bc06a04-23d5-42bd-853b-0cd5205b0fa0" providerId="AD"/>
  <p188:author id="{EBC4DAA8-D2BD-D97C-4468-DD09B5EC47F9}" name="Bhagam, Madhavi" initials="BM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0CEE8AF1-C248-A972-666E-9A72101DA29C}" name="Chapman, Mary" initials="MC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92119-C3A2-79FC-FA09-75BF2C7BAD24}" v="1" dt="2025-10-31T15:18:58.370"/>
    <p1510:client id="{B9F17E3E-02CC-415E-32A4-D47BAFF14F22}" v="13" dt="2025-10-31T15:30:01.75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120"/>
        <p:guide pos="910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S::darcy.swartout@sao.ga.gov::1c015fc4-41a8-4efb-8017-be6f6fc86c37" providerId="AD" clId="Web-{B9F17E3E-02CC-415E-32A4-D47BAFF14F22}"/>
    <pc:docChg chg="delSld">
      <pc:chgData name="Swartout, Darcy" userId="S::darcy.swartout@sao.ga.gov::1c015fc4-41a8-4efb-8017-be6f6fc86c37" providerId="AD" clId="Web-{B9F17E3E-02CC-415E-32A4-D47BAFF14F22}" dt="2025-10-31T15:29:57.363" v="1"/>
      <pc:docMkLst>
        <pc:docMk/>
      </pc:docMkLst>
      <pc:sldChg chg="del">
        <pc:chgData name="Swartout, Darcy" userId="S::darcy.swartout@sao.ga.gov::1c015fc4-41a8-4efb-8017-be6f6fc86c37" providerId="AD" clId="Web-{B9F17E3E-02CC-415E-32A4-D47BAFF14F22}" dt="2025-10-31T15:29:55.676" v="0"/>
        <pc:sldMkLst>
          <pc:docMk/>
          <pc:sldMk cId="3730922141" sldId="370"/>
        </pc:sldMkLst>
      </pc:sldChg>
      <pc:sldChg chg="del">
        <pc:chgData name="Swartout, Darcy" userId="S::darcy.swartout@sao.ga.gov::1c015fc4-41a8-4efb-8017-be6f6fc86c37" providerId="AD" clId="Web-{B9F17E3E-02CC-415E-32A4-D47BAFF14F22}" dt="2025-10-31T15:29:57.363" v="1"/>
        <pc:sldMkLst>
          <pc:docMk/>
          <pc:sldMk cId="1312910769" sldId="3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F99EE-B2D2-41D4-83DE-2320E59029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79AE21FF-1EEB-6367-662B-A8D317738E8F}"/>
              </a:ext>
            </a:extLst>
          </p:cNvPr>
          <p:cNvSpPr txBox="1"/>
          <p:nvPr userDrawn="1"/>
        </p:nvSpPr>
        <p:spPr>
          <a:xfrm>
            <a:off x="352057" y="1491156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and Publish Panel </a:t>
            </a:r>
            <a:br>
              <a:rPr lang="en-US"/>
            </a:br>
            <a:r>
              <a:rPr lang="en-US"/>
              <a:t>Questionnaire (Technical Scoring)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This guide will show the </a:t>
            </a:r>
            <a:r>
              <a:rPr lang="en-US" i="1"/>
              <a:t>Sourcing Event Buyer</a:t>
            </a:r>
            <a:r>
              <a:rPr lang="en-US"/>
              <a:t> how to </a:t>
            </a:r>
            <a:r>
              <a:rPr lang="en-US" i="1"/>
              <a:t>Create and Manage a Panel Questionnaire </a:t>
            </a:r>
            <a:r>
              <a:rPr lang="en-US"/>
              <a:t>for either RFP or RFQC with a </a:t>
            </a:r>
            <a:r>
              <a:rPr lang="en-US" i="1"/>
              <a:t>Technical Scoring Requirement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Locate the </a:t>
            </a:r>
            <a:r>
              <a:rPr lang="en-US" b="1">
                <a:latin typeface="Arial"/>
                <a:cs typeface="Arial"/>
              </a:rPr>
              <a:t>Sourcing Event</a:t>
            </a:r>
            <a:r>
              <a:rPr lang="en-US">
                <a:latin typeface="Arial"/>
                <a:cs typeface="Arial"/>
              </a:rPr>
              <a:t>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Add the </a:t>
            </a:r>
            <a:r>
              <a:rPr lang="en-US" b="1">
                <a:latin typeface="Arial"/>
                <a:cs typeface="Arial"/>
              </a:rPr>
              <a:t>Panel Questionnaire</a:t>
            </a:r>
            <a:r>
              <a:rPr lang="en-US">
                <a:latin typeface="Arial"/>
                <a:cs typeface="Arial"/>
              </a:rPr>
              <a:t> and </a:t>
            </a:r>
            <a:r>
              <a:rPr lang="en-US" b="1">
                <a:latin typeface="Arial"/>
                <a:cs typeface="Arial"/>
              </a:rPr>
              <a:t>Panelists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Questions </a:t>
            </a:r>
            <a:r>
              <a:rPr lang="en-US">
                <a:latin typeface="Arial"/>
                <a:cs typeface="Arial"/>
              </a:rPr>
              <a:t>and assign relevant </a:t>
            </a:r>
            <a:r>
              <a:rPr lang="en-US" b="1">
                <a:latin typeface="Arial"/>
                <a:cs typeface="Arial"/>
              </a:rPr>
              <a:t>Weight</a:t>
            </a:r>
            <a:r>
              <a:rPr lang="en-US">
                <a:latin typeface="Arial"/>
                <a:cs typeface="Arial"/>
              </a:rPr>
              <a:t>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Add </a:t>
            </a:r>
            <a:r>
              <a:rPr lang="en-US" b="1">
                <a:latin typeface="Arial"/>
                <a:cs typeface="Arial"/>
              </a:rPr>
              <a:t>Suppliers</a:t>
            </a:r>
            <a:r>
              <a:rPr lang="en-US">
                <a:latin typeface="Arial"/>
                <a:cs typeface="Arial"/>
              </a:rPr>
              <a:t>.</a:t>
            </a:r>
            <a:endParaRPr lang="en-US" b="1"/>
          </a:p>
          <a:p>
            <a:r>
              <a:rPr lang="en-US">
                <a:latin typeface="Arial"/>
                <a:cs typeface="Arial"/>
              </a:rPr>
              <a:t>Publish the </a:t>
            </a:r>
            <a:r>
              <a:rPr lang="en-US" b="1">
                <a:latin typeface="Arial"/>
                <a:cs typeface="Arial"/>
              </a:rPr>
              <a:t>Panel Questionnaire</a:t>
            </a:r>
            <a:r>
              <a:rPr lang="en-US">
                <a:latin typeface="Arial"/>
                <a:cs typeface="Arial"/>
              </a:rPr>
              <a:t>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Locate Sourcing Event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3716" y="13435382"/>
            <a:ext cx="1885708" cy="127711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Add Questionnaire &amp; Panelists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2032" y="13357068"/>
            <a:ext cx="1780647" cy="135542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Assign Question Weight &amp; Add Suppliers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15287" y="13701592"/>
            <a:ext cx="1885707" cy="771525"/>
          </a:xfrm>
        </p:spPr>
        <p:txBody>
          <a:bodyPr/>
          <a:lstStyle/>
          <a:p>
            <a:r>
              <a:rPr lang="en-US"/>
              <a:t>Publish Panel Questionnaire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618FBA-8BCB-52C2-2726-DB4DB400B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8359811"/>
            <a:ext cx="10972800" cy="548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862A8-17D1-E0A1-F1C6-45E31361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7419D-DE15-F78C-B303-240C10A0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4DCEF-BDF5-6885-611F-E38ACBD0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59FF95-4C3C-BDDE-E6A7-D11E34AE8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From the </a:t>
            </a:r>
            <a:r>
              <a:rPr lang="en-US" b="1"/>
              <a:t>Panel Questionnaire</a:t>
            </a:r>
            <a:r>
              <a:rPr lang="en-US"/>
              <a:t>, click </a:t>
            </a:r>
            <a:r>
              <a:rPr lang="en-US" b="1"/>
              <a:t>Question Weight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Click </a:t>
            </a:r>
            <a:r>
              <a:rPr lang="en-US" b="1"/>
              <a:t>Expand All </a:t>
            </a:r>
            <a:r>
              <a:rPr lang="en-US"/>
              <a:t>or </a:t>
            </a:r>
            <a:r>
              <a:rPr lang="en-US" b="1"/>
              <a:t>Collapse All</a:t>
            </a:r>
            <a:r>
              <a:rPr lang="en-US"/>
              <a:t> as applicable to view the pages, groups and questions.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Assign points to each Page and then distribute amongst the Group(s) within that page.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Assign points to all </a:t>
            </a:r>
            <a:r>
              <a:rPr lang="en-US" b="1"/>
              <a:t>Questions</a:t>
            </a:r>
            <a:r>
              <a:rPr lang="en-US"/>
              <a:t> within each </a:t>
            </a:r>
            <a:r>
              <a:rPr lang="en-US" b="1"/>
              <a:t>Group</a:t>
            </a:r>
            <a:r>
              <a:rPr lang="en-US"/>
              <a:t>.</a:t>
            </a:r>
          </a:p>
          <a:p>
            <a:pPr marL="742950"/>
            <a:r>
              <a:rPr lang="en-US" sz="2800" b="1"/>
              <a:t>Note:</a:t>
            </a:r>
            <a:r>
              <a:rPr lang="en-US" sz="2800"/>
              <a:t> Repeat steps until all points are assigned.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 and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CF4C508-848A-8584-9BDF-8498DD58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163"/>
            <a:ext cx="10515600" cy="808037"/>
          </a:xfrm>
        </p:spPr>
        <p:txBody>
          <a:bodyPr>
            <a:noAutofit/>
          </a:bodyPr>
          <a:lstStyle/>
          <a:p>
            <a:r>
              <a:rPr lang="en-US"/>
              <a:t>Create and Publish Panel Questionnaire - Technical Scoring (Part 9 of 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41DE1-63AE-7871-647E-6ABAD17A8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891D56-B734-5A49-BBA0-0DFFE70EC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" y="11225934"/>
            <a:ext cx="2449834" cy="28287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8B91F-6816-0BE5-95E0-4EA40437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8343" y="9000659"/>
            <a:ext cx="1474632" cy="2739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1F473-3A4C-EA6E-1CB1-EADB4567F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7800" y="9290958"/>
            <a:ext cx="2339620" cy="67854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5091C-EC6F-E018-4296-46D76BCD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242" y="13512800"/>
            <a:ext cx="1817177" cy="3204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586C9D-F5C4-C947-12C9-FB966F51B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59433" y="110930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735AF7-9D7F-DE63-88E3-F4DFD9893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29703" y="88629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695329-6DAD-9CF1-A213-872D095C9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92994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48C652-2C82-D23D-8809-B67AFB795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7800" y="10028674"/>
            <a:ext cx="2339620" cy="220142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E5939B-6D8B-B47A-F907-E85649417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109516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BC0426-F12E-78EF-9158-DFE2B0312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33982" y="133878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2446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EAE54-8098-8DA7-B0D5-B38254EC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CE214-7255-C322-BA79-BC4390BC4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D09BC-9059-0CEF-DC93-C50726C82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12924D-81A6-3AF0-6C05-0B330D8A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Publish Panel Questionnaire - Technical Scoring (Part 10 of 11)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063EA5-1922-C6D1-728F-1104430B5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Click </a:t>
            </a:r>
            <a:r>
              <a:rPr lang="en-US" b="1"/>
              <a:t>Add Supplier</a:t>
            </a:r>
            <a:r>
              <a:rPr lang="en-US"/>
              <a:t>.</a:t>
            </a:r>
          </a:p>
          <a:p>
            <a:pPr marL="739775"/>
            <a:r>
              <a:rPr lang="en-US" sz="2800" b="1"/>
              <a:t>Note</a:t>
            </a:r>
            <a:r>
              <a:rPr lang="en-US" sz="2800"/>
              <a:t>: Each </a:t>
            </a:r>
            <a:r>
              <a:rPr lang="en-US" sz="2800" i="1"/>
              <a:t>Supplier</a:t>
            </a:r>
            <a:r>
              <a:rPr lang="en-US" sz="2800"/>
              <a:t> responding to the event and passing the administrative review needs to be added.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DF4FCB-DF59-A917-B286-263796A9C1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/>
              <a:t>Click </a:t>
            </a:r>
            <a:r>
              <a:rPr lang="en-US" b="1"/>
              <a:t>Add</a:t>
            </a:r>
            <a:r>
              <a:rPr lang="en-US"/>
              <a:t> for each </a:t>
            </a:r>
            <a:r>
              <a:rPr lang="en-US" b="1"/>
              <a:t>Supplier</a:t>
            </a:r>
            <a:r>
              <a:rPr lang="en-US"/>
              <a:t>, as applicable.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43B1F9-806E-C1C8-1E3A-3DD9EFBF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4431478"/>
            <a:ext cx="8229600" cy="28554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6FD68B-B7AF-9CAA-475F-F69DFE731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8009" y="5083893"/>
            <a:ext cx="1986141" cy="7358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D77E29-696C-1517-32CD-B3FE4436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009" y="10219820"/>
            <a:ext cx="8229600" cy="4636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F4501B-7F0A-D717-283C-BA2CB70C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0928" y="13735494"/>
            <a:ext cx="817322" cy="45664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273CB-9953-658A-2370-49AB3BA8C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32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5565F-6E5B-04D5-93AE-81DD42D28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326B3-21DF-B6E6-5897-F7977EF76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E9BD5-0E9D-080C-3159-0BFD594E9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9341FB-1C90-CBB2-B5C0-343937BD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Publish Panel Questionnaire - Technical Scoring (Part 11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7D0214-194E-6819-C6F0-C4C594541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Verify all information and click </a:t>
            </a:r>
            <a:r>
              <a:rPr lang="en-US" b="1"/>
              <a:t>Publish Questionnaire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EB0564-D5E9-3ADA-3D6B-4B0544E93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4"/>
            </a:pPr>
            <a:r>
              <a:rPr lang="en-US"/>
              <a:t>The </a:t>
            </a:r>
            <a:r>
              <a:rPr lang="en-US" b="1"/>
              <a:t>Questionnaire Status </a:t>
            </a:r>
            <a:r>
              <a:rPr lang="en-US"/>
              <a:t>shows </a:t>
            </a:r>
            <a:r>
              <a:rPr lang="en-US" b="1"/>
              <a:t>Published</a:t>
            </a:r>
            <a:r>
              <a:rPr lang="en-US"/>
              <a:t> with the closing </a:t>
            </a:r>
            <a:r>
              <a:rPr lang="en-US" b="1"/>
              <a:t>Date</a:t>
            </a:r>
            <a:r>
              <a:rPr lang="en-US"/>
              <a:t> and </a:t>
            </a:r>
            <a:r>
              <a:rPr lang="en-US" b="1"/>
              <a:t>Time</a:t>
            </a:r>
            <a:r>
              <a:rPr lang="en-US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BD4BC4-1699-92EC-EDD8-440F3739B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200" y="14367806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9" name="Freeform 101">
              <a:extLst>
                <a:ext uri="{FF2B5EF4-FFF2-40B4-BE49-F238E27FC236}">
                  <a16:creationId xmlns:a16="http://schemas.microsoft.com/office/drawing/2014/main" id="{76A1B584-C602-5B08-6A78-CD00454556BD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2" name="Graphic 11" descr="Checkmark with solid fill">
              <a:extLst>
                <a:ext uri="{FF2B5EF4-FFF2-40B4-BE49-F238E27FC236}">
                  <a16:creationId xmlns:a16="http://schemas.microsoft.com/office/drawing/2014/main" id="{B5E7ADA9-C385-6E57-59E8-98D73E48C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305692D-1754-F155-ABC8-D61BA27AF919}"/>
              </a:ext>
            </a:extLst>
          </p:cNvPr>
          <p:cNvSpPr txBox="1"/>
          <p:nvPr/>
        </p:nvSpPr>
        <p:spPr>
          <a:xfrm>
            <a:off x="1666371" y="14448214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created and published a Panel Questionnaire for Technical Scoring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3AA42D-47D0-351B-874F-72F944F41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4D3F58-D4B6-64D1-C6E3-6CA34CFBC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09" y="3746935"/>
            <a:ext cx="10058400" cy="45628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A39353-EF4C-7FFE-FCD9-881AA44E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" y="10693607"/>
            <a:ext cx="10058400" cy="2701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783982-BDC2-C8BC-69D2-9A01782B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8720" y="11323320"/>
            <a:ext cx="7421878" cy="5638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54F9DF-978C-7136-5670-8EC865C51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2937" y="7847466"/>
            <a:ext cx="2073661" cy="40753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8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/>
              <a:t>Create and Publish Panel Questionnaire - Technical Scoring (Part 1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803275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University System of Georgia (USG) </a:t>
            </a:r>
            <a:r>
              <a:rPr lang="en-US" sz="2800"/>
              <a:t>users complete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logon and then proceed to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4.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Create and Publish Panel Questionnaire - Technical Scoring (Part 2 of 11)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Single Sign-On (SSO) 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Sourcing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Sourcing Events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Events</a:t>
            </a:r>
            <a:r>
              <a:rPr lang="en-US">
                <a:latin typeface="Arial"/>
                <a:cs typeface="Arial"/>
              </a:rPr>
              <a:t> and locate the event.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701" b="9929"/>
          <a:stretch>
            <a:fillRect/>
          </a:stretch>
        </p:blipFill>
        <p:spPr>
          <a:xfrm>
            <a:off x="1066799" y="4005886"/>
            <a:ext cx="10058400" cy="4340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1EC024-BBB0-9989-27CE-B9D5A151E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7"/>
          <a:stretch>
            <a:fillRect/>
          </a:stretch>
        </p:blipFill>
        <p:spPr>
          <a:xfrm>
            <a:off x="1143941" y="11506880"/>
            <a:ext cx="10058400" cy="3408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6" y="7379063"/>
            <a:ext cx="1262475" cy="8089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9DB3C2-6D0E-BB77-6C3A-35F4F85B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79536" y="12326567"/>
            <a:ext cx="548640" cy="548640"/>
          </a:xfrm>
          <a:prstGeom prst="ellipse">
            <a:avLst/>
          </a:prstGeom>
          <a:solidFill>
            <a:srgbClr val="A72608"/>
          </a:solidFill>
          <a:ln w="38100">
            <a:solidFill>
              <a:srgbClr val="A72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290CA-CF56-692C-59BD-20314E11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44247" y="12800103"/>
            <a:ext cx="548640" cy="548640"/>
          </a:xfrm>
          <a:prstGeom prst="ellipse">
            <a:avLst/>
          </a:prstGeom>
          <a:solidFill>
            <a:srgbClr val="C00000"/>
          </a:solidFill>
          <a:ln>
            <a:solidFill>
              <a:srgbClr val="A72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06C32-D379-F234-955D-D7B4E334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6801" y="12326567"/>
            <a:ext cx="1919940" cy="548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511800-5232-1098-C219-7D7BA647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1644" y="12860154"/>
            <a:ext cx="2532603" cy="4285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991" y="13103451"/>
            <a:ext cx="999694" cy="897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5301" y="132780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EDF08-372D-4685-3154-C34C088BA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E363B-FCC8-1BC8-80FA-559CE258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CD33-7353-FFBF-92B8-D4A2D690B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B7401-1E20-BEC2-4315-9D31916C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Publish Panel Questionnaire - Technical Scoring (Part 3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D2045B-5374-FCD8-1406-479F79077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Select </a:t>
            </a:r>
            <a:r>
              <a:rPr lang="en-US" b="1"/>
              <a:t>Panel Questionnaire</a:t>
            </a:r>
            <a:r>
              <a:rPr lang="en-US"/>
              <a:t>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The </a:t>
            </a:r>
            <a:r>
              <a:rPr lang="en-US" sz="2800" i="1"/>
              <a:t>Panel Questionnaire </a:t>
            </a:r>
            <a:r>
              <a:rPr lang="en-US" sz="2800"/>
              <a:t>can be set-up while the event is in “</a:t>
            </a:r>
            <a:r>
              <a:rPr lang="en-US" sz="2800" i="1"/>
              <a:t>draft</a:t>
            </a:r>
            <a:r>
              <a:rPr lang="en-US" sz="2800"/>
              <a:t>”, “</a:t>
            </a:r>
            <a:r>
              <a:rPr lang="en-US" sz="2800" i="1"/>
              <a:t>open</a:t>
            </a:r>
            <a:r>
              <a:rPr lang="en-US" sz="2800"/>
              <a:t>” or “</a:t>
            </a:r>
            <a:r>
              <a:rPr lang="en-US" sz="2800" i="1"/>
              <a:t>under evaluation</a:t>
            </a:r>
            <a:r>
              <a:rPr lang="en-US" sz="2800"/>
              <a:t>” status.</a:t>
            </a:r>
            <a:endParaRPr lang="en-US" sz="2800" b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87E3A3-386C-F0C0-1104-A5A150E32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>
                <a:latin typeface="Arial"/>
                <a:cs typeface="Arial"/>
              </a:rPr>
              <a:t>Under Setup, e</a:t>
            </a:r>
            <a:r>
              <a:rPr lang="en-US" i="1">
                <a:latin typeface="Arial"/>
                <a:cs typeface="Arial"/>
              </a:rPr>
              <a:t>nter </a:t>
            </a:r>
            <a:r>
              <a:rPr lang="en-US" b="1" i="1">
                <a:latin typeface="Arial"/>
                <a:cs typeface="Arial"/>
              </a:rPr>
              <a:t>Point Value*</a:t>
            </a:r>
            <a:r>
              <a:rPr lang="en-US" i="1">
                <a:latin typeface="Arial"/>
                <a:cs typeface="Arial"/>
              </a:rPr>
              <a:t> and </a:t>
            </a:r>
            <a:r>
              <a:rPr lang="en-US" b="1" i="1">
                <a:latin typeface="Arial"/>
                <a:cs typeface="Arial"/>
              </a:rPr>
              <a:t>Questionnaire Close Date</a:t>
            </a:r>
            <a:r>
              <a:rPr lang="en-US" i="1">
                <a:latin typeface="Arial"/>
                <a:cs typeface="Arial"/>
              </a:rPr>
              <a:t> and </a:t>
            </a:r>
            <a:r>
              <a:rPr lang="en-US" b="1" i="1">
                <a:latin typeface="Arial"/>
                <a:cs typeface="Arial"/>
              </a:rPr>
              <a:t>Time*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85090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Select Points for </a:t>
            </a:r>
            <a:r>
              <a:rPr lang="en-US" sz="2800" i="1">
                <a:latin typeface="Arial"/>
                <a:cs typeface="Arial"/>
              </a:rPr>
              <a:t>Assign Weights Using</a:t>
            </a:r>
            <a:r>
              <a:rPr lang="en-US" sz="2800">
                <a:latin typeface="Arial"/>
                <a:cs typeface="Arial"/>
              </a:rPr>
              <a:t>. Don’t check </a:t>
            </a:r>
            <a:r>
              <a:rPr lang="en-US" sz="2800" i="1">
                <a:latin typeface="Arial"/>
                <a:cs typeface="Arial"/>
              </a:rPr>
              <a:t>Anonymize Supplier Information or Single Supplier Response Per Page.  Point Value</a:t>
            </a:r>
            <a:r>
              <a:rPr lang="en-US" sz="2800">
                <a:latin typeface="Arial"/>
                <a:cs typeface="Arial"/>
              </a:rPr>
              <a:t> should match </a:t>
            </a:r>
            <a:r>
              <a:rPr lang="en-US" sz="2800" i="1">
                <a:latin typeface="Arial"/>
                <a:cs typeface="Arial"/>
              </a:rPr>
              <a:t>Best Value.</a:t>
            </a:r>
            <a:endParaRPr lang="en-US" sz="2800" i="1"/>
          </a:p>
          <a:p>
            <a:pPr marL="742950" indent="-742950">
              <a:buFont typeface="+mj-lt"/>
              <a:buAutoNum type="arabicPeriod" startAt="9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Save Progress</a:t>
            </a:r>
            <a:r>
              <a:rPr lang="en-US">
                <a:latin typeface="Arial"/>
                <a:cs typeface="Arial"/>
              </a:rPr>
              <a:t>, then click </a:t>
            </a:r>
            <a:r>
              <a:rPr lang="en-US" b="1">
                <a:latin typeface="Arial"/>
                <a:cs typeface="Arial"/>
              </a:rPr>
              <a:t>Next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A87FF7-3769-D6B4-5693-C876BA2E1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935480" y="79257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2CDED-3E2E-B95E-5D88-06DD2826B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23" r="45652" b="8756"/>
          <a:stretch/>
        </p:blipFill>
        <p:spPr>
          <a:xfrm>
            <a:off x="1935479" y="4705815"/>
            <a:ext cx="8321040" cy="38667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B2E86C-71E6-E4BD-34A4-16D1A06E2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5478" y="7716308"/>
            <a:ext cx="3012760" cy="6228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129991-6067-A297-FFFB-8E17338FE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12096017"/>
            <a:ext cx="7315200" cy="33479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39B3DF-A982-97B9-6FB6-58110B52C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4120" y="12096016"/>
            <a:ext cx="3383280" cy="132788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7309C4-BD0F-DB27-ED98-BDF2C1ECD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0800" y="15033226"/>
            <a:ext cx="2082798" cy="39252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A85419-631C-AB56-C152-9F5787E58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935478" y="124856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C81C2A-EA12-9B37-043B-1DC5E60D5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37879" y="144702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3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A3CAB-E9DB-EBB6-F327-F9D81F7B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F3A9F-B6B4-C23A-16C5-11B882B4A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86443-729B-C209-21AF-99916F593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CFFD47-2168-685D-FEEC-BC36F7E9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Publish Panel Questionnaire - Technical Scoring (Part 4 of 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DD6B3-D332-0ED2-2A4F-B665853A911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F8B0D-B220-A0DC-6FAC-8D832DE35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Panelists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3660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After the </a:t>
            </a:r>
            <a:r>
              <a:rPr lang="en-US" sz="2800" i="1">
                <a:latin typeface="Arial"/>
                <a:cs typeface="Arial"/>
              </a:rPr>
              <a:t>event</a:t>
            </a:r>
            <a:r>
              <a:rPr lang="en-US" sz="2800">
                <a:latin typeface="Arial"/>
                <a:cs typeface="Arial"/>
              </a:rPr>
              <a:t> has closed and all requirements have been met, the </a:t>
            </a:r>
            <a:r>
              <a:rPr lang="en-US" sz="2800" i="1">
                <a:latin typeface="Arial"/>
                <a:cs typeface="Arial"/>
              </a:rPr>
              <a:t>questionnaire</a:t>
            </a:r>
            <a:r>
              <a:rPr lang="en-US" sz="2800">
                <a:latin typeface="Arial"/>
                <a:cs typeface="Arial"/>
              </a:rPr>
              <a:t> can be published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</a:t>
            </a:r>
            <a:r>
              <a:rPr lang="en-US" i="1"/>
              <a:t> </a:t>
            </a:r>
            <a:r>
              <a:rPr lang="en-US" b="1"/>
              <a:t>Add Panelist</a:t>
            </a:r>
            <a:r>
              <a:rPr lang="en-US" i="1"/>
              <a:t>.</a:t>
            </a:r>
          </a:p>
          <a:p>
            <a:pPr marL="847725" indent="-44450"/>
            <a:r>
              <a:rPr lang="en-US" sz="2800" b="1"/>
              <a:t>Note:  </a:t>
            </a:r>
            <a:r>
              <a:rPr lang="en-US" sz="2800"/>
              <a:t>See job aid </a:t>
            </a:r>
            <a:r>
              <a:rPr lang="en-US" sz="2800" i="1"/>
              <a:t>Create Local Panelist Account</a:t>
            </a:r>
            <a:r>
              <a:rPr lang="en-US" sz="2800"/>
              <a:t>.</a:t>
            </a:r>
            <a:endParaRPr lang="en-US" sz="2800" b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E4F380-5E81-5E09-E341-1B04BA0098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/>
              <a:t>Enter the panelist </a:t>
            </a:r>
            <a:r>
              <a:rPr lang="en-US" b="1"/>
              <a:t>full name</a:t>
            </a:r>
            <a:r>
              <a:rPr lang="en-US"/>
              <a:t>, </a:t>
            </a:r>
            <a:r>
              <a:rPr lang="en-US" b="1"/>
              <a:t>email address </a:t>
            </a:r>
            <a:r>
              <a:rPr lang="en-US"/>
              <a:t>or </a:t>
            </a:r>
            <a:r>
              <a:rPr lang="en-US" b="1"/>
              <a:t>username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/>
              <a:t>Click </a:t>
            </a:r>
            <a:r>
              <a:rPr lang="en-US" b="1"/>
              <a:t>Search</a:t>
            </a:r>
            <a:r>
              <a:rPr lang="en-US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984D5-ABEC-8A42-D564-F8E2B17E1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75" t="10422"/>
          <a:stretch/>
        </p:blipFill>
        <p:spPr>
          <a:xfrm>
            <a:off x="2008009" y="10983607"/>
            <a:ext cx="8229600" cy="4191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698E95-BE0E-0A83-E836-0BBAA20F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5292" y="12878180"/>
            <a:ext cx="4678308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1566F8-0E91-CE82-B551-4D074F76F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8211" y="14247660"/>
            <a:ext cx="1088290" cy="4970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34A212-4841-FAF4-F152-6E18554D2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83600" y="128728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F84CF2-BE5E-12F9-E5DE-802101D30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89571" y="142218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5A5152-E181-3BEA-22E6-185438DFE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868"/>
          <a:stretch/>
        </p:blipFill>
        <p:spPr>
          <a:xfrm>
            <a:off x="1752598" y="5236406"/>
            <a:ext cx="8229600" cy="33257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6201D8-5B31-5C87-E683-9929D7466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599" y="7088306"/>
            <a:ext cx="842066" cy="3333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C680C6-E560-4E32-0FAC-557E3B8AF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9082" y="8363387"/>
            <a:ext cx="2790004" cy="1987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4CE85F-0FBF-AF34-91B4-4DA3EAC8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85312" y="65370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187182-7E0D-09CE-0A3C-5FE90FF7D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79764" y="78263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57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B5876-4A48-7E37-3CA4-AD788D7C6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7BB83-03AD-61BA-F6B7-C639A54BA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C1EF9-FCCA-2F6F-70F2-48C535B0C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1CBDDF-9FC2-7383-0275-69148931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Publish Panel Questionnaire - Technical Scoring (Part 5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C4DC9B-20BC-124F-9DE5-8CD0CD8FA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4"/>
            </a:pPr>
            <a:r>
              <a:rPr lang="en-US">
                <a:latin typeface="Arial"/>
                <a:cs typeface="Arial"/>
              </a:rPr>
              <a:t>Once the </a:t>
            </a:r>
            <a:r>
              <a:rPr lang="en-US" b="1">
                <a:latin typeface="Arial"/>
                <a:cs typeface="Arial"/>
              </a:rPr>
              <a:t>Panelist</a:t>
            </a:r>
            <a:r>
              <a:rPr lang="en-US">
                <a:latin typeface="Arial"/>
                <a:cs typeface="Arial"/>
              </a:rPr>
              <a:t> is located, click </a:t>
            </a:r>
            <a:r>
              <a:rPr lang="en-US" b="1">
                <a:latin typeface="Arial"/>
                <a:cs typeface="Arial"/>
              </a:rPr>
              <a:t>Add Panelist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b="1">
                <a:latin typeface="Arial"/>
                <a:cs typeface="Arial"/>
              </a:rPr>
              <a:t> </a:t>
            </a:r>
          </a:p>
          <a:p>
            <a:pPr marL="80010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This can be repeated for as many </a:t>
            </a:r>
            <a:r>
              <a:rPr lang="en-US" sz="2800" i="1">
                <a:latin typeface="Arial"/>
                <a:cs typeface="Arial"/>
              </a:rPr>
              <a:t>Panelists</a:t>
            </a:r>
            <a:r>
              <a:rPr lang="en-US" sz="2800">
                <a:latin typeface="Arial"/>
                <a:cs typeface="Arial"/>
              </a:rPr>
              <a:t> as necessary. To add a panelist, reference the Create Technical Evaluator (Panelists) Role job aid.</a:t>
            </a:r>
            <a:endParaRPr lang="en-US" sz="2800"/>
          </a:p>
          <a:p>
            <a:pPr marL="742950" indent="-742950">
              <a:buFont typeface="+mj-lt"/>
              <a:buAutoNum type="arabicPeriod" startAt="15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Close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5B4FEF-883F-E35D-463F-CEC3BAFC2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Review and confirm that all panelists were added successfully.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82EFB-F870-020A-45D1-ED5040CB0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8CD7B-B268-CE55-0032-2BA93E93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788433"/>
            <a:ext cx="10058400" cy="31095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F0826-69E9-52BA-65A1-20A1C3441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9" y="5451769"/>
            <a:ext cx="6400800" cy="31003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9B2546-FBDF-6772-8BE1-5A69A7E35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010" y="11732257"/>
            <a:ext cx="1894517" cy="21657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1C2959-5C10-E90B-2394-19F3EE538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0999" y="7151760"/>
            <a:ext cx="1028701" cy="33733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B8BCE-C692-7955-D95E-00E0B5571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4850" y="7982236"/>
            <a:ext cx="885825" cy="4851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4464DE-5BCA-89DF-36DD-9C306CA03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29599" y="65763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E68F84-0629-CC65-BCD2-A99179F84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10675" y="79357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01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98F61-FB06-F4B6-C992-5F869748C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0A2AA-60A0-A925-8C68-084F20A9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C5196-2F0C-14D1-C3EE-185619020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7531F9-3EB7-505E-65FE-05EC024D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Publish Panel Questionnaire - Technical Scoring (Part 6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763E34-347F-3E5F-90D9-C5D6329EB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Click </a:t>
            </a:r>
            <a:r>
              <a:rPr lang="en-US" b="1"/>
              <a:t>Action</a:t>
            </a:r>
            <a:r>
              <a:rPr lang="en-US"/>
              <a:t>, then select </a:t>
            </a:r>
            <a:r>
              <a:rPr lang="en-US" b="1"/>
              <a:t>Remove Panelist</a:t>
            </a:r>
            <a:r>
              <a:rPr lang="en-US"/>
              <a:t>, as applicable. </a:t>
            </a:r>
          </a:p>
          <a:p>
            <a:pPr marL="74295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Use </a:t>
            </a:r>
            <a:r>
              <a:rPr lang="en-US" sz="2800" i="1">
                <a:latin typeface="Arial"/>
                <a:cs typeface="Arial"/>
              </a:rPr>
              <a:t>Edit Group Assignment</a:t>
            </a:r>
            <a:r>
              <a:rPr lang="en-US" sz="2800">
                <a:latin typeface="Arial"/>
                <a:cs typeface="Arial"/>
              </a:rPr>
              <a:t> to assign specific questions to a panelist.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BCCBCA-C082-22EF-7027-E095E36D1F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, then 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A130F6-A6C3-BDE6-8E3C-057F6782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355260"/>
            <a:ext cx="10058400" cy="37037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8AE7F7-3B5F-B315-BB15-AF9F80D17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9639" y="13639800"/>
            <a:ext cx="1859282" cy="41924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F33EB6-FB6F-24B4-34F3-86A2D6415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A17C54-A1C3-4FA4-97F4-A4C67965F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4523929"/>
            <a:ext cx="10058400" cy="3991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55A857-C66D-EEE2-0941-158FAB0D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6442" y="5845766"/>
            <a:ext cx="2131512" cy="13481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8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30483-B194-8337-A922-1269C6D5E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41CEA-B0A5-D571-9CDD-C3750195D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3645A-9ADC-2ADD-0478-405424AF7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EF1B5-CD3B-9B0C-DA4B-2BD53378A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4C808-AEF8-06C0-40DD-C894C423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Publish Panel Questionnaire - Technical Scoring (Part 7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45A8D1-B690-B9CF-9B20-64E82C74D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9"/>
            </a:pPr>
            <a:r>
              <a:rPr lang="en-US"/>
              <a:t>Click </a:t>
            </a:r>
            <a:r>
              <a:rPr lang="en-US" b="1"/>
              <a:t>Add Page</a:t>
            </a:r>
            <a:r>
              <a:rPr lang="en-US"/>
              <a:t>.  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/>
              <a:t>Click </a:t>
            </a:r>
            <a:r>
              <a:rPr lang="en-US" b="1"/>
              <a:t>Add Page from Event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83370C-F82D-2482-3F79-C4FDAC449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758056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/>
              <a:t>Select </a:t>
            </a:r>
            <a:r>
              <a:rPr lang="en-US" b="1"/>
              <a:t>Mandatory Scored Questions </a:t>
            </a:r>
            <a:r>
              <a:rPr lang="en-US"/>
              <a:t>or </a:t>
            </a:r>
            <a:r>
              <a:rPr lang="en-US" b="1"/>
              <a:t>Additional Scored Questions</a:t>
            </a:r>
            <a:r>
              <a:rPr lang="en-US"/>
              <a:t>, as applicable.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Repeat the process to add all scored questions. For this guide, we selected </a:t>
            </a:r>
            <a:r>
              <a:rPr lang="en-US" sz="2800" i="1"/>
              <a:t>Mandatory Scored Questions</a:t>
            </a:r>
            <a:r>
              <a:rPr lang="en-US" sz="2800"/>
              <a:t>.  You may also </a:t>
            </a:r>
            <a:r>
              <a:rPr lang="en-US" sz="2800" i="1"/>
              <a:t>select Additional Scored Questions</a:t>
            </a:r>
            <a:r>
              <a:rPr lang="en-US" sz="2800"/>
              <a:t>.</a:t>
            </a:r>
            <a:endParaRPr lang="en-US" sz="2800" b="1"/>
          </a:p>
          <a:p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E4C40-3125-8E8C-5971-DD6B2D5D1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E80C1C-AE92-7EC0-4A25-8ABCEE068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27" y="12224553"/>
            <a:ext cx="6400800" cy="3169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EC4B8C-1373-1D45-4324-130E02ADD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8786" y="13744946"/>
            <a:ext cx="2533650" cy="3638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8DDA58-7D21-9BB9-B404-5C2276392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61958" y="13652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6587F-9D8B-4B76-3F7F-511D9953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79920" y="14792875"/>
            <a:ext cx="1348740" cy="3638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AA1A70-FDB2-B041-03FB-39B9A1558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12231" y="147004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FA3214-FDED-7004-E825-EDAED80B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9" r="60315" b="38518"/>
          <a:stretch/>
        </p:blipFill>
        <p:spPr>
          <a:xfrm>
            <a:off x="3113189" y="3588611"/>
            <a:ext cx="6400800" cy="51302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FA373B2-CCE7-0253-D0C0-18139F07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9469" y="6878411"/>
            <a:ext cx="1318260" cy="3034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80536F-08D0-EC3D-5B57-946312461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1859" y="8159731"/>
            <a:ext cx="2491739" cy="4417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FA8D5A-12BB-D076-8D96-E249EA8F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03219" y="81063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4433E5-162B-3869-A316-571CC150C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30829" y="68249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10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066E476-0BC5-496A-C4C2-A6C95B4E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178" y="10803426"/>
            <a:ext cx="9319261" cy="45144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2DC68-7263-A6EE-C01C-C8ACBC5E3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6F356-2407-D809-4FF9-BFE930242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E078B-94CB-DCC9-849E-675FCE238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C234A5-FA6A-365F-7239-BE4114A3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Publish Panel Questionnaire - Technical Scoring ( Part 8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2E05B-8E24-8477-B655-A490946E6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Select </a:t>
            </a:r>
            <a:r>
              <a:rPr lang="en-US" b="1"/>
              <a:t>Panel Questions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670C5C-1E8C-8827-E874-9F4D9A920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Actions</a:t>
            </a:r>
            <a:r>
              <a:rPr lang="en-US"/>
              <a:t>, then select </a:t>
            </a:r>
            <a:r>
              <a:rPr lang="en-US" b="1"/>
              <a:t>Delete </a:t>
            </a:r>
            <a:r>
              <a:rPr lang="en-US"/>
              <a:t>to remove the now empty </a:t>
            </a:r>
            <a:r>
              <a:rPr lang="en-US" b="1"/>
              <a:t>Page 1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, then 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76649-32A8-AE47-87C3-070733802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E787BA-79B5-1B17-A97A-6FB57ABD0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1715" y="12848838"/>
            <a:ext cx="1767841" cy="15257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112A01-57AD-FBBC-C28E-5F2511B3E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19556" y="133374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30B49-2010-9E71-88EF-99CB3F929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8" y="14858999"/>
            <a:ext cx="1983390" cy="3179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D0BDB6-E814-8B5C-0520-E03932211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67720" y="147129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6956B2-6753-6A7A-39D9-1A4CC9774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946" y="3423019"/>
            <a:ext cx="4707558" cy="4572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81527-1F3F-8F9A-9DDA-8D87C8F96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2946" y="5547741"/>
            <a:ext cx="2383054" cy="5482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756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BD51E4-0250-46B3-9C3C-C702AA381195}"/>
</file>

<file path=customXml/itemProps3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91b022cc-d96d-4c7a-a6ef-47af526da2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12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Job Aid Template</vt:lpstr>
      <vt:lpstr>1_Administrative</vt:lpstr>
      <vt:lpstr>Create and Publish Panel  Questionnaire (Technical Scoring)</vt:lpstr>
      <vt:lpstr>Create and Publish Panel Questionnaire - Technical Scoring (Part 1 of 11)</vt:lpstr>
      <vt:lpstr>Create and Publish Panel Questionnaire - Technical Scoring (Part 2 of 11)</vt:lpstr>
      <vt:lpstr>Create and Publish Panel Questionnaire - Technical Scoring (Part 3 of 11)</vt:lpstr>
      <vt:lpstr>Create and Publish Panel Questionnaire - Technical Scoring (Part 4 of 11)</vt:lpstr>
      <vt:lpstr>Create and Publish Panel Questionnaire - Technical Scoring (Part 5 of 11)</vt:lpstr>
      <vt:lpstr>Create and Publish Panel Questionnaire - Technical Scoring (Part 6 of 11)</vt:lpstr>
      <vt:lpstr>Create and Publish Panel Questionnaire - Technical Scoring (Part 7 of 11)</vt:lpstr>
      <vt:lpstr>Create and Publish Panel Questionnaire - Technical Scoring ( Part 8 of 11)</vt:lpstr>
      <vt:lpstr>Create and Publish Panel Questionnaire - Technical Scoring (Part 9 of 11)</vt:lpstr>
      <vt:lpstr>Create and Publish Panel Questionnaire - Technical Scoring (Part 10 of 11) </vt:lpstr>
      <vt:lpstr>Create and Publish Panel Questionnaire - Technical Scoring (Part 11 of 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revision>1</cp:revision>
  <cp:lastPrinted>2024-05-14T19:49:44Z</cp:lastPrinted>
  <dcterms:created xsi:type="dcterms:W3CDTF">2024-01-04T16:25:20Z</dcterms:created>
  <dcterms:modified xsi:type="dcterms:W3CDTF">2025-10-31T15:30:31Z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3FEA559E-DD8E-42AF-A14A-63DD87A2BAB8</vt:lpwstr>
  </property>
  <property fmtid="{D5CDD505-2E9C-101B-9397-08002B2CF9AE}" pid="12" name="ArticulatePath">
    <vt:lpwstr>https://gets-my.sharepoint.com/personal/joyce_auld_doas_ga_gov/Documents/Desktop/NextGen/Create and Manage Panel Questionnaire Job Aid</vt:lpwstr>
  </property>
</Properties>
</file>