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  <p:sldMasterId id="2147483749" r:id="rId5"/>
  </p:sldMasterIdLst>
  <p:notesMasterIdLst>
    <p:notesMasterId r:id="rId11"/>
  </p:notesMasterIdLst>
  <p:sldIdLst>
    <p:sldId id="370" r:id="rId6"/>
    <p:sldId id="363" r:id="rId7"/>
    <p:sldId id="361" r:id="rId8"/>
    <p:sldId id="356" r:id="rId9"/>
    <p:sldId id="362" r:id="rId10"/>
  </p:sldIdLst>
  <p:sldSz cx="12192000" cy="16256000"/>
  <p:notesSz cx="7315200" cy="96012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20" userDrawn="1">
          <p15:clr>
            <a:srgbClr val="A4A3A4"/>
          </p15:clr>
        </p15:guide>
        <p15:guide id="2" pos="910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87F8623-A379-6098-61F2-26B04AC11F27}" name="Robert, Margaret" initials="RM" userId="S::margaret.robert@doas.ga.gov::12041aa2-0403-44d7-9d26-37e7b7dcec26" providerId="AD"/>
  <p188:author id="{8720932C-58B8-903E-3C52-6D463B34B2BE}" name="Blackshear, Toni" initials="TB" userId="S::toni.blackshear@sao.ga.gov::728cc639-1579-4431-8c20-805d8be18b62" providerId="AD"/>
  <p188:author id="{3502C13A-F1B8-3757-CE8D-8037F6353F27}" name="Alexander, Becky" initials="AB" userId="S::becky.alexander@doas.ga.gov::f381ec09-abb2-4602-950f-0db0b2179f0d" providerId="AD"/>
  <p188:author id="{009D803D-F5EC-37AD-8E5C-2EF0EA8A12A3}" name="Williams-miller, Kimberly" initials="KW" userId="S::kimberly.williams-miller@sao.ga.gov::cb7207ec-d5e9-4dd6-9898-718506d4bc98" providerId="AD"/>
  <p188:author id="{85962F3F-1C78-67CE-6023-3987B0B6593D}" name="Sipe, Jamie" initials="JS" userId="S::jamie.sipe@sao.ga.gov::7135933e-2247-4fda-8566-f650ed1ae2f7" providerId="AD"/>
  <p188:author id="{F91B0641-7AD4-5A68-D1F4-7C9063A67663}" name="Swartout, Darcy" initials="SD" userId="S::dswartout@deloitte.com::bc7a7b0f-5bcf-46d3-acb2-99bb7206cb2b" providerId="AD"/>
  <p188:author id="{14B9BD4A-0BCD-CD5E-F038-DC068922D1A3}" name="Robertson, Bridgitt" initials="RB" userId="S::bridgitt.robertson@doas.ga.gov::7c9ea946-82fd-409c-bc61-269b0ae7a479" providerId="AD"/>
  <p188:author id="{2067D861-83EF-3D19-890D-D40E1191CC6E}" name="Wilcox, Joel" initials="JW" userId="S::joel.wilcox@doas.ga.gov::21224015-5a1b-4359-9ea3-ef6249ba0b36" providerId="AD"/>
  <p188:author id="{F94FB268-4EB0-26A1-9FED-9A9B05C4B15C}" name="McClester, Ryan" initials="RM" userId="S::ryan.mcclester@sao.ga.gov::5f0298cf-8456-4577-8b9b-8f3379c01079" providerId="AD"/>
  <p188:author id="{BFFD038E-6017-C843-98BD-7DB9884C9DDE}" name="Sipe, Jamie" initials="SJ" userId="S::jasipe@deloitte.com::5bc06a04-23d5-42bd-853b-0cd5205b0fa0" providerId="AD"/>
  <p188:author id="{801F5EC2-F3D5-CF07-5939-A43709B04075}" name="Kalpathi, Vinod" initials="KV" userId="S::vinod.kalpathi@doas.ga.gov::2c0a779b-d89e-42d1-8ce5-5d7a5c7b7817" providerId="AD"/>
  <p188:author id="{2A0D5DE6-36DF-4097-2C0A-6638A9160CAD}" name="Meeks, Mark" initials="MM" userId="S::mark.meeks@doas.ga.gov::d7393898-cf0f-4218-b3ee-6d48153b74bd" providerId="AD"/>
  <p188:author id="{0CEE8AF1-C248-A972-666E-9A72101DA29C}" name="Chapman, Mary" initials="MC" userId="S::mary.chapman@doas.ga.gov::c232ab18-707a-4ee1-8cf2-b056bec2e1ec" providerId="AD"/>
  <p188:author id="{2AFD9AF1-72FD-DABD-77A2-2F9C0E103930}" name="Bennett, Sarah" initials="BS" userId="S::sarabennett@deloitte.com::e3a7b89e-ccd3-495f-9a2d-e395c84ccd09" providerId="AD"/>
  <p188:author id="{3033C2F6-E6C9-0691-B99F-BAFE8E228662}" name="Swartout, Darcy" initials="DS" userId="S::darcy.swartout@sao.ga.gov::1c015fc4-41a8-4efb-8017-be6f6fc86c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7030A0"/>
    <a:srgbClr val="3B1C5B"/>
    <a:srgbClr val="8D2B64"/>
    <a:srgbClr val="F7386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883" autoAdjust="0"/>
    <p:restoredTop sz="96247" autoAdjust="0"/>
  </p:normalViewPr>
  <p:slideViewPr>
    <p:cSldViewPr snapToGrid="0">
      <p:cViewPr>
        <p:scale>
          <a:sx n="50" d="100"/>
          <a:sy n="50" d="100"/>
        </p:scale>
        <p:origin x="2778" y="-78"/>
      </p:cViewPr>
      <p:guideLst>
        <p:guide orient="horz" pos="5120"/>
        <p:guide pos="91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ranklin, Cindy" userId="137d06bd-b649-423d-b1b3-a876fc821453" providerId="ADAL" clId="{23DB4227-9607-4DB0-8DFC-AA1DC5334903}"/>
    <pc:docChg chg="modSld">
      <pc:chgData name="Franklin, Cindy" userId="137d06bd-b649-423d-b1b3-a876fc821453" providerId="ADAL" clId="{23DB4227-9607-4DB0-8DFC-AA1DC5334903}" dt="2025-12-16T16:19:29.218" v="23" actId="12788"/>
      <pc:docMkLst>
        <pc:docMk/>
      </pc:docMkLst>
      <pc:sldChg chg="modSp mod">
        <pc:chgData name="Franklin, Cindy" userId="137d06bd-b649-423d-b1b3-a876fc821453" providerId="ADAL" clId="{23DB4227-9607-4DB0-8DFC-AA1DC5334903}" dt="2025-12-16T16:15:18.358" v="18" actId="12788"/>
        <pc:sldMkLst>
          <pc:docMk/>
          <pc:sldMk cId="2178360457" sldId="356"/>
        </pc:sldMkLst>
        <pc:spChg chg="mod">
          <ac:chgData name="Franklin, Cindy" userId="137d06bd-b649-423d-b1b3-a876fc821453" providerId="ADAL" clId="{23DB4227-9607-4DB0-8DFC-AA1DC5334903}" dt="2025-12-16T16:15:18.358" v="18" actId="12788"/>
          <ac:spMkLst>
            <pc:docMk/>
            <pc:sldMk cId="2178360457" sldId="356"/>
            <ac:spMk id="5" creationId="{AA72F123-7042-8D81-34FB-091C1DD175DE}"/>
          </ac:spMkLst>
        </pc:spChg>
      </pc:sldChg>
      <pc:sldChg chg="modSp mod">
        <pc:chgData name="Franklin, Cindy" userId="137d06bd-b649-423d-b1b3-a876fc821453" providerId="ADAL" clId="{23DB4227-9607-4DB0-8DFC-AA1DC5334903}" dt="2025-12-16T16:15:44.269" v="20" actId="12788"/>
        <pc:sldMkLst>
          <pc:docMk/>
          <pc:sldMk cId="1985498403" sldId="361"/>
        </pc:sldMkLst>
        <pc:spChg chg="mod">
          <ac:chgData name="Franklin, Cindy" userId="137d06bd-b649-423d-b1b3-a876fc821453" providerId="ADAL" clId="{23DB4227-9607-4DB0-8DFC-AA1DC5334903}" dt="2025-12-16T16:15:44.269" v="20" actId="12788"/>
          <ac:spMkLst>
            <pc:docMk/>
            <pc:sldMk cId="1985498403" sldId="361"/>
            <ac:spMk id="5" creationId="{24947E83-FD30-085D-6E1C-3B77E1C20478}"/>
          </ac:spMkLst>
        </pc:spChg>
        <pc:spChg chg="mod">
          <ac:chgData name="Franklin, Cindy" userId="137d06bd-b649-423d-b1b3-a876fc821453" providerId="ADAL" clId="{23DB4227-9607-4DB0-8DFC-AA1DC5334903}" dt="2025-12-16T16:04:49.267" v="2" actId="113"/>
          <ac:spMkLst>
            <pc:docMk/>
            <pc:sldMk cId="1985498403" sldId="361"/>
            <ac:spMk id="7" creationId="{0D12C97E-C7E4-B7DA-345D-F487179DE1B9}"/>
          </ac:spMkLst>
        </pc:spChg>
        <pc:picChg chg="mod">
          <ac:chgData name="Franklin, Cindy" userId="137d06bd-b649-423d-b1b3-a876fc821453" providerId="ADAL" clId="{23DB4227-9607-4DB0-8DFC-AA1DC5334903}" dt="2025-12-16T15:47:27.281" v="0" actId="12788"/>
          <ac:picMkLst>
            <pc:docMk/>
            <pc:sldMk cId="1985498403" sldId="361"/>
            <ac:picMk id="10" creationId="{9698C01D-DB97-86C1-D977-103656467AFF}"/>
          </ac:picMkLst>
        </pc:picChg>
      </pc:sldChg>
      <pc:sldChg chg="modSp mod">
        <pc:chgData name="Franklin, Cindy" userId="137d06bd-b649-423d-b1b3-a876fc821453" providerId="ADAL" clId="{23DB4227-9607-4DB0-8DFC-AA1DC5334903}" dt="2025-12-16T16:19:29.218" v="23" actId="12788"/>
        <pc:sldMkLst>
          <pc:docMk/>
          <pc:sldMk cId="1301820798" sldId="362"/>
        </pc:sldMkLst>
        <pc:spChg chg="mod">
          <ac:chgData name="Franklin, Cindy" userId="137d06bd-b649-423d-b1b3-a876fc821453" providerId="ADAL" clId="{23DB4227-9607-4DB0-8DFC-AA1DC5334903}" dt="2025-12-16T16:15:02.088" v="16" actId="12788"/>
          <ac:spMkLst>
            <pc:docMk/>
            <pc:sldMk cId="1301820798" sldId="362"/>
            <ac:spMk id="5" creationId="{EEF59200-322D-CB5C-0758-F07AA7446953}"/>
          </ac:spMkLst>
        </pc:spChg>
        <pc:picChg chg="mod">
          <ac:chgData name="Franklin, Cindy" userId="137d06bd-b649-423d-b1b3-a876fc821453" providerId="ADAL" clId="{23DB4227-9607-4DB0-8DFC-AA1DC5334903}" dt="2025-12-16T16:19:29.218" v="23" actId="12788"/>
          <ac:picMkLst>
            <pc:docMk/>
            <pc:sldMk cId="1301820798" sldId="362"/>
            <ac:picMk id="9" creationId="{B5D82393-D5F0-497E-F6CB-D9D433D04721}"/>
          </ac:picMkLst>
        </pc:picChg>
      </pc:sldChg>
      <pc:sldChg chg="modSp mod">
        <pc:chgData name="Franklin, Cindy" userId="137d06bd-b649-423d-b1b3-a876fc821453" providerId="ADAL" clId="{23DB4227-9607-4DB0-8DFC-AA1DC5334903}" dt="2025-12-16T16:16:07.090" v="22" actId="12788"/>
        <pc:sldMkLst>
          <pc:docMk/>
          <pc:sldMk cId="3841331538" sldId="363"/>
        </pc:sldMkLst>
        <pc:spChg chg="mod">
          <ac:chgData name="Franklin, Cindy" userId="137d06bd-b649-423d-b1b3-a876fc821453" providerId="ADAL" clId="{23DB4227-9607-4DB0-8DFC-AA1DC5334903}" dt="2025-12-16T16:16:07.090" v="22" actId="12788"/>
          <ac:spMkLst>
            <pc:docMk/>
            <pc:sldMk cId="3841331538" sldId="363"/>
            <ac:spMk id="5" creationId="{225B4606-F14E-E540-6817-C64462F3975C}"/>
          </ac:spMkLst>
        </pc:spChg>
        <pc:picChg chg="mod">
          <ac:chgData name="Franklin, Cindy" userId="137d06bd-b649-423d-b1b3-a876fc821453" providerId="ADAL" clId="{23DB4227-9607-4DB0-8DFC-AA1DC5334903}" dt="2025-12-16T16:11:33.586" v="9" actId="12788"/>
          <ac:picMkLst>
            <pc:docMk/>
            <pc:sldMk cId="3841331538" sldId="363"/>
            <ac:picMk id="12" creationId="{4A707001-9461-4CBC-5FB0-402D8760B70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3D99ADA-6A33-48C2-AFB3-0384CD572718}" type="datetimeFigureOut">
              <a:rPr lang="en-US" smtClean="0"/>
              <a:t>12/15/2025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43163" y="1200150"/>
            <a:ext cx="24288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C8F99EE-B2D2-41D4-83DE-2320E59029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16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-4 shap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083047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770291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FDA55B7-CD6E-C95A-2992-64371D2A22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866869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599CD3C2-C4E2-3218-37BA-4E7267462A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6569257" y="13309460"/>
            <a:ext cx="1786198" cy="154690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7300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990206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5" name="Text Placeholder 22">
            <a:extLst>
              <a:ext uri="{FF2B5EF4-FFF2-40B4-BE49-F238E27FC236}">
                <a16:creationId xmlns:a16="http://schemas.microsoft.com/office/drawing/2014/main" id="{8EF3B554-0B76-2A27-119D-14B00A45808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737662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Next step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96743055-F7C1-5098-C7B8-B1B56F10B578}"/>
              </a:ext>
            </a:extLst>
          </p:cNvPr>
          <p:cNvSpPr txBox="1"/>
          <p:nvPr userDrawn="1"/>
        </p:nvSpPr>
        <p:spPr>
          <a:xfrm>
            <a:off x="318654" y="14912217"/>
            <a:ext cx="115546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Disclaimer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Due to regular system updates, the screens and features in GA@WORK may differ slightly from those shown in this job aid. For questions or assistance, please contact the Help Desk.</a:t>
            </a:r>
          </a:p>
        </p:txBody>
      </p:sp>
    </p:spTree>
    <p:extLst>
      <p:ext uri="{BB962C8B-B14F-4D97-AF65-F5344CB8AC3E}">
        <p14:creationId xmlns:p14="http://schemas.microsoft.com/office/powerpoint/2010/main" val="2932939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-3 shap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C0AE2BBF-F1CC-7032-049B-FDDA3E4AF0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690446"/>
            <a:ext cx="12192000" cy="1644953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B9413-C376-4173-83FA-9706DE374DDA}" type="datetime1">
              <a:rPr lang="en-US" smtClean="0"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43BFAD7-08AC-18FC-0272-E8C4741C4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1694391"/>
            <a:ext cx="12192000" cy="1673532"/>
          </a:xfrm>
        </p:spPr>
        <p:txBody>
          <a:bodyPr anchor="ctr">
            <a:noAutofit/>
          </a:bodyPr>
          <a:lstStyle>
            <a:lvl1pPr algn="ctr">
              <a:defRPr sz="48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Developers: Insert Title</a:t>
            </a:r>
          </a:p>
        </p:txBody>
      </p:sp>
      <p:sp>
        <p:nvSpPr>
          <p:cNvPr id="8" name="Text Placeholder 11">
            <a:extLst>
              <a:ext uri="{FF2B5EF4-FFF2-40B4-BE49-F238E27FC236}">
                <a16:creationId xmlns:a16="http://schemas.microsoft.com/office/drawing/2014/main" id="{4AE75C53-C779-2E0B-71C1-B395C639F48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64923" y="4181004"/>
            <a:ext cx="10515600" cy="2563561"/>
          </a:xfrm>
        </p:spPr>
        <p:txBody>
          <a:bodyPr>
            <a:normAutofit/>
          </a:bodyPr>
          <a:lstStyle>
            <a:lvl1pPr marL="0" indent="0"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lvl="0"/>
            <a:r>
              <a:rPr lang="en-US"/>
              <a:t>This guide will show…</a:t>
            </a:r>
          </a:p>
        </p:txBody>
      </p:sp>
      <p:sp>
        <p:nvSpPr>
          <p:cNvPr id="10" name="Text Placeholder 32">
            <a:extLst>
              <a:ext uri="{FF2B5EF4-FFF2-40B4-BE49-F238E27FC236}">
                <a16:creationId xmlns:a16="http://schemas.microsoft.com/office/drawing/2014/main" id="{5EFAEB02-1FB5-9E2E-67B6-3A20C1E2C08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44889" y="8043364"/>
            <a:ext cx="10542315" cy="4014905"/>
          </a:xfrm>
        </p:spPr>
        <p:txBody>
          <a:bodyPr>
            <a:normAutofit/>
          </a:bodyPr>
          <a:lstStyle>
            <a:lvl1pPr marL="457200" indent="-457200">
              <a:buFont typeface="+mj-lt"/>
              <a:buAutoNum type="arabicPeriod"/>
              <a:defRPr sz="30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257175">
              <a:buFont typeface="+mj-lt"/>
              <a:buAutoNum type="arabicPeriod"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Provide an overview of the high-level process steps. Below, under Business Process: Provide a high-level process map so end users can visualize the business process flow.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B2FC54E-9B65-8E02-22A1-D4B279FAF0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64923" y="3858460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7D92039-E8CD-162A-53EE-7DBF9987F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44889" y="7166555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val 1">
            <a:extLst>
              <a:ext uri="{FF2B5EF4-FFF2-40B4-BE49-F238E27FC236}">
                <a16:creationId xmlns:a16="http://schemas.microsoft.com/office/drawing/2014/main" id="{3D54BC28-8849-0E75-55BD-00353ABDE1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5839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6C14F2E-E381-93EA-DBCB-C1F91E6E40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38366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12A50FB9-2B4B-F6F6-1F53-921E17055B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51390" y="13309457"/>
            <a:ext cx="1889219" cy="1546910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FCE2A6E-264E-7C16-B0B4-3931B56EB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7893885" y="14010734"/>
            <a:ext cx="498353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ED1E73F-EED6-6925-1934-3E148AD56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077068" y="13309460"/>
            <a:ext cx="2135333" cy="1546907"/>
          </a:xfrm>
          <a:prstGeom prst="ellipse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F32B346A-D51C-7573-6A20-9C90A35CE6C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41337" y="13697149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Start Process</a:t>
            </a:r>
          </a:p>
        </p:txBody>
      </p:sp>
      <p:sp>
        <p:nvSpPr>
          <p:cNvPr id="24" name="Text Placeholder 22">
            <a:extLst>
              <a:ext uri="{FF2B5EF4-FFF2-40B4-BE49-F238E27FC236}">
                <a16:creationId xmlns:a16="http://schemas.microsoft.com/office/drawing/2014/main" id="{71D51A69-F01C-AB78-1C2B-6ABB6C851D2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71305" y="13687823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US"/>
              <a:t>Step (title of this Job Aid)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41901540-64EE-405A-6296-8C24087B77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20040" y="13701592"/>
            <a:ext cx="1449387" cy="771525"/>
          </a:xfrm>
        </p:spPr>
        <p:txBody>
          <a:bodyPr anchor="ctr">
            <a:noAutofit/>
          </a:bodyPr>
          <a:lstStyle>
            <a:lvl1pPr marL="0" indent="0" algn="ctr">
              <a:buNone/>
              <a:defRPr sz="1800" b="1"/>
            </a:lvl1pPr>
          </a:lstStyle>
          <a:p>
            <a:pPr lvl="0"/>
            <a:r>
              <a:rPr lang="en-US"/>
              <a:t>End of Process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EFD19BBC-BAC4-08DB-FDBA-738F62F04F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936" y="624853"/>
            <a:ext cx="4544577" cy="731521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35F9B85C-AFA7-E163-E45A-5AE920794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3239405"/>
            <a:ext cx="12192000" cy="112855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D2881183-AB5B-F9DE-8894-57103CCFE1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360998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EF57F10D-29E7-F3E8-912B-C32328D477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884255" y="6921923"/>
            <a:ext cx="2423491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5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tep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Arial font, bold step numbers, bold Workday actions, add screenshot of action.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7D9D906-924F-559D-A2D0-0CF232BBFF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13FD2C3A-9CD7-69CB-79BD-441FE0B0CF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10899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2501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tep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A3FAA4-DEA7-FA82-16D4-A3D741BAA5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24CC63-EC9E-E561-D793-B6D72C3695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6F3A2A-2C14-EA83-4E37-EFB1F50F48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67389A-647C-25B9-EC21-96D8E89E000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C91B243-49B2-9D53-E684-4A24A21F15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88149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D8B138E-1F3F-DC77-5EA4-6C4BCFF0A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12">
            <a:extLst>
              <a:ext uri="{FF2B5EF4-FFF2-40B4-BE49-F238E27FC236}">
                <a16:creationId xmlns:a16="http://schemas.microsoft.com/office/drawing/2014/main" id="{750B7665-440D-E687-1931-F77CD27F9E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two steps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DE3D2C-37D2-B62A-B24C-CBEF78DBF39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199" y="9017659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E342976-675F-9A54-1C8B-53AF5FC0BB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D1D62B9-092A-5F26-5652-E9634800D1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830931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59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teps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CC4B09-B11D-A6E6-A469-482C4BE4D4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A3306A1-BF0B-04AA-E055-CBCD9F88FD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A2A929-451C-6074-98A2-9C6F206D1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8A64A6B0-E796-E2BD-8EE7-0F619EB034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6488007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932E6A9-4DAB-998B-3C6C-E139BC54BC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201" y="2045263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4D4D0C3-7A54-6024-A936-F4B3565BC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11485" y="10935476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itle 1">
            <a:extLst>
              <a:ext uri="{FF2B5EF4-FFF2-40B4-BE49-F238E27FC236}">
                <a16:creationId xmlns:a16="http://schemas.microsoft.com/office/drawing/2014/main" id="{57CD3333-F900-AA66-4437-6BC5550090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sp>
        <p:nvSpPr>
          <p:cNvPr id="11" name="Text Placeholder 12">
            <a:extLst>
              <a:ext uri="{FF2B5EF4-FFF2-40B4-BE49-F238E27FC236}">
                <a16:creationId xmlns:a16="http://schemas.microsoft.com/office/drawing/2014/main" id="{D3FE134B-6B21-A9D3-2F8F-ECAFF3CE24D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838198" y="2389822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to show three steps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900CAC4-4AA7-5917-6E77-B293E9B0880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84577" y="6786990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sp>
        <p:nvSpPr>
          <p:cNvPr id="12" name="Text Placeholder 12">
            <a:extLst>
              <a:ext uri="{FF2B5EF4-FFF2-40B4-BE49-F238E27FC236}">
                <a16:creationId xmlns:a16="http://schemas.microsoft.com/office/drawing/2014/main" id="{843CAA79-4A70-3945-4EE6-34BECE9C8DF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84577" y="11249224"/>
            <a:ext cx="10569221" cy="3941946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Insert Step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B3590C5-EAE4-5F81-FAC9-C74EE395E4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AAF977A-F5B7-8D5D-85A5-89899962E2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86472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816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teps 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01E62B-D0DB-DDFA-96E1-09AAD861E2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76CA14-C108-A4F7-CA16-1FE42DA122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A31B87-8BC0-7654-5DF7-3AECA9CE9F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16D0E2C-DC70-A1E8-7516-7FF72B443D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199" y="792148"/>
            <a:ext cx="10515600" cy="808698"/>
          </a:xfrm>
        </p:spPr>
        <p:txBody>
          <a:bodyPr>
            <a:normAutofit/>
          </a:bodyPr>
          <a:lstStyle>
            <a:lvl1pPr>
              <a:defRPr sz="4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Job Aid Title (Part # of #)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A25D613-3146-2531-854B-A81EAED057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838199" y="2035018"/>
            <a:ext cx="10569029" cy="0"/>
          </a:xfrm>
          <a:prstGeom prst="line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12">
            <a:extLst>
              <a:ext uri="{FF2B5EF4-FFF2-40B4-BE49-F238E27FC236}">
                <a16:creationId xmlns:a16="http://schemas.microsoft.com/office/drawing/2014/main" id="{CD45E371-C9BC-F0F7-F56A-7DC37E7E0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199" y="2358030"/>
            <a:ext cx="10569221" cy="6053667"/>
          </a:xfrm>
        </p:spPr>
        <p:txBody>
          <a:bodyPr>
            <a:normAutofit/>
          </a:bodyPr>
          <a:lstStyle>
            <a:lvl1pPr marL="0" indent="0">
              <a:buFont typeface="+mj-lt"/>
              <a:buNone/>
              <a:defRPr sz="36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716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28800" indent="-457200"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Developers: Use this slide for the final step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BA4C340-0BC8-0DF0-0BFF-CE95BC9F98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58940" y="146838"/>
            <a:ext cx="2936764" cy="47271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B16D5B2F-86C6-2EE7-3391-D9177BA81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610100" y="1773437"/>
            <a:ext cx="2971800" cy="4482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400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758B117-82B1-D4A7-C00A-09069072C6A3}"/>
              </a:ext>
            </a:extLst>
          </p:cNvPr>
          <p:cNvSpPr txBox="1"/>
          <p:nvPr userDrawn="1"/>
        </p:nvSpPr>
        <p:spPr>
          <a:xfrm>
            <a:off x="838200" y="797661"/>
            <a:ext cx="1051559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>
                <a:latin typeface="Arial" panose="020B0604020202020204" pitchFamily="34" charset="0"/>
                <a:cs typeface="Arial" panose="020B0604020202020204" pitchFamily="34" charset="0"/>
              </a:rPr>
              <a:t>Image Repository</a:t>
            </a:r>
          </a:p>
        </p:txBody>
      </p:sp>
    </p:spTree>
    <p:extLst>
      <p:ext uri="{BB962C8B-B14F-4D97-AF65-F5344CB8AC3E}">
        <p14:creationId xmlns:p14="http://schemas.microsoft.com/office/powerpoint/2010/main" val="428306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AE2930E-B342-6EC2-71B0-A923496E28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15564465"/>
            <a:ext cx="12192000" cy="685423"/>
          </a:xfrm>
          <a:prstGeom prst="rect">
            <a:avLst/>
          </a:prstGeom>
          <a:solidFill>
            <a:schemeClr val="tx2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ABB7832-A06D-4E8B-A914-BDD6443ECE72}" type="datetime1">
              <a:rPr lang="en-US" smtClean="0"/>
              <a:pPr/>
              <a:t>12/15/2025</a:t>
            </a:fld>
            <a:endParaRPr lang="en-US"/>
          </a:p>
        </p:txBody>
      </p:sp>
      <p:sp>
        <p:nvSpPr>
          <p:cNvPr id="5" name="Footer Placeholder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599" y="15564465"/>
            <a:ext cx="41148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Version 1</a:t>
            </a:r>
          </a:p>
        </p:txBody>
      </p:sp>
      <p:sp>
        <p:nvSpPr>
          <p:cNvPr id="6" name="Slide Number Placeholder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8" y="15564465"/>
            <a:ext cx="2743200" cy="6854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178E8AA-DD40-477F-A66C-355F3DFD59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8819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31" r:id="rId2"/>
    <p:sldLayoutId id="2147483727" r:id="rId3"/>
    <p:sldLayoutId id="2147483728" r:id="rId4"/>
    <p:sldLayoutId id="2147483729" r:id="rId5"/>
    <p:sldLayoutId id="2147483730" r:id="rId6"/>
  </p:sldLayoutIdLst>
  <p:hf hd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82A1D-66EC-74BC-AB60-89C831CAC7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65188"/>
            <a:ext cx="10515600" cy="3141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3B7592-11CA-2A6E-1542-0BE2F9DF11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4327525"/>
            <a:ext cx="10515600" cy="10313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7DC6595-393F-C30E-D49F-F56A5356E571}"/>
              </a:ext>
            </a:extLst>
          </p:cNvPr>
          <p:cNvSpPr/>
          <p:nvPr userDrawn="1"/>
        </p:nvSpPr>
        <p:spPr>
          <a:xfrm>
            <a:off x="0" y="16059617"/>
            <a:ext cx="12192000" cy="19638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793FA5-7779-9A5A-2D1A-6A4D7543CEA1}"/>
              </a:ext>
            </a:extLst>
          </p:cNvPr>
          <p:cNvSpPr/>
          <p:nvPr userDrawn="1"/>
        </p:nvSpPr>
        <p:spPr>
          <a:xfrm>
            <a:off x="0" y="15814613"/>
            <a:ext cx="12192000" cy="45719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5F10F9-1BC4-F778-75AE-3BE8E035C2B5}"/>
              </a:ext>
            </a:extLst>
          </p:cNvPr>
          <p:cNvSpPr/>
          <p:nvPr userDrawn="1"/>
        </p:nvSpPr>
        <p:spPr>
          <a:xfrm>
            <a:off x="0" y="15906150"/>
            <a:ext cx="12192000" cy="116792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3BD588AB-8E23-C19A-1F89-2E8E911DB76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18" y="133201"/>
            <a:ext cx="2936764" cy="472719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BF5D4F38-F451-E598-8188-4BA135F7B4DE}"/>
              </a:ext>
            </a:extLst>
          </p:cNvPr>
          <p:cNvSpPr/>
          <p:nvPr userDrawn="1"/>
        </p:nvSpPr>
        <p:spPr>
          <a:xfrm>
            <a:off x="0" y="698365"/>
            <a:ext cx="4031311" cy="121005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57F171-F95D-BF02-8249-DFFEC6B94B21}"/>
              </a:ext>
            </a:extLst>
          </p:cNvPr>
          <p:cNvSpPr/>
          <p:nvPr userDrawn="1"/>
        </p:nvSpPr>
        <p:spPr>
          <a:xfrm>
            <a:off x="4031311" y="698366"/>
            <a:ext cx="4129378" cy="121004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2B4463F-88E7-4CAB-FEA0-5B3F158CC5D7}"/>
              </a:ext>
            </a:extLst>
          </p:cNvPr>
          <p:cNvSpPr/>
          <p:nvPr userDrawn="1"/>
        </p:nvSpPr>
        <p:spPr>
          <a:xfrm>
            <a:off x="8160689" y="698364"/>
            <a:ext cx="4031311" cy="121005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579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4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6.xml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39C346-3206-559E-BD9A-D93CB9F429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67B9413-C376-4173-83FA-9706DE374DDA}" type="datetime1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12/15/2025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D9F3F8-9B10-2A7E-A124-EE6DEE6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4794EC-4E3F-6B53-82AC-3E32E23E1F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178E8AA-DD40-477F-A66C-355F3DFD5912}" type="slidenum">
              <a:rPr kumimoji="0" lang="en-US" sz="16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6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4BECF17-DFF5-706A-4BD9-83DBF4B26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Return to Supplier Event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8A4F8D-27CE-51A6-7DB0-78A10F1E2825}"/>
              </a:ext>
            </a:extLst>
          </p:cNvPr>
          <p:cNvSpPr txBox="1"/>
          <p:nvPr/>
        </p:nvSpPr>
        <p:spPr>
          <a:xfrm>
            <a:off x="4699366" y="3576893"/>
            <a:ext cx="27932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DESCRIPTION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3BB6FEC-C60D-49BB-A4AE-8ED5D0583D8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This guide will show </a:t>
            </a:r>
            <a:r>
              <a:rPr lang="en-US" i="1" dirty="0">
                <a:latin typeface="Arial"/>
                <a:cs typeface="Arial"/>
              </a:rPr>
              <a:t>Requesters </a:t>
            </a:r>
            <a:r>
              <a:rPr lang="en-US" dirty="0">
                <a:latin typeface="Arial"/>
                <a:cs typeface="Arial"/>
              </a:rPr>
              <a:t>and </a:t>
            </a:r>
            <a:r>
              <a:rPr lang="en-US" i="1" dirty="0">
                <a:latin typeface="Arial"/>
                <a:cs typeface="Arial"/>
              </a:rPr>
              <a:t>PO Buyers </a:t>
            </a:r>
            <a:r>
              <a:rPr lang="en-US" dirty="0">
                <a:latin typeface="Arial"/>
                <a:cs typeface="Arial"/>
              </a:rPr>
              <a:t>the steps to create a </a:t>
            </a:r>
            <a:r>
              <a:rPr lang="en-US" i="1" dirty="0">
                <a:latin typeface="Arial"/>
                <a:cs typeface="Arial"/>
              </a:rPr>
              <a:t>Return to Supplier Event, </a:t>
            </a:r>
            <a:r>
              <a:rPr lang="en-US" dirty="0">
                <a:latin typeface="Arial"/>
                <a:cs typeface="Arial"/>
              </a:rPr>
              <a:t>an optional business process for recording item returns after full receipt due to defects or other reasons, with an optional credit supplier invoice.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99C5D2D-E7CF-CBC6-7F52-848250C94A7A}"/>
              </a:ext>
            </a:extLst>
          </p:cNvPr>
          <p:cNvSpPr txBox="1"/>
          <p:nvPr/>
        </p:nvSpPr>
        <p:spPr>
          <a:xfrm>
            <a:off x="4788196" y="6906348"/>
            <a:ext cx="2615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OVERVIEW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013A2FA-E2B3-6559-0977-2D83E8F54847}"/>
              </a:ext>
            </a:extLst>
          </p:cNvPr>
          <p:cNvSpPr txBox="1"/>
          <p:nvPr/>
        </p:nvSpPr>
        <p:spPr>
          <a:xfrm>
            <a:off x="838200" y="7420232"/>
            <a:ext cx="7680109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The key steps in the process are below: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4D10075-D2D1-BEAF-E25D-673DCC1AF69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Arial"/>
                <a:cs typeface="Arial"/>
              </a:rPr>
              <a:t>Enter </a:t>
            </a:r>
            <a:r>
              <a:rPr lang="en-US" b="1" dirty="0">
                <a:latin typeface="Arial"/>
                <a:cs typeface="Arial"/>
              </a:rPr>
              <a:t>Create Return </a:t>
            </a:r>
            <a:r>
              <a:rPr lang="en-US" dirty="0">
                <a:latin typeface="Arial"/>
                <a:cs typeface="Arial"/>
              </a:rPr>
              <a:t>in the </a:t>
            </a:r>
            <a:r>
              <a:rPr lang="en-US" b="1" dirty="0">
                <a:latin typeface="Arial"/>
                <a:cs typeface="Arial"/>
              </a:rPr>
              <a:t>Search </a:t>
            </a:r>
            <a:r>
              <a:rPr lang="en-US" dirty="0">
                <a:latin typeface="Arial"/>
                <a:cs typeface="Arial"/>
              </a:rPr>
              <a:t>field.</a:t>
            </a:r>
          </a:p>
          <a:p>
            <a:r>
              <a:rPr lang="en-US" dirty="0">
                <a:latin typeface="Arial"/>
                <a:cs typeface="Arial"/>
              </a:rPr>
              <a:t>Select </a:t>
            </a:r>
            <a:r>
              <a:rPr lang="en-US" b="1" dirty="0">
                <a:latin typeface="Arial"/>
                <a:cs typeface="Arial"/>
              </a:rPr>
              <a:t>Create Return </a:t>
            </a:r>
            <a:r>
              <a:rPr lang="en-US" dirty="0">
                <a:latin typeface="Arial"/>
                <a:cs typeface="Arial"/>
              </a:rPr>
              <a:t>task.</a:t>
            </a:r>
          </a:p>
          <a:p>
            <a:r>
              <a:rPr lang="en-US" dirty="0"/>
              <a:t>Enter the </a:t>
            </a:r>
            <a:r>
              <a:rPr lang="en-US" b="1" dirty="0"/>
              <a:t>Return </a:t>
            </a:r>
            <a:r>
              <a:rPr lang="en-US" dirty="0"/>
              <a:t>details.</a:t>
            </a:r>
          </a:p>
          <a:p>
            <a:r>
              <a:rPr lang="en-US" dirty="0"/>
              <a:t>Click </a:t>
            </a:r>
            <a:r>
              <a:rPr lang="en-US" b="1" dirty="0"/>
              <a:t>OK</a:t>
            </a:r>
            <a:r>
              <a:rPr lang="en-US" dirty="0"/>
              <a:t>.</a:t>
            </a:r>
          </a:p>
          <a:p>
            <a:r>
              <a:rPr lang="en-US" dirty="0"/>
              <a:t>Enter the quantity for each item to be returned.</a:t>
            </a:r>
          </a:p>
          <a:p>
            <a:r>
              <a:rPr lang="en-US" dirty="0"/>
              <a:t>Click </a:t>
            </a:r>
            <a:r>
              <a:rPr lang="en-US" b="1" dirty="0"/>
              <a:t>Submit </a:t>
            </a:r>
            <a:r>
              <a:rPr lang="en-US" dirty="0"/>
              <a:t>for Accounts Payable Data Entry Specialist approval.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2082E7B-8386-7355-0FE9-4DE750566166}"/>
              </a:ext>
            </a:extLst>
          </p:cNvPr>
          <p:cNvSpPr txBox="1"/>
          <p:nvPr/>
        </p:nvSpPr>
        <p:spPr>
          <a:xfrm>
            <a:off x="864923" y="12512103"/>
            <a:ext cx="10470445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Business Process: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7F3C6C7C-8C40-D8D9-1BA6-A13B1DFFB51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141337" y="13770301"/>
            <a:ext cx="1550800" cy="771525"/>
          </a:xfrm>
        </p:spPr>
        <p:txBody>
          <a:bodyPr/>
          <a:lstStyle/>
          <a:p>
            <a:r>
              <a:rPr lang="en-US"/>
              <a:t>Create Return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0B7C34F-CAEE-3B6F-DE0B-7F01229DC4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en-US"/>
              <a:t>Enter Details for Return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9C297BA9-7850-2144-FADD-2BD3C6BEB5E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/>
              <a:t>Submit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21A24BAD-6929-53A5-9DED-14D151B75A03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9176084" y="13701592"/>
            <a:ext cx="2021305" cy="771525"/>
          </a:xfrm>
        </p:spPr>
        <p:txBody>
          <a:bodyPr/>
          <a:lstStyle/>
          <a:p>
            <a:r>
              <a:rPr lang="en-US">
                <a:latin typeface="Arial"/>
                <a:cs typeface="Arial"/>
              </a:rPr>
              <a:t>Routed for Approval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91562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25B4606-F14E-E540-6817-C64462F397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92148"/>
            <a:ext cx="10972800" cy="808698"/>
          </a:xfrm>
        </p:spPr>
        <p:txBody>
          <a:bodyPr>
            <a:noAutofit/>
          </a:bodyPr>
          <a:lstStyle/>
          <a:p>
            <a:r>
              <a:rPr lang="en-US" dirty="0"/>
              <a:t>Create Return to Supplier Event (Part 1 of 4)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A281199-D5E2-B7F8-6F06-C566D1E0E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E35D06C-3447-A41D-55BC-039D38C0B8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dirty="0"/>
              <a:t>Enter </a:t>
            </a:r>
            <a:r>
              <a:rPr lang="en-US" b="1" dirty="0"/>
              <a:t>Create Return</a:t>
            </a:r>
            <a:r>
              <a:rPr lang="en-US" dirty="0"/>
              <a:t> in the </a:t>
            </a:r>
            <a:r>
              <a:rPr lang="en-US" b="1" dirty="0"/>
              <a:t>Search</a:t>
            </a:r>
            <a:r>
              <a:rPr lang="en-US" dirty="0"/>
              <a:t> field and press </a:t>
            </a:r>
            <a:r>
              <a:rPr lang="en-US" b="1" dirty="0"/>
              <a:t>Enter</a:t>
            </a:r>
            <a:r>
              <a:rPr lang="en-US" dirty="0"/>
              <a:t>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D649DBE-33E4-2126-B73C-ADC525900C6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2"/>
            </a:pPr>
            <a:r>
              <a:rPr lang="en-US" dirty="0"/>
              <a:t>Click the </a:t>
            </a:r>
            <a:r>
              <a:rPr lang="en-US" b="1" dirty="0"/>
              <a:t>Create Return </a:t>
            </a:r>
            <a:r>
              <a:rPr lang="en-US" dirty="0"/>
              <a:t>task.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D4BBF-944D-8F96-FDD8-21F84B051A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B2EB9F-EFD6-45C6-73CA-4A051285E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4F3CDD-BC47-AD22-FBFD-6C39FDBAE5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B77738C-B7F4-AB83-8E5B-9709E2463C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3999" y="3812209"/>
            <a:ext cx="9144000" cy="394354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A707001-9461-4CBC-5FB0-402D8760B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0524859"/>
            <a:ext cx="9144000" cy="303926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5D77C1FA-7D40-3BF5-08A4-72A1E6D0E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967948" y="3955774"/>
            <a:ext cx="8354612" cy="755374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CCA7A53-E571-2A50-2C97-B386343BB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50809" y="12841356"/>
            <a:ext cx="2487790" cy="71120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41331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4947E83-FD30-085D-6E1C-3B77E1C20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92148"/>
            <a:ext cx="10972800" cy="80869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Create Return to Supplier Event (Part 2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5B54B7A-A1C7-D38B-299B-6D1DCD65F7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742950" indent="-742950">
              <a:buFont typeface="+mj-lt"/>
              <a:buAutoNum type="arabicPeriod" startAt="3"/>
            </a:pPr>
            <a:r>
              <a:rPr lang="en-US">
                <a:latin typeface="Arial"/>
                <a:cs typeface="Arial"/>
              </a:rPr>
              <a:t>Select the </a:t>
            </a:r>
            <a:r>
              <a:rPr lang="en-US" b="1">
                <a:latin typeface="Arial"/>
                <a:cs typeface="Arial"/>
              </a:rPr>
              <a:t>Purchase Order</a:t>
            </a:r>
            <a:r>
              <a:rPr lang="en-US">
                <a:latin typeface="Arial"/>
                <a:cs typeface="Arial"/>
              </a:rPr>
              <a:t>, </a:t>
            </a:r>
            <a:r>
              <a:rPr lang="en-US" b="1">
                <a:latin typeface="Arial"/>
                <a:cs typeface="Arial"/>
              </a:rPr>
              <a:t>Supplier Contract</a:t>
            </a:r>
            <a:r>
              <a:rPr lang="en-US">
                <a:latin typeface="Arial"/>
                <a:cs typeface="Arial"/>
              </a:rPr>
              <a:t> or the </a:t>
            </a:r>
            <a:r>
              <a:rPr lang="en-US" b="1">
                <a:latin typeface="Arial"/>
                <a:cs typeface="Arial"/>
              </a:rPr>
              <a:t>Receipt</a:t>
            </a:r>
            <a:r>
              <a:rPr lang="en-US">
                <a:latin typeface="Arial"/>
                <a:cs typeface="Arial"/>
              </a:rPr>
              <a:t>, as applicable.</a:t>
            </a:r>
          </a:p>
          <a:p>
            <a:pPr marL="742950" indent="-742950">
              <a:buFont typeface="+mj-lt"/>
              <a:buAutoNum type="arabicPeriod" startAt="4"/>
            </a:pPr>
            <a:r>
              <a:rPr lang="en-US">
                <a:latin typeface="Arial"/>
                <a:cs typeface="Arial"/>
              </a:rPr>
              <a:t>Click </a:t>
            </a:r>
            <a:r>
              <a:rPr lang="en-US" b="1">
                <a:latin typeface="Arial"/>
                <a:cs typeface="Arial"/>
              </a:rPr>
              <a:t>OK</a:t>
            </a:r>
            <a:r>
              <a:rPr lang="en-US">
                <a:latin typeface="Arial"/>
                <a:cs typeface="Arial"/>
              </a:rPr>
              <a:t>. 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D12C97E-C7E4-B7DA-345D-F487179DE1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5"/>
            </a:pPr>
            <a:r>
              <a:rPr lang="en-US" dirty="0"/>
              <a:t>Select the </a:t>
            </a:r>
            <a:r>
              <a:rPr lang="en-US" b="1" dirty="0"/>
              <a:t>Return Reason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</a:p>
          <a:p>
            <a:pPr marL="742950" indent="-742950">
              <a:buFont typeface="+mj-lt"/>
              <a:buAutoNum type="arabicPeriod" startAt="6"/>
            </a:pPr>
            <a:r>
              <a:rPr lang="en-US" dirty="0"/>
              <a:t>Select the </a:t>
            </a:r>
            <a:r>
              <a:rPr lang="en-US" b="1" dirty="0"/>
              <a:t>Return Date</a:t>
            </a:r>
            <a:r>
              <a:rPr lang="en-US" dirty="0">
                <a:solidFill>
                  <a:srgbClr val="FF0000"/>
                </a:solidFill>
              </a:rPr>
              <a:t>*</a:t>
            </a:r>
            <a:r>
              <a:rPr lang="en-US" dirty="0"/>
              <a:t>.</a:t>
            </a:r>
          </a:p>
          <a:p>
            <a:pPr marL="735013"/>
            <a:r>
              <a:rPr lang="en-US" sz="2800" b="1" dirty="0"/>
              <a:t>Note</a:t>
            </a:r>
            <a:r>
              <a:rPr lang="en-US" sz="2800" dirty="0"/>
              <a:t>: Enter the </a:t>
            </a:r>
            <a:r>
              <a:rPr lang="en-US" sz="2800" i="1" dirty="0"/>
              <a:t>Supplier RMA</a:t>
            </a:r>
            <a:r>
              <a:rPr lang="en-US" sz="2800" dirty="0"/>
              <a:t>, if applicable.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D1300-DC35-DDC0-E2AD-1E1A78EF00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7467D4-81AA-D7DB-AE3F-88DE3C52B2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F42FAF-1624-BFD3-940A-74A765349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C4655B-9193-BD72-D827-692B149E2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698C01D-DB97-86C1-D977-103656467AF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8400" y="4497464"/>
            <a:ext cx="7315200" cy="375945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318F5F9-D398-E759-C00D-02985E6C5D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771142" y="5290458"/>
            <a:ext cx="5226342" cy="1842568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4E65307-E917-6F89-54E7-D9A2B25B97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125177" y="7655585"/>
            <a:ext cx="1293145" cy="470647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D58C575-83D2-5BB5-1607-A06196023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010063" y="593742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10FCB04-2D20-E01A-A15A-7F063A561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8497429" y="708968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3B03F75-6F6D-F644-A3C5-E385A090C2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66999" y="10960665"/>
            <a:ext cx="6858000" cy="443343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F59D0C42-8E0F-F672-FE68-4DA723D35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1358" y="12637374"/>
            <a:ext cx="3935524" cy="54864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E895050-E871-0F46-B395-8EEFDD3C1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91357" y="13284346"/>
            <a:ext cx="1887865" cy="468442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0C66919-C065-E612-7DBF-627A52793A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9326882" y="1263737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F6CA0E7-3039-2767-AE00-6BD673C04C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7292386" y="13244247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854984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AD9FE-AACD-E717-9335-70B520799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49974E4-FED9-E34D-3397-72BFB3F936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26F22A-9DC2-0131-3DE0-806446DD8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2F123-7042-8D81-34FB-091C1DD17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92148"/>
            <a:ext cx="10972800" cy="80869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Create Return to Supplier Event (Part 3 of 4)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7FF6214-3BBB-D007-039D-F30775771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BFBB83-8BDA-AEDF-0A26-4C068D97C61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7"/>
            </a:pPr>
            <a:r>
              <a:rPr lang="en-US"/>
              <a:t>In the </a:t>
            </a:r>
            <a:r>
              <a:rPr lang="en-US" b="1"/>
              <a:t>Goods Lines </a:t>
            </a:r>
            <a:r>
              <a:rPr lang="en-US"/>
              <a:t>section under </a:t>
            </a:r>
            <a:r>
              <a:rPr lang="en-US" b="1"/>
              <a:t>To Return</a:t>
            </a:r>
            <a:r>
              <a:rPr lang="en-US"/>
              <a:t>, enter the quantity of each item to return.</a:t>
            </a:r>
          </a:p>
          <a:p>
            <a:pPr marL="744538"/>
            <a:r>
              <a:rPr lang="en-US" sz="2800" b="1"/>
              <a:t>Note</a:t>
            </a:r>
            <a:r>
              <a:rPr lang="en-US" sz="2800"/>
              <a:t>: You may e</a:t>
            </a:r>
            <a:r>
              <a:rPr lang="en-US" sz="2800" i="1"/>
              <a:t>nter your comment</a:t>
            </a:r>
            <a:r>
              <a:rPr lang="en-US" sz="2800"/>
              <a:t>, if applicable.</a:t>
            </a:r>
          </a:p>
          <a:p>
            <a:pPr marL="742950" indent="-742950">
              <a:buFont typeface="+mj-lt"/>
              <a:buAutoNum type="arabicPeriod" startAt="8"/>
            </a:pPr>
            <a:r>
              <a:rPr lang="en-US"/>
              <a:t>Click </a:t>
            </a:r>
            <a:r>
              <a:rPr lang="en-US" b="1"/>
              <a:t>Submit</a:t>
            </a:r>
            <a:r>
              <a:rPr lang="en-US"/>
              <a:t>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F7FB928-F4A7-A47A-5F11-3ED1B40E6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66799" y="5608099"/>
            <a:ext cx="10058400" cy="757143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29E4DE1A-1C5B-16F4-B367-5225E3C0AE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071847" y="6979024"/>
            <a:ext cx="937289" cy="448020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7F230DC-3C23-59EC-826F-2AF4E0AFE8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425388" y="12649272"/>
            <a:ext cx="1239658" cy="407821"/>
          </a:xfrm>
          <a:prstGeom prst="rect">
            <a:avLst/>
          </a:pr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66A5F8C0-B3F6-1DBF-0BF5-D76AAAE3D2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1020550" y="6928714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13624DFC-ACE3-059D-A0F4-69BC309C87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770897" y="12100632"/>
            <a:ext cx="548640" cy="54864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8360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EF59200-322D-CB5C-0758-F07AA7446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792148"/>
            <a:ext cx="10972800" cy="808698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Create Return to Supplier Event (Part 4 of 4)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71966EA-76F3-E985-76DA-8E163B97AD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 startAt="9"/>
            </a:pPr>
            <a:r>
              <a:rPr lang="en-US"/>
              <a:t>You have successfully submitted the </a:t>
            </a:r>
            <a:r>
              <a:rPr lang="en-US" b="1"/>
              <a:t>Create Return to Supplier Event</a:t>
            </a:r>
            <a:r>
              <a:rPr lang="en-US"/>
              <a:t>.</a:t>
            </a:r>
          </a:p>
          <a:p>
            <a:pPr marL="744538"/>
            <a:r>
              <a:rPr lang="en-US" sz="2800" b="1"/>
              <a:t>Note</a:t>
            </a:r>
            <a:r>
              <a:rPr lang="en-US" sz="2800"/>
              <a:t>: The </a:t>
            </a:r>
            <a:r>
              <a:rPr lang="en-US" sz="2800" i="1"/>
              <a:t>Accounts Payable Data Entry Specialist </a:t>
            </a:r>
            <a:r>
              <a:rPr lang="en-US" sz="2800"/>
              <a:t>must approve the return. You may select </a:t>
            </a:r>
            <a:r>
              <a:rPr lang="en-US" sz="2800" i="1"/>
              <a:t>View Details </a:t>
            </a:r>
            <a:r>
              <a:rPr lang="en-US" sz="2800"/>
              <a:t>for more information regarding the </a:t>
            </a:r>
            <a:r>
              <a:rPr lang="en-US" sz="2800" i="1"/>
              <a:t>Create Return to Supplier Event</a:t>
            </a:r>
            <a:r>
              <a:rPr lang="en-US" sz="2800"/>
              <a:t>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8ED5FF-579E-A42F-6DAF-241C426D77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BB7832-A06D-4E8B-A914-BDD6443ECE72}" type="datetime1">
              <a:rPr lang="en-US" smtClean="0"/>
              <a:t>12/15/2025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76166D-19B5-4EC7-6191-97853AA2D7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Version 1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B8FC81-BB61-673F-18B8-EACA268D3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8E8AA-DD40-477F-A66C-355F3DFD591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D08694-A8EC-63D3-72C8-1C9D2685FA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4667694" y="1717828"/>
            <a:ext cx="28566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latin typeface="Arial" panose="020B0604020202020204" pitchFamily="34" charset="0"/>
                <a:cs typeface="Arial" panose="020B0604020202020204" pitchFamily="34" charset="0"/>
              </a:rPr>
              <a:t>INSTRUCTIONS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D82393-D5F0-497E-F6CB-D9D433D047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5079145"/>
            <a:ext cx="9144000" cy="245046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0" name="Freeform 101">
            <a:extLst>
              <a:ext uri="{FF2B5EF4-FFF2-40B4-BE49-F238E27FC236}">
                <a16:creationId xmlns:a16="http://schemas.microsoft.com/office/drawing/2014/main" id="{6DF75557-A3E6-5A0F-EFD0-547B7A4047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66800" y="14329624"/>
            <a:ext cx="10058400" cy="991815"/>
          </a:xfrm>
          <a:prstGeom prst="rect">
            <a:avLst/>
          </a:prstGeom>
          <a:solidFill>
            <a:schemeClr val="accent5"/>
          </a:solidFill>
          <a:ln w="12700">
            <a:solidFill>
              <a:schemeClr val="accent5"/>
            </a:solidFill>
            <a:miter lim="400000"/>
          </a:ln>
        </p:spPr>
        <p:txBody>
          <a:bodyPr lIns="45718" tIns="45718" rIns="45718" bIns="45718" anchor="ctr"/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1pPr>
            <a:lvl2pPr marL="0" marR="0" indent="457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2pPr>
            <a:lvl3pPr marL="0" marR="0" indent="914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3pPr>
            <a:lvl4pPr marL="0" marR="0" indent="1371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4pPr>
            <a:lvl5pPr marL="0" marR="0" indent="18288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5pPr>
            <a:lvl6pPr marL="0" marR="0" indent="22860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6pPr>
            <a:lvl7pPr marL="0" marR="0" indent="27432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7pPr>
            <a:lvl8pPr marL="0" marR="0" indent="32004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8pPr>
            <a:lvl9pPr marL="0" marR="0" indent="36576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Helvetica"/>
              </a:defRPr>
            </a:lvl9pPr>
          </a:lstStyle>
          <a:p>
            <a:pPr>
              <a:defRPr>
                <a:solidFill>
                  <a:srgbClr val="FFFFFF"/>
                </a:solidFill>
              </a:defRPr>
            </a:pPr>
            <a:endParaRPr lang="en-US" sz="1400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B139E966-0886-26E6-D563-FA8B59833A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85035" y="14450032"/>
            <a:ext cx="837931" cy="7509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939C684-FEA8-388B-F4CA-5B51F15786F9}"/>
              </a:ext>
            </a:extLst>
          </p:cNvPr>
          <p:cNvSpPr txBox="1"/>
          <p:nvPr/>
        </p:nvSpPr>
        <p:spPr>
          <a:xfrm>
            <a:off x="2122966" y="14630044"/>
            <a:ext cx="900223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2400" b="1">
                <a:latin typeface="Arial" panose="020B0604020202020204" pitchFamily="34" charset="0"/>
                <a:cs typeface="Arial" panose="020B0604020202020204" pitchFamily="34" charset="0"/>
              </a:rPr>
              <a:t>You have successfully created a return to supplier event.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018207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5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Job Aid Templat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Administrative">
  <a:themeElements>
    <a:clrScheme name="GA@WORK">
      <a:dk1>
        <a:sysClr val="windowText" lastClr="000000"/>
      </a:dk1>
      <a:lt1>
        <a:sysClr val="window" lastClr="FFFFFF"/>
      </a:lt1>
      <a:dk2>
        <a:srgbClr val="235789"/>
      </a:dk2>
      <a:lt2>
        <a:srgbClr val="B3B3B3"/>
      </a:lt2>
      <a:accent1>
        <a:srgbClr val="F7921E"/>
      </a:accent1>
      <a:accent2>
        <a:srgbClr val="F3B700"/>
      </a:accent2>
      <a:accent3>
        <a:srgbClr val="7FA267"/>
      </a:accent3>
      <a:accent4>
        <a:srgbClr val="A72608"/>
      </a:accent4>
      <a:accent5>
        <a:srgbClr val="90C3C8"/>
      </a:accent5>
      <a:accent6>
        <a:srgbClr val="000000"/>
      </a:accent6>
      <a:hlink>
        <a:srgbClr val="000000"/>
      </a:hlink>
      <a:folHlink>
        <a:srgbClr val="F7921E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EAE3A79BBFD64492F0113C7CC0E81F" ma:contentTypeVersion="12" ma:contentTypeDescription="Create a new document." ma:contentTypeScope="" ma:versionID="2d00a3bfb90a7342a919c30f384c47e3">
  <xsd:schema xmlns:xsd="http://www.w3.org/2001/XMLSchema" xmlns:xs="http://www.w3.org/2001/XMLSchema" xmlns:p="http://schemas.microsoft.com/office/2006/metadata/properties" xmlns:ns2="455827e1-3cad-47df-a2cc-3bbe25ba25c0" xmlns:ns3="1f6a4403-3194-4bb4-a459-db1dbbb51f9b" targetNamespace="http://schemas.microsoft.com/office/2006/metadata/properties" ma:root="true" ma:fieldsID="272850b15b7704d5af47cf7a72a578b9" ns2:_="" ns3:_="">
    <xsd:import namespace="455827e1-3cad-47df-a2cc-3bbe25ba25c0"/>
    <xsd:import namespace="1f6a4403-3194-4bb4-a459-db1dbbb51f9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5827e1-3cad-47df-a2cc-3bbe25ba25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0d1b9b15-6ca2-435f-87bd-c880ab91165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6a4403-3194-4bb4-a459-db1dbbb51f9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9289526b-6c3c-45fa-9c6d-2a29dee24c6f}" ma:internalName="TaxCatchAll" ma:showField="CatchAllData" ma:web="1f6a4403-3194-4bb4-a459-db1dbbb51f9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55827e1-3cad-47df-a2cc-3bbe25ba25c0">
      <Terms xmlns="http://schemas.microsoft.com/office/infopath/2007/PartnerControls"/>
    </lcf76f155ced4ddcb4097134ff3c332f>
    <TaxCatchAll xmlns="1f6a4403-3194-4bb4-a459-db1dbbb51f9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6BBD053-EA17-466F-9854-C1B2C17167A5}"/>
</file>

<file path=customXml/itemProps2.xml><?xml version="1.0" encoding="utf-8"?>
<ds:datastoreItem xmlns:ds="http://schemas.openxmlformats.org/officeDocument/2006/customXml" ds:itemID="{155037ED-0B11-4449-BF81-C0D1539FFB91}">
  <ds:schemaRefs>
    <ds:schemaRef ds:uri="http://schemas.microsoft.com/office/2006/documentManagement/types"/>
    <ds:schemaRef ds:uri="91b022cc-d96d-4c7a-a6ef-47af526da2c2"/>
    <ds:schemaRef ds:uri="http://www.w3.org/XML/1998/namespace"/>
    <ds:schemaRef ds:uri="http://purl.org/dc/terms/"/>
    <ds:schemaRef ds:uri="http://schemas.microsoft.com/office/infopath/2007/PartnerControls"/>
    <ds:schemaRef ds:uri="8d5ae7cb-5eaa-45bd-87a9-9ecdfd4d7a10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D17FB6B5-495C-4BE2-9DC0-3AE005212118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ea60d57e-af5b-4752-ac57-3e4f28ca11dc}" enabled="1" method="Standard" siteId="{36da45f1-dd2c-4d1f-af13-5abe46b9992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1228</TotalTime>
  <Words>323</Words>
  <Application>Microsoft Office PowerPoint</Application>
  <PresentationFormat>Custom</PresentationFormat>
  <Paragraphs>58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Job Aid Template</vt:lpstr>
      <vt:lpstr>1_Administrative</vt:lpstr>
      <vt:lpstr>Create Return to Supplier Event</vt:lpstr>
      <vt:lpstr>Create Return to Supplier Event (Part 1 of 4)  </vt:lpstr>
      <vt:lpstr>Create Return to Supplier Event (Part 2 of 4)</vt:lpstr>
      <vt:lpstr>Create Return to Supplier Event (Part 3 of 4)</vt:lpstr>
      <vt:lpstr>Create Return to Supplier Event (Part 4 of 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Title: Suite_Workstream_Title</dc:title>
  <dc:creator>Bennett, Sarah</dc:creator>
  <cp:lastModifiedBy>Cindy Franklin</cp:lastModifiedBy>
  <cp:revision>4</cp:revision>
  <cp:lastPrinted>2024-05-14T19:49:44Z</cp:lastPrinted>
  <dcterms:created xsi:type="dcterms:W3CDTF">2024-01-04T16:25:20Z</dcterms:created>
  <dcterms:modified xsi:type="dcterms:W3CDTF">2025-12-16T16:19:38Z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2024-01-04T16:25:20Z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502715d2-dc1c-4686-9400-29020d63069a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0x010100A8EAE3A79BBFD64492F0113C7CC0E81F</vt:lpwstr>
  </property>
  <property fmtid="{D5CDD505-2E9C-101B-9397-08002B2CF9AE}" pid="10" name="MediaServiceImageTags">
    <vt:lpwstr/>
  </property>
  <property fmtid="{D5CDD505-2E9C-101B-9397-08002B2CF9AE}" pid="11" name="ArticulateGUID">
    <vt:lpwstr>115C726C-E27C-4E1E-9129-F48CFD9972AE</vt:lpwstr>
  </property>
  <property fmtid="{D5CDD505-2E9C-101B-9397-08002B2CF9AE}" pid="12" name="ArticulatePath">
    <vt:lpwstr>Job Aid_Procurement_Create Return to Supplier Event_In_Development</vt:lpwstr>
  </property>
</Properties>
</file>