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14"/>
  </p:notesMasterIdLst>
  <p:sldIdLst>
    <p:sldId id="355" r:id="rId6"/>
    <p:sldId id="356" r:id="rId7"/>
    <p:sldId id="364" r:id="rId8"/>
    <p:sldId id="372" r:id="rId9"/>
    <p:sldId id="373" r:id="rId10"/>
    <p:sldId id="371" r:id="rId11"/>
    <p:sldId id="370" r:id="rId12"/>
    <p:sldId id="366" r:id="rId13"/>
  </p:sldIdLst>
  <p:sldSz cx="12192000" cy="16256000"/>
  <p:notesSz cx="7315200" cy="9601200"/>
  <p:custDataLst>
    <p:tags r:id="rId1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42BAF00-1661-09CE-15ED-504FBD04DE74}" name="Lochridge, Nicole" initials="NL" userId="S::Nicole.Lochridge@sao.ga.gov::5639537f-4cac-4ea2-adee-336558c214b0" providerId="AD"/>
  <p188:author id="{8720932C-58B8-903E-3C52-6D463B34B2BE}" name="Blackshear, Toni" initials="TB" userId="S::toni.blackshear@sao.ga.gov::728cc639-1579-4431-8c20-805d8be18b62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54E0E35E-ED4D-035F-24FA-B2E37DFA9F81}" name="Lochridge, Nicole" initials="LN" userId="S::nicole.lochridge@sao.ga.gov::5639537f-4cac-4ea2-adee-336558c214b0" providerId="AD"/>
  <p188:author id="{F94FB268-4EB0-26A1-9FED-9A9B05C4B15C}" name="McClester, Ryan" initials="RM" userId="S::ryan.mcclester@sao.ga.gov::5f0298cf-8456-4577-8b9b-8f3379c01079" providerId="AD"/>
  <p188:author id="{9787CA88-8990-7915-69DC-C917154F27AC}" name="Biador, Kim" initials="KB" userId="S::kbiador@deloitte.com::0aca51a9-456d-4254-bf9f-8c53f2de5f37" providerId="AD"/>
  <p188:author id="{AEC2918A-3D02-8CDC-0937-A2078E8E1F0A}" name="Cooper, Lenesia" initials="CL" userId="S::lenesia.cooper@sao.ga.gov::c87d1fc2-4efc-4039-ab7f-230fa324140b" providerId="AD"/>
  <p188:author id="{BFFD038E-6017-C843-98BD-7DB9884C9DDE}" name="Sipe, Jamie" initials="SJ" userId="S::jasipe@deloitte.com::5bc06a04-23d5-42bd-853b-0cd5205b0fa0" providerId="AD"/>
  <p188:author id="{F580FA99-BD4B-0BF0-6EB0-B84A39CA6EE1}" name="Lochridge, Nicole" initials="NL" userId="S::nlochridge@deloitte.com::993c282e-9522-4ce8-8176-efe15df5aaa7" providerId="AD"/>
  <p188:author id="{2A43C1D0-EC98-7D0A-7928-9806C2BF5745}" name="Harder, April" initials="HA" userId="S::april.harder@doas.ga.gov::57594db7-b972-42d4-8c77-65bd0785c8b0" providerId="AD"/>
  <p188:author id="{0CEE8AF1-C248-A972-666E-9A72101DA29C}" name="Chapman, Mary" initials="MC" userId="S::mary.chapman@doas.ga.gov::c232ab18-707a-4ee1-8cf2-b056bec2e1ec" providerId="AD"/>
  <p188:author id="{2AFD9AF1-72FD-DABD-77A2-2F9C0E103930}" name="Bennett, Sarah" initials="BS" userId="S::sarabennett@deloitte.com::e3a7b89e-ccd3-495f-9a2d-e395c84ccd09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115C2A-2F34-026C-4B91-D82933550907}" v="6" dt="2025-10-31T18:00:57.903"/>
    <p1510:client id="{B50A82E1-B56D-5B0B-D3AA-987BCA7AE0B8}" v="11" dt="2025-10-31T18:01:41.007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2346" y="90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ags" Target="tags/tag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pman, Mary" userId="c232ab18-707a-4ee1-8cf2-b056bec2e1ec" providerId="ADAL" clId="{A779BEE6-9B1B-411A-A1C8-809E28B93EA0}"/>
    <pc:docChg chg="modSld">
      <pc:chgData name="Chapman, Mary" userId="c232ab18-707a-4ee1-8cf2-b056bec2e1ec" providerId="ADAL" clId="{A779BEE6-9B1B-411A-A1C8-809E28B93EA0}" dt="2025-10-31T17:48:40.254" v="0" actId="20577"/>
      <pc:docMkLst>
        <pc:docMk/>
      </pc:docMkLst>
      <pc:sldChg chg="modSp mod">
        <pc:chgData name="Chapman, Mary" userId="c232ab18-707a-4ee1-8cf2-b056bec2e1ec" providerId="ADAL" clId="{A779BEE6-9B1B-411A-A1C8-809E28B93EA0}" dt="2025-10-31T17:48:40.254" v="0" actId="20577"/>
        <pc:sldMkLst>
          <pc:docMk/>
          <pc:sldMk cId="201197524" sldId="370"/>
        </pc:sldMkLst>
        <pc:spChg chg="mod">
          <ac:chgData name="Chapman, Mary" userId="c232ab18-707a-4ee1-8cf2-b056bec2e1ec" providerId="ADAL" clId="{A779BEE6-9B1B-411A-A1C8-809E28B93EA0}" dt="2025-10-31T17:48:40.254" v="0" actId="20577"/>
          <ac:spMkLst>
            <pc:docMk/>
            <pc:sldMk cId="201197524" sldId="370"/>
            <ac:spMk id="6" creationId="{EC985C05-CB36-7974-496A-7D4CDB167862}"/>
          </ac:spMkLst>
        </pc:spChg>
      </pc:sldChg>
    </pc:docChg>
  </pc:docChgLst>
  <pc:docChgLst>
    <pc:chgData name="Swartout, Darcy" userId="S::darcy.swartout@sao.ga.gov::1c015fc4-41a8-4efb-8017-be6f6fc86c37" providerId="AD" clId="Web-{54115C2A-2F34-026C-4B91-D82933550907}"/>
    <pc:docChg chg="modSld">
      <pc:chgData name="Swartout, Darcy" userId="S::darcy.swartout@sao.ga.gov::1c015fc4-41a8-4efb-8017-be6f6fc86c37" providerId="AD" clId="Web-{54115C2A-2F34-026C-4B91-D82933550907}" dt="2025-10-31T18:00:34.950" v="13" actId="20577"/>
      <pc:docMkLst>
        <pc:docMk/>
      </pc:docMkLst>
      <pc:sldChg chg="modSp modCm">
        <pc:chgData name="Swartout, Darcy" userId="S::darcy.swartout@sao.ga.gov::1c015fc4-41a8-4efb-8017-be6f6fc86c37" providerId="AD" clId="Web-{54115C2A-2F34-026C-4B91-D82933550907}" dt="2025-10-31T18:00:34.950" v="13" actId="20577"/>
        <pc:sldMkLst>
          <pc:docMk/>
          <pc:sldMk cId="2594437778" sldId="364"/>
        </pc:sldMkLst>
        <pc:spChg chg="mod">
          <ac:chgData name="Swartout, Darcy" userId="S::darcy.swartout@sao.ga.gov::1c015fc4-41a8-4efb-8017-be6f6fc86c37" providerId="AD" clId="Web-{54115C2A-2F34-026C-4B91-D82933550907}" dt="2025-10-31T18:00:34.950" v="13" actId="20577"/>
          <ac:spMkLst>
            <pc:docMk/>
            <pc:sldMk cId="2594437778" sldId="364"/>
            <ac:spMk id="16" creationId="{77618A5B-AC2E-EDDF-5D1D-E9824F16D473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wartout, Darcy" userId="S::darcy.swartout@sao.ga.gov::1c015fc4-41a8-4efb-8017-be6f6fc86c37" providerId="AD" clId="Web-{54115C2A-2F34-026C-4B91-D82933550907}" dt="2025-10-31T18:00:33.544" v="12" actId="20577"/>
              <pc2:cmMkLst xmlns:pc2="http://schemas.microsoft.com/office/powerpoint/2019/9/main/command">
                <pc:docMk/>
                <pc:sldMk cId="2594437778" sldId="364"/>
                <pc2:cmMk id="{8538B539-CE07-4FC8-8F72-23F976CDD23B}"/>
              </pc2:cmMkLst>
            </pc226:cmChg>
          </p:ext>
        </pc:ext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4 shap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09460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-3 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3836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51390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9388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5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E2AE1861-B25A-8E5E-B800-4B95B5040AEF}"/>
              </a:ext>
            </a:extLst>
          </p:cNvPr>
          <p:cNvSpPr txBox="1"/>
          <p:nvPr userDrawn="1"/>
        </p:nvSpPr>
        <p:spPr>
          <a:xfrm>
            <a:off x="318654" y="1491221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11206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3133235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31" r:id="rId2"/>
    <p:sldLayoutId id="2147483727" r:id="rId3"/>
    <p:sldLayoutId id="2147483728" r:id="rId4"/>
    <p:sldLayoutId id="2147483729" r:id="rId5"/>
    <p:sldLayoutId id="2147483730" r:id="rId6"/>
    <p:sldLayoutId id="2147483732" r:id="rId7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39C346-3206-559E-BD9A-D93CB9F429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D9F3F8-9B10-2A7E-A124-EE6DEE6722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4794EC-4E3F-6B53-82AC-3E32E23E1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4BECF17-DFF5-706A-4BD9-83DBF4B26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P-Card Prior Approval </a:t>
            </a:r>
            <a:br>
              <a:rPr lang="en-US">
                <a:latin typeface="Arial"/>
                <a:cs typeface="Arial"/>
              </a:rPr>
            </a:br>
            <a:r>
              <a:rPr lang="en-US">
                <a:latin typeface="Arial"/>
                <a:cs typeface="Arial"/>
              </a:rPr>
              <a:t>Request for Cardholders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68A4F8D-27CE-51A6-7DB0-78A10F1E282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4723345" y="3576893"/>
            <a:ext cx="2766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3BB6FEC-C60D-49BB-A4AE-8ED5D0583D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This guide will show </a:t>
            </a:r>
            <a:r>
              <a:rPr lang="en-US" i="1">
                <a:latin typeface="Arial"/>
                <a:cs typeface="Arial"/>
              </a:rPr>
              <a:t>P-Card Holders</a:t>
            </a:r>
            <a:r>
              <a:rPr lang="en-US">
                <a:latin typeface="Arial"/>
                <a:cs typeface="Arial"/>
              </a:rPr>
              <a:t> how to create, submit, and take appropriate action on a </a:t>
            </a:r>
            <a:r>
              <a:rPr lang="en-US" i="1">
                <a:latin typeface="Arial"/>
                <a:cs typeface="Arial"/>
              </a:rPr>
              <a:t>P-Card Prior Approval Request</a:t>
            </a:r>
            <a:r>
              <a:rPr lang="en-US">
                <a:latin typeface="Arial"/>
                <a:cs typeface="Arial"/>
              </a:rPr>
              <a:t>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99C5D2D-E7CF-CBC6-7F52-848250C94A7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013A2FA-E2B3-6559-0977-2D83E8F54847}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953CC00-7B5B-5D46-B218-8A588672F1B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44889" y="8043364"/>
            <a:ext cx="10892186" cy="401490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Enter </a:t>
            </a:r>
            <a:r>
              <a:rPr lang="en-US" b="1">
                <a:latin typeface="Arial"/>
                <a:cs typeface="Arial"/>
              </a:rPr>
              <a:t>Create Request</a:t>
            </a:r>
            <a:r>
              <a:rPr lang="en-US">
                <a:latin typeface="Arial"/>
                <a:cs typeface="Arial"/>
              </a:rPr>
              <a:t> in the </a:t>
            </a:r>
            <a:r>
              <a:rPr lang="en-US" b="1">
                <a:latin typeface="Arial"/>
                <a:cs typeface="Arial"/>
              </a:rPr>
              <a:t>Search</a:t>
            </a:r>
            <a:r>
              <a:rPr lang="en-US">
                <a:latin typeface="Arial"/>
                <a:cs typeface="Arial"/>
              </a:rPr>
              <a:t> field. </a:t>
            </a:r>
          </a:p>
          <a:p>
            <a:r>
              <a:rPr lang="en-US">
                <a:latin typeface="Arial"/>
                <a:cs typeface="Arial"/>
              </a:rPr>
              <a:t>Click </a:t>
            </a:r>
            <a:r>
              <a:rPr lang="en-US" b="1">
                <a:latin typeface="Arial"/>
                <a:cs typeface="Arial"/>
              </a:rPr>
              <a:t>Create Request </a:t>
            </a:r>
            <a:r>
              <a:rPr lang="en-US">
                <a:latin typeface="Arial"/>
                <a:cs typeface="Arial"/>
              </a:rPr>
              <a:t>task.</a:t>
            </a:r>
          </a:p>
          <a:p>
            <a:r>
              <a:rPr lang="en-US">
                <a:latin typeface="Arial"/>
                <a:cs typeface="Arial"/>
              </a:rPr>
              <a:t>Select </a:t>
            </a:r>
            <a:r>
              <a:rPr lang="en-US" b="1">
                <a:latin typeface="Arial"/>
                <a:cs typeface="Arial"/>
              </a:rPr>
              <a:t>Request | P-Card Prior Approval </a:t>
            </a:r>
            <a:r>
              <a:rPr lang="en-US">
                <a:latin typeface="Arial"/>
                <a:cs typeface="Arial"/>
              </a:rPr>
              <a:t>for </a:t>
            </a:r>
            <a:r>
              <a:rPr lang="en-US" b="1">
                <a:latin typeface="Arial"/>
                <a:cs typeface="Arial"/>
              </a:rPr>
              <a:t>Request Type</a:t>
            </a:r>
            <a:r>
              <a:rPr lang="en-US">
                <a:latin typeface="Arial"/>
                <a:cs typeface="Arial"/>
              </a:rPr>
              <a:t>.</a:t>
            </a:r>
          </a:p>
          <a:p>
            <a:r>
              <a:rPr lang="en-US">
                <a:latin typeface="Arial"/>
                <a:cs typeface="Arial"/>
              </a:rPr>
              <a:t>Complete </a:t>
            </a:r>
            <a:r>
              <a:rPr lang="en-US" b="1">
                <a:latin typeface="Arial"/>
                <a:cs typeface="Arial"/>
              </a:rPr>
              <a:t>Request Form </a:t>
            </a:r>
            <a:r>
              <a:rPr lang="en-US">
                <a:latin typeface="Arial"/>
                <a:cs typeface="Arial"/>
              </a:rPr>
              <a:t>and click </a:t>
            </a:r>
            <a:r>
              <a:rPr lang="en-US" b="1">
                <a:latin typeface="Arial"/>
                <a:cs typeface="Arial"/>
              </a:rPr>
              <a:t>Submit</a:t>
            </a:r>
            <a:r>
              <a:rPr lang="en-US">
                <a:latin typeface="Arial"/>
                <a:cs typeface="Arial"/>
              </a:rPr>
              <a:t>.</a:t>
            </a:r>
          </a:p>
          <a:p>
            <a:r>
              <a:rPr lang="en-US">
                <a:latin typeface="Arial"/>
                <a:cs typeface="Arial"/>
              </a:rPr>
              <a:t>Select </a:t>
            </a:r>
            <a:r>
              <a:rPr lang="en-US" b="1">
                <a:latin typeface="Arial"/>
                <a:cs typeface="Arial"/>
              </a:rPr>
              <a:t>Request</a:t>
            </a:r>
            <a:r>
              <a:rPr lang="en-US">
                <a:latin typeface="Arial"/>
                <a:cs typeface="Arial"/>
              </a:rPr>
              <a:t> and review entries from </a:t>
            </a:r>
            <a:r>
              <a:rPr lang="en-US" b="1">
                <a:latin typeface="Arial"/>
                <a:cs typeface="Arial"/>
              </a:rPr>
              <a:t>My Tasks</a:t>
            </a:r>
            <a:r>
              <a:rPr lang="en-US">
                <a:latin typeface="Arial"/>
                <a:cs typeface="Arial"/>
              </a:rPr>
              <a:t> and take appropriate action.</a:t>
            </a:r>
          </a:p>
          <a:p>
            <a:r>
              <a:rPr lang="en-US">
                <a:latin typeface="Arial"/>
                <a:cs typeface="Arial"/>
              </a:rPr>
              <a:t>Request routes for approval(s) and closure.</a:t>
            </a:r>
          </a:p>
          <a:p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2082E7B-8386-7355-0FE9-4DE750566166}"/>
              </a:ext>
            </a:extLst>
          </p:cNvPr>
          <p:cNvSpPr txBox="1"/>
          <p:nvPr/>
        </p:nvSpPr>
        <p:spPr>
          <a:xfrm>
            <a:off x="864923" y="12512103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Business Process: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AC579BA-168A-5F8F-6A25-7F71609EBE8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41337" y="13869598"/>
            <a:ext cx="1449387" cy="771525"/>
          </a:xfrm>
        </p:spPr>
        <p:txBody>
          <a:bodyPr/>
          <a:lstStyle/>
          <a:p>
            <a:r>
              <a:rPr lang="en-US">
                <a:latin typeface="Arial"/>
                <a:cs typeface="Arial"/>
              </a:rPr>
              <a:t>Create P-Card Prior Approval Request</a:t>
            </a:r>
            <a:endParaRPr lang="en-US"/>
          </a:p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0B7C34F-CAEE-3B6F-DE0B-7F01229DC43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Submit and Approve Request</a:t>
            </a:r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C297BA9-7850-2144-FADD-2BD3C6BEB5E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Cardholder Manager Approves &amp; Closes Request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528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3AD9FE-AACD-E717-9335-70B520799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9974E4-FED9-E34D-3397-72BFB3F936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26F22A-9DC2-0131-3DE0-806446DD8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A72F123-7042-8D81-34FB-091C1DD17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>
                <a:latin typeface="Arial"/>
                <a:cs typeface="Arial"/>
              </a:rPr>
              <a:t>P-Card Prior Approval Request for Cardholders (Part 1 of 7)</a:t>
            </a:r>
            <a:endParaRPr lang="en-US" sz="4400">
              <a:latin typeface="Arial"/>
              <a:cs typeface="Arial"/>
            </a:endParaRP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A39BFE7D-1216-2727-34CD-0984617B99D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/>
              <a:t>Enter </a:t>
            </a:r>
            <a:r>
              <a:rPr lang="en-US" b="1"/>
              <a:t>Create Request</a:t>
            </a:r>
            <a:r>
              <a:rPr lang="en-US"/>
              <a:t> in the </a:t>
            </a:r>
            <a:r>
              <a:rPr lang="en-US" b="1"/>
              <a:t>Search</a:t>
            </a:r>
            <a:r>
              <a:rPr lang="en-US"/>
              <a:t> field. </a:t>
            </a:r>
          </a:p>
          <a:p>
            <a:pPr marL="742950" indent="-742950">
              <a:buFont typeface="+mj-lt"/>
              <a:buAutoNum type="arabicPeriod"/>
            </a:pPr>
            <a:r>
              <a:rPr lang="en-US"/>
              <a:t>Click </a:t>
            </a:r>
            <a:r>
              <a:rPr lang="en-US" b="1"/>
              <a:t>Create Request </a:t>
            </a:r>
            <a:r>
              <a:rPr lang="en-US"/>
              <a:t>task.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7CB43C0-E684-8DC4-DD39-1D50E2B1512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3"/>
            </a:pPr>
            <a:r>
              <a:rPr lang="en-US"/>
              <a:t>Select </a:t>
            </a:r>
            <a:r>
              <a:rPr lang="en-US" b="1"/>
              <a:t>Request | P-Card Prior Approval</a:t>
            </a:r>
            <a:r>
              <a:rPr lang="en-US"/>
              <a:t> for </a:t>
            </a:r>
            <a:r>
              <a:rPr lang="en-US" b="1"/>
              <a:t>Request Type</a:t>
            </a:r>
            <a:r>
              <a:rPr lang="en-US">
                <a:solidFill>
                  <a:srgbClr val="FF0000"/>
                </a:solidFill>
              </a:rPr>
              <a:t>*</a:t>
            </a:r>
            <a:r>
              <a:rPr lang="en-US"/>
              <a:t>. </a:t>
            </a:r>
          </a:p>
          <a:p>
            <a:pPr marL="742950" indent="-742950">
              <a:buFont typeface="+mj-lt"/>
              <a:buAutoNum type="arabicPeriod" startAt="3"/>
            </a:pPr>
            <a:r>
              <a:rPr lang="en-US"/>
              <a:t>Click </a:t>
            </a:r>
            <a:r>
              <a:rPr lang="en-US" b="1"/>
              <a:t>OK</a:t>
            </a:r>
            <a:r>
              <a:rPr lang="en-US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FF6214-3BBB-D007-039D-F307757716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DE018FE-FADF-A30D-0D44-4749F9ABA0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0809" y="4742091"/>
            <a:ext cx="9144000" cy="197011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58ABEA1-6CBA-8C58-9B73-A94F345B4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241800" y="4844955"/>
            <a:ext cx="6051550" cy="76427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8DB9A8E-F385-2A8C-786F-66D1DCCBF7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241800" y="5816600"/>
            <a:ext cx="3282507" cy="89560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46A7A18-EC6A-FBC0-F2F4-49EE25DB83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680459" y="4952772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49B2D94-CB2F-78D2-9B8F-9D491A3E7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693160" y="5994551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2E344E53-A4A2-74C4-C65D-1E6282B75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8009" y="10988262"/>
            <a:ext cx="8229600" cy="416194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B7853FAA-846E-E44E-F762-BA54C02122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02049" y="12016203"/>
            <a:ext cx="3759201" cy="73660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94F5181-4525-A75B-7211-800738D94E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21700" y="14492704"/>
            <a:ext cx="1492250" cy="54864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96F5E3C6-15BF-6268-E27B-8A7BA5986A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461250" y="1211018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D7AD367-9228-9498-AD68-0DE223454F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993505" y="13971815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178360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CB60EAC0-D079-D7F5-F3F1-E39F36F89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>
                <a:latin typeface="Arial"/>
                <a:cs typeface="Arial"/>
              </a:rPr>
              <a:t>P-Card Prior Approval Request for Cardholders </a:t>
            </a:r>
            <a:r>
              <a:rPr lang="en-US"/>
              <a:t>(Part 2 of 7)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7618A5B-AC2E-EDDF-5D1D-E9824F16D4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5"/>
            </a:pPr>
            <a:r>
              <a:rPr lang="en-US" dirty="0">
                <a:latin typeface="Arial"/>
                <a:cs typeface="Arial"/>
              </a:rPr>
              <a:t>Select </a:t>
            </a:r>
            <a:r>
              <a:rPr lang="en-US" b="1" dirty="0">
                <a:latin typeface="Arial"/>
                <a:cs typeface="Arial"/>
              </a:rPr>
              <a:t>Yes or No </a:t>
            </a:r>
            <a:r>
              <a:rPr lang="en-US" dirty="0">
                <a:latin typeface="Arial"/>
                <a:cs typeface="Arial"/>
              </a:rPr>
              <a:t>to </a:t>
            </a:r>
            <a:r>
              <a:rPr lang="en-US" b="1" dirty="0">
                <a:latin typeface="Arial"/>
                <a:cs typeface="Arial"/>
              </a:rPr>
              <a:t>Is this request for a recurring purchase?</a:t>
            </a:r>
            <a:r>
              <a:rPr lang="en-US" b="1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(Required).</a:t>
            </a:r>
          </a:p>
          <a:p>
            <a:pPr marL="736600" lvl="1" indent="0">
              <a:buNone/>
            </a:pPr>
            <a:r>
              <a:rPr lang="en-US" sz="2800" b="1" dirty="0">
                <a:latin typeface="Arial"/>
                <a:cs typeface="Arial"/>
              </a:rPr>
              <a:t>Note:</a:t>
            </a:r>
            <a:r>
              <a:rPr lang="en-US" sz="2800" dirty="0">
                <a:latin typeface="Arial"/>
                <a:cs typeface="Arial"/>
              </a:rPr>
              <a:t> If </a:t>
            </a:r>
            <a:r>
              <a:rPr lang="en-US" sz="2800" i="1" dirty="0">
                <a:latin typeface="Arial"/>
                <a:cs typeface="Arial"/>
              </a:rPr>
              <a:t>Yes </a:t>
            </a:r>
            <a:r>
              <a:rPr lang="en-US" sz="2800" dirty="0">
                <a:latin typeface="Arial"/>
                <a:cs typeface="Arial"/>
              </a:rPr>
              <a:t>is selected, an </a:t>
            </a:r>
            <a:r>
              <a:rPr lang="en-US" sz="2800" i="1" dirty="0">
                <a:latin typeface="Arial"/>
                <a:cs typeface="Arial"/>
              </a:rPr>
              <a:t>additional (Required) question</a:t>
            </a:r>
            <a:r>
              <a:rPr lang="en-US" sz="2800" dirty="0">
                <a:latin typeface="Arial"/>
                <a:cs typeface="Arial"/>
              </a:rPr>
              <a:t> relevant to the recurring purchase must be populated.</a:t>
            </a:r>
          </a:p>
          <a:p>
            <a:pPr marL="742950" indent="-742950">
              <a:buAutoNum type="arabicPeriod" startAt="5"/>
            </a:pPr>
            <a:r>
              <a:rPr lang="en-US" dirty="0">
                <a:latin typeface="Arial"/>
                <a:cs typeface="Arial"/>
              </a:rPr>
              <a:t>Enter details for </a:t>
            </a:r>
            <a:r>
              <a:rPr lang="en-US" b="1" dirty="0">
                <a:latin typeface="Arial"/>
                <a:cs typeface="Arial"/>
              </a:rPr>
              <a:t>Goods or services being requested: </a:t>
            </a:r>
            <a:r>
              <a:rPr lang="en-US" dirty="0">
                <a:latin typeface="Arial"/>
                <a:cs typeface="Arial"/>
              </a:rPr>
              <a:t>(Required)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BE2425F-7C72-94B7-A0FE-D6EC9772C0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30800"/>
          <a:stretch/>
        </p:blipFill>
        <p:spPr>
          <a:xfrm>
            <a:off x="1066799" y="6380103"/>
            <a:ext cx="10058400" cy="450866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D03AA913-038B-3BEA-1EB3-568952B1EC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02383" y="6590599"/>
            <a:ext cx="5040359" cy="216301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523DE1A-A595-4683-5B3E-AE4B0E4F6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54358" y="7397786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B68E232-C349-A3E4-763C-A03E30C21E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84539" y="9996305"/>
            <a:ext cx="9444718" cy="73010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8869E3B-042F-9BA1-CD12-398A939E68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35899" y="10093844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594437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CB60EAC0-D079-D7F5-F3F1-E39F36F89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>
                <a:latin typeface="Arial"/>
                <a:cs typeface="Arial"/>
              </a:rPr>
              <a:t>P-Card Prior Approval Request for Cardholders </a:t>
            </a:r>
            <a:r>
              <a:rPr lang="en-US"/>
              <a:t>(Part 3 of 7)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7618A5B-AC2E-EDDF-5D1D-E9824F16D4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7"/>
            </a:pPr>
            <a:r>
              <a:rPr lang="en-US"/>
              <a:t>Enter a </a:t>
            </a:r>
            <a:r>
              <a:rPr lang="en-US" b="1"/>
              <a:t>Purchase date</a:t>
            </a:r>
            <a:r>
              <a:rPr lang="en-US" b="1">
                <a:solidFill>
                  <a:srgbClr val="FF0000"/>
                </a:solidFill>
              </a:rPr>
              <a:t> </a:t>
            </a:r>
            <a:r>
              <a:rPr lang="en-US"/>
              <a:t>(Required).</a:t>
            </a:r>
          </a:p>
          <a:p>
            <a:pPr marL="742950" indent="-742950">
              <a:buFont typeface="+mj-lt"/>
              <a:buAutoNum type="arabicPeriod" startAt="7"/>
            </a:pPr>
            <a:r>
              <a:rPr lang="en-US"/>
              <a:t>Enter an </a:t>
            </a:r>
            <a:r>
              <a:rPr lang="en-US" b="1"/>
              <a:t>Amount</a:t>
            </a:r>
            <a:r>
              <a:rPr lang="en-US"/>
              <a:t>,</a:t>
            </a:r>
            <a:r>
              <a:rPr lang="en-US" b="1"/>
              <a:t> </a:t>
            </a:r>
            <a:r>
              <a:rPr lang="en-US"/>
              <a:t>estimated or actual (Required).</a:t>
            </a:r>
            <a:endParaRPr lang="en-US" sz="2800"/>
          </a:p>
          <a:p>
            <a:pPr marL="742950" indent="-742950">
              <a:buFont typeface="+mj-lt"/>
              <a:buAutoNum type="arabicPeriod" startAt="9"/>
            </a:pPr>
            <a:r>
              <a:rPr lang="en-US"/>
              <a:t>Enter the </a:t>
            </a:r>
            <a:r>
              <a:rPr lang="en-US" b="1"/>
              <a:t>Supplier Name</a:t>
            </a:r>
            <a:r>
              <a:rPr lang="en-US"/>
              <a:t>, if known (Optional).</a:t>
            </a:r>
          </a:p>
          <a:p>
            <a:pPr marL="742950" indent="-742950">
              <a:buFont typeface="+mj-lt"/>
              <a:buAutoNum type="arabicPeriod" startAt="9"/>
            </a:pPr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C60B386-DA5B-D4DF-FA18-1BB4444C7E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359"/>
          <a:stretch/>
        </p:blipFill>
        <p:spPr>
          <a:xfrm>
            <a:off x="1523999" y="5363873"/>
            <a:ext cx="9144000" cy="605366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013F4B5C-9350-4CAB-4B62-C2D0D39E4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44039" y="6198330"/>
            <a:ext cx="1737361" cy="54864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25646C6-17D4-58C6-C2A0-DE0A026A5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44039" y="8275321"/>
            <a:ext cx="8641081" cy="81534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3C5FB3A-D911-05A4-A700-6FB1600E71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44039" y="10363200"/>
            <a:ext cx="8641081" cy="81534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08CE731-7ACE-395A-3F64-81E41E0726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581400" y="6208558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1E687F7-FE99-9C69-FCDD-7FE671C45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295399" y="8408079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A2E7C02-5698-172B-7B64-05C5E4F0D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295399" y="10496550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039402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CB60EAC0-D079-D7F5-F3F1-E39F36F89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>
                <a:latin typeface="Arial"/>
                <a:cs typeface="Arial"/>
              </a:rPr>
              <a:t>P-Card Prior Approval Request for Cardholders </a:t>
            </a:r>
            <a:r>
              <a:rPr lang="en-US"/>
              <a:t>(Part 4 of 7)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7618A5B-AC2E-EDDF-5D1D-E9824F16D4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10"/>
            </a:pPr>
            <a:r>
              <a:rPr lang="en-US"/>
              <a:t>Describe the </a:t>
            </a:r>
            <a:r>
              <a:rPr lang="en-US" b="1"/>
              <a:t>Business Purpose</a:t>
            </a:r>
            <a:r>
              <a:rPr lang="en-US" b="1">
                <a:solidFill>
                  <a:srgbClr val="FF0000"/>
                </a:solidFill>
              </a:rPr>
              <a:t> </a:t>
            </a:r>
            <a:r>
              <a:rPr lang="en-US"/>
              <a:t>(Required).</a:t>
            </a:r>
          </a:p>
          <a:p>
            <a:pPr marL="742950" indent="-742950">
              <a:buFont typeface="+mj-lt"/>
              <a:buAutoNum type="arabicPeriod" startAt="10"/>
            </a:pPr>
            <a:r>
              <a:rPr lang="en-US"/>
              <a:t>You </a:t>
            </a:r>
            <a:r>
              <a:rPr lang="en-US" b="1"/>
              <a:t>enter your comment</a:t>
            </a:r>
            <a:r>
              <a:rPr lang="en-US"/>
              <a:t>, if applicable.</a:t>
            </a:r>
          </a:p>
          <a:p>
            <a:pPr marL="742950" indent="-742950">
              <a:buFont typeface="+mj-lt"/>
              <a:buAutoNum type="arabicPeriod" startAt="10"/>
            </a:pPr>
            <a:r>
              <a:rPr lang="en-US"/>
              <a:t>Click </a:t>
            </a:r>
            <a:r>
              <a:rPr lang="en-US" b="1"/>
              <a:t>Select files</a:t>
            </a:r>
            <a:r>
              <a:rPr lang="en-US"/>
              <a:t> or </a:t>
            </a:r>
            <a:r>
              <a:rPr lang="en-US" b="1"/>
              <a:t>drag and drop </a:t>
            </a:r>
            <a:r>
              <a:rPr lang="en-US"/>
              <a:t>files to add </a:t>
            </a:r>
            <a:r>
              <a:rPr lang="en-US" b="1"/>
              <a:t>Attachments</a:t>
            </a:r>
            <a:r>
              <a:rPr lang="en-US"/>
              <a:t>, if applicable.</a:t>
            </a:r>
          </a:p>
          <a:p>
            <a:pPr marL="742950" indent="-742950">
              <a:buFont typeface="+mj-lt"/>
              <a:buAutoNum type="arabicPeriod" startAt="10"/>
            </a:pPr>
            <a:r>
              <a:rPr lang="en-US"/>
              <a:t>Click</a:t>
            </a:r>
            <a:r>
              <a:rPr lang="en-US" b="1"/>
              <a:t> Submit</a:t>
            </a:r>
            <a:r>
              <a:rPr lang="en-US"/>
              <a:t>.</a:t>
            </a:r>
          </a:p>
          <a:p>
            <a:pPr marL="742950" indent="-742950">
              <a:buFont typeface="+mj-lt"/>
              <a:buAutoNum type="arabicPeriod" startAt="10"/>
            </a:pPr>
            <a:endParaRPr lang="en-US"/>
          </a:p>
          <a:p>
            <a:pPr marL="742950" indent="-742950">
              <a:buFont typeface="+mj-lt"/>
              <a:buAutoNum type="arabicPeriod" startAt="10"/>
            </a:pPr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8AC2101-8A71-AA5A-328B-C88D951966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9" y="6056192"/>
            <a:ext cx="9144000" cy="785159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8083E77-A754-6FA2-0E3B-9B71CBDD7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52650" y="7190241"/>
            <a:ext cx="7718563" cy="76200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DF42999-E3D4-E853-FDF7-EAA92B995A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38325" y="13359149"/>
            <a:ext cx="1323975" cy="47954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BCBF68E-6936-E0B2-301B-84CA7A7FC9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38775" y="10765587"/>
            <a:ext cx="1533525" cy="149890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914D657-4AE3-4260-2CFF-65457A1FB6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604010" y="7296921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1839948-679E-CD68-CDBA-20234560B0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120630" y="9084594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50822BA-6C7B-ECD2-43C3-4DAC566075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6975667" y="1177200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8A5A9E8-913B-457B-4D01-9E975BBCFF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74901" y="8977914"/>
            <a:ext cx="7747000" cy="76200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8E8FA49-4845-5C7D-1D45-1A3AAB603D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2225992" y="12810509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1687829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ADC17E-F8B4-CD47-DD4A-F7E1E7F11F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9121A7-34ED-026D-24AA-D8CA9576A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9485A0-18B3-30F6-7468-60D3882B4C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06BBF9-50B6-4F2C-7B35-F5736A16DC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7558CE5-11A0-1584-361A-2FF387433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>
                <a:latin typeface="Arial"/>
                <a:cs typeface="Arial"/>
              </a:rPr>
              <a:t>P-Card Prior Approval Request for Cardholders </a:t>
            </a:r>
            <a:r>
              <a:rPr lang="en-US"/>
              <a:t>(Part 5 of 7)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100F696-E45F-802B-13A2-B12700A4D85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14"/>
            </a:pPr>
            <a:r>
              <a:rPr lang="en-US"/>
              <a:t>Click </a:t>
            </a:r>
            <a:r>
              <a:rPr lang="en-US" b="1"/>
              <a:t>Review</a:t>
            </a:r>
            <a:r>
              <a:rPr lang="en-US"/>
              <a:t> from the message button to directly review the </a:t>
            </a:r>
            <a:r>
              <a:rPr lang="en-US" b="1"/>
              <a:t>P-Card Prior Approval Request</a:t>
            </a:r>
            <a:r>
              <a:rPr lang="en-US"/>
              <a:t>.</a:t>
            </a:r>
          </a:p>
          <a:p>
            <a:pPr marL="803275"/>
            <a:r>
              <a:rPr lang="en-US" sz="2800" b="1"/>
              <a:t>Note: </a:t>
            </a:r>
            <a:r>
              <a:rPr lang="en-US" sz="2800">
                <a:effectLst/>
              </a:rPr>
              <a:t>If you are not ready to review and submit the request, close the message. The request will remain in your </a:t>
            </a:r>
            <a:r>
              <a:rPr lang="en-US" sz="2800" i="1">
                <a:effectLst/>
              </a:rPr>
              <a:t>My Tasks </a:t>
            </a:r>
            <a:r>
              <a:rPr lang="en-US" sz="2800">
                <a:effectLst/>
              </a:rPr>
              <a:t>list pending action. As an alternative, this message could be closed and the request accessed via </a:t>
            </a:r>
            <a:r>
              <a:rPr lang="en-US" sz="2800" i="1">
                <a:effectLst/>
              </a:rPr>
              <a:t>My</a:t>
            </a:r>
            <a:r>
              <a:rPr lang="en-US" sz="2800">
                <a:effectLst/>
              </a:rPr>
              <a:t> </a:t>
            </a:r>
            <a:r>
              <a:rPr lang="en-US" sz="2800" i="1">
                <a:effectLst/>
              </a:rPr>
              <a:t>Tasks</a:t>
            </a:r>
            <a:r>
              <a:rPr lang="en-US" sz="2800">
                <a:effectLst/>
              </a:rPr>
              <a:t>.</a:t>
            </a:r>
          </a:p>
          <a:p>
            <a:pPr marL="803275"/>
            <a:endParaRPr lang="en-US" sz="2800">
              <a:effectLst/>
            </a:endParaRPr>
          </a:p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07150DA-1793-E174-B019-8B95E3257C9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15"/>
            </a:pPr>
            <a:r>
              <a:rPr lang="en-US"/>
              <a:t>Click </a:t>
            </a:r>
            <a:r>
              <a:rPr lang="en-US" b="1"/>
              <a:t>My Tasks, </a:t>
            </a:r>
            <a:r>
              <a:rPr lang="en-US"/>
              <a:t>in the top right corner of your </a:t>
            </a:r>
            <a:r>
              <a:rPr lang="en-US" b="1"/>
              <a:t>Homepage</a:t>
            </a:r>
            <a:r>
              <a:rPr lang="en-US"/>
              <a:t>.</a:t>
            </a:r>
          </a:p>
          <a:p>
            <a:pPr marL="742950" indent="-742950">
              <a:buFont typeface="+mj-lt"/>
              <a:buAutoNum type="arabicPeriod" startAt="15"/>
            </a:pPr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EE3B66-5B79-A54F-F745-25DE462FE8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060DA68-D9D7-48B9-627F-76928D3576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90" b="5647"/>
          <a:stretch/>
        </p:blipFill>
        <p:spPr>
          <a:xfrm>
            <a:off x="1550809" y="5709429"/>
            <a:ext cx="9144000" cy="290679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F3651F4C-D386-A01B-D472-CA53F7B553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74127" y="7741532"/>
            <a:ext cx="1596481" cy="64419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BFD1E02-1A96-FAE6-6FBE-B1402422BC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11344120"/>
            <a:ext cx="6400800" cy="236104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6B9E276-BD2E-9827-FB3F-44937F3030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68205" y="11646315"/>
            <a:ext cx="1913860" cy="164645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53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5A58F6-10E0-DC17-9CE9-E7763BF93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51F8B9-6FD9-E420-5230-36E34EEBD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4B69FD-BD6D-2A0A-7376-F68CA5F9B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58422EF-C44E-B119-CED4-9E5F02280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>
                <a:latin typeface="Arial"/>
                <a:cs typeface="Arial"/>
              </a:rPr>
              <a:t>P-Card Prior Approval Request for Cardholders </a:t>
            </a:r>
            <a:r>
              <a:rPr lang="en-US"/>
              <a:t>(Part 6 of 7)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C985C05-CB36-7974-496A-7D4CDB16786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742950" indent="-742950">
              <a:buFont typeface="+mj-lt"/>
              <a:buAutoNum type="arabicPeriod" startAt="16"/>
            </a:pPr>
            <a:r>
              <a:rPr lang="en-US" dirty="0">
                <a:latin typeface="Arial"/>
                <a:cs typeface="Arial"/>
              </a:rPr>
              <a:t>Review</a:t>
            </a:r>
            <a:r>
              <a:rPr lang="en-US" b="1" dirty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all responses for completeness and accuracy.</a:t>
            </a:r>
          </a:p>
          <a:p>
            <a:pPr marL="736600" lvl="1" indent="0">
              <a:buNone/>
              <a:tabLst>
                <a:tab pos="803275" algn="l"/>
              </a:tabLst>
            </a:pPr>
            <a:r>
              <a:rPr lang="en-US" sz="2800" b="1" dirty="0">
                <a:latin typeface="Arial"/>
                <a:cs typeface="Arial"/>
              </a:rPr>
              <a:t>Note: </a:t>
            </a:r>
            <a:r>
              <a:rPr lang="en-US" sz="2800" dirty="0">
                <a:latin typeface="Arial"/>
                <a:cs typeface="Arial"/>
              </a:rPr>
              <a:t>This is a </a:t>
            </a:r>
            <a:r>
              <a:rPr lang="en-US" sz="2800" i="1" dirty="0">
                <a:latin typeface="Arial"/>
                <a:cs typeface="Arial"/>
              </a:rPr>
              <a:t>Review </a:t>
            </a:r>
            <a:r>
              <a:rPr lang="en-US" sz="2800" dirty="0">
                <a:latin typeface="Arial"/>
                <a:cs typeface="Arial"/>
              </a:rPr>
              <a:t>step only. </a:t>
            </a:r>
            <a:r>
              <a:rPr lang="en-US" sz="2800" dirty="0">
                <a:effectLst/>
              </a:rPr>
              <a:t>Click </a:t>
            </a:r>
            <a:r>
              <a:rPr lang="en-US" sz="2800" i="1" dirty="0">
                <a:effectLst/>
              </a:rPr>
              <a:t>Send Back </a:t>
            </a:r>
            <a:r>
              <a:rPr lang="en-US" sz="2800" dirty="0">
                <a:effectLst/>
              </a:rPr>
              <a:t>to route request back to cardholder (as initiator) for ability to </a:t>
            </a:r>
            <a:r>
              <a:rPr lang="en-US" sz="2800" i="1" dirty="0">
                <a:effectLst/>
              </a:rPr>
              <a:t>Revise Request</a:t>
            </a:r>
            <a:r>
              <a:rPr lang="en-US" sz="2800" dirty="0">
                <a:effectLst/>
              </a:rPr>
              <a:t>. Other action options available prior to </a:t>
            </a:r>
            <a:r>
              <a:rPr lang="en-US" sz="2800" i="1" dirty="0">
                <a:effectLst/>
              </a:rPr>
              <a:t>Approve</a:t>
            </a:r>
            <a:r>
              <a:rPr lang="en-US" sz="2800" dirty="0">
                <a:effectLst/>
              </a:rPr>
              <a:t>, include: Click </a:t>
            </a:r>
            <a:r>
              <a:rPr lang="en-US" sz="2800" i="1" dirty="0">
                <a:effectLst/>
              </a:rPr>
              <a:t>Add Approvers </a:t>
            </a:r>
            <a:r>
              <a:rPr lang="en-US" sz="2800" dirty="0">
                <a:effectLst/>
              </a:rPr>
              <a:t>to insert an approver(s) prior to manager approval. Click </a:t>
            </a:r>
            <a:r>
              <a:rPr lang="en-US" sz="2800" i="1" dirty="0">
                <a:effectLst/>
              </a:rPr>
              <a:t>Deny</a:t>
            </a:r>
            <a:r>
              <a:rPr lang="en-US" sz="2800" dirty="0">
                <a:effectLst/>
              </a:rPr>
              <a:t> to refuse to use your card to pay for goods or services. Click </a:t>
            </a:r>
            <a:r>
              <a:rPr lang="en-US" sz="2800" i="1" dirty="0">
                <a:effectLst/>
              </a:rPr>
              <a:t>Save for Later </a:t>
            </a:r>
            <a:r>
              <a:rPr lang="en-US" sz="2800" dirty="0">
                <a:effectLst/>
              </a:rPr>
              <a:t>to take no action at this time. The request will remain in your inbox pending action. Click </a:t>
            </a:r>
            <a:r>
              <a:rPr lang="en-US" sz="2800" i="1" dirty="0">
                <a:effectLst/>
              </a:rPr>
              <a:t>Cancel</a:t>
            </a:r>
            <a:r>
              <a:rPr lang="en-US" sz="2800" dirty="0">
                <a:effectLst/>
              </a:rPr>
              <a:t> to take no action and simply exit the cardholder from the request form.</a:t>
            </a:r>
          </a:p>
          <a:p>
            <a:pPr marL="736600" lvl="1" indent="0">
              <a:buNone/>
              <a:tabLst>
                <a:tab pos="803275" algn="l"/>
              </a:tabLst>
            </a:pPr>
            <a:endParaRPr lang="en-US" sz="2800" dirty="0"/>
          </a:p>
          <a:p>
            <a:pPr marL="742950" indent="-742950">
              <a:buFont typeface="+mj-lt"/>
              <a:buAutoNum type="arabicPeriod" startAt="16"/>
            </a:pPr>
            <a:r>
              <a:rPr lang="en-US" dirty="0">
                <a:latin typeface="Arial"/>
                <a:cs typeface="Arial"/>
              </a:rPr>
              <a:t>Click </a:t>
            </a:r>
            <a:r>
              <a:rPr lang="en-US" b="1" dirty="0">
                <a:latin typeface="Arial"/>
                <a:cs typeface="Arial"/>
              </a:rPr>
              <a:t>Approve</a:t>
            </a:r>
            <a:r>
              <a:rPr lang="en-US" dirty="0">
                <a:latin typeface="Arial"/>
                <a:cs typeface="Arial"/>
              </a:rPr>
              <a:t>.</a:t>
            </a:r>
          </a:p>
          <a:p>
            <a:pPr lvl="1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6D9F981-6250-9E5B-FD76-223E8952B7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97B4580-F50F-7FB3-B5DC-C5632CA4C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799" y="8671014"/>
            <a:ext cx="10058400" cy="400148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0B93DB9C-17F3-98F9-1729-197A172D0C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79098" y="9474454"/>
            <a:ext cx="4301001" cy="233059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1CA8C63-452D-E3BA-D250-47BA43050B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380099" y="10397436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BF35EB1-CFFA-8178-C3F2-290910A94B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1039475" y="12070562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2685D0B-2504-2516-89FA-98247318B7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03296" y="12116332"/>
            <a:ext cx="2207261" cy="45101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97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CB60EAC0-D079-D7F5-F3F1-E39F36F89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>
                <a:latin typeface="Arial"/>
                <a:cs typeface="Arial"/>
              </a:rPr>
              <a:t>P-Card Prior Approval Request for Cardholders </a:t>
            </a:r>
            <a:r>
              <a:rPr lang="en-US"/>
              <a:t>(Part 7 of 7)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7618A5B-AC2E-EDDF-5D1D-E9824F16D4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18"/>
            </a:pPr>
            <a:r>
              <a:rPr lang="en-US"/>
              <a:t>The </a:t>
            </a:r>
            <a:r>
              <a:rPr lang="en-US" b="1"/>
              <a:t>P-Card Approval Request </a:t>
            </a:r>
            <a:r>
              <a:rPr lang="en-US"/>
              <a:t>is then sent to the </a:t>
            </a:r>
            <a:r>
              <a:rPr lang="en-US" b="1"/>
              <a:t>Manager</a:t>
            </a:r>
            <a:r>
              <a:rPr lang="en-US"/>
              <a:t> for final approval and closure.</a:t>
            </a:r>
          </a:p>
          <a:p>
            <a:pPr marL="736600"/>
            <a:r>
              <a:rPr lang="en-US" sz="2800" b="1">
                <a:latin typeface="Arial"/>
                <a:cs typeface="Arial"/>
              </a:rPr>
              <a:t>Note</a:t>
            </a:r>
            <a:r>
              <a:rPr lang="en-US" sz="2800">
                <a:latin typeface="Arial"/>
                <a:cs typeface="Arial"/>
              </a:rPr>
              <a:t>: If additional </a:t>
            </a:r>
            <a:r>
              <a:rPr lang="en-US" sz="2800" i="1">
                <a:latin typeface="Arial"/>
                <a:cs typeface="Arial"/>
              </a:rPr>
              <a:t>Approvers</a:t>
            </a:r>
            <a:r>
              <a:rPr lang="en-US" sz="2800">
                <a:latin typeface="Arial"/>
                <a:cs typeface="Arial"/>
              </a:rPr>
              <a:t> were added by the </a:t>
            </a:r>
            <a:r>
              <a:rPr lang="en-US" sz="2800" i="1">
                <a:latin typeface="Arial"/>
                <a:cs typeface="Arial"/>
              </a:rPr>
              <a:t>Cardholder</a:t>
            </a:r>
            <a:r>
              <a:rPr lang="en-US" sz="2800">
                <a:latin typeface="Arial"/>
                <a:cs typeface="Arial"/>
              </a:rPr>
              <a:t>, the </a:t>
            </a:r>
            <a:r>
              <a:rPr lang="en-US" sz="2800" i="1">
                <a:latin typeface="Arial"/>
                <a:cs typeface="Arial"/>
              </a:rPr>
              <a:t>Request</a:t>
            </a:r>
            <a:r>
              <a:rPr lang="en-US" sz="2800">
                <a:latin typeface="Arial"/>
                <a:cs typeface="Arial"/>
              </a:rPr>
              <a:t> will be routed to those approvers prior to routing for manager approval and closure.</a:t>
            </a:r>
            <a:endParaRPr lang="en-US" sz="28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3A4EF01-5AB9-0102-AD70-27C419AF6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9" y="5562590"/>
            <a:ext cx="9144000" cy="264239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AC26FE6-5B17-6BCE-17C2-2FAEFF6AC4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15538" y="5910388"/>
            <a:ext cx="6695059" cy="216408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52425D3-ED3A-3EC2-0021-AB3400033D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200" y="14361111"/>
            <a:ext cx="10953599" cy="991815"/>
            <a:chOff x="328693" y="2700632"/>
            <a:chExt cx="6062976" cy="502647"/>
          </a:xfrm>
          <a:solidFill>
            <a:schemeClr val="accent5"/>
          </a:solidFill>
        </p:grpSpPr>
        <p:sp>
          <p:nvSpPr>
            <p:cNvPr id="14" name="Freeform 101">
              <a:extLst>
                <a:ext uri="{FF2B5EF4-FFF2-40B4-BE49-F238E27FC236}">
                  <a16:creationId xmlns:a16="http://schemas.microsoft.com/office/drawing/2014/main" id="{B2B64B96-7E18-9D9A-AF9C-4CB2E28854C1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chemeClr val="accent5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>
                <a:defRPr>
                  <a:solidFill>
                    <a:srgbClr val="FFFFFF"/>
                  </a:solidFill>
                </a:defRPr>
              </a:pPr>
              <a:endParaRPr lang="en-US" sz="1400"/>
            </a:p>
          </p:txBody>
        </p:sp>
        <p:pic>
          <p:nvPicPr>
            <p:cNvPr id="17" name="Graphic 16" descr="Checkmark with solid fill">
              <a:extLst>
                <a:ext uri="{FF2B5EF4-FFF2-40B4-BE49-F238E27FC236}">
                  <a16:creationId xmlns:a16="http://schemas.microsoft.com/office/drawing/2014/main" id="{87D22433-D6AF-9CD4-8EDD-50901F668D5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8AFC708A-19F3-5F3F-13EF-985A897CE4D6}"/>
              </a:ext>
            </a:extLst>
          </p:cNvPr>
          <p:cNvSpPr txBox="1"/>
          <p:nvPr/>
        </p:nvSpPr>
        <p:spPr>
          <a:xfrm>
            <a:off x="1666371" y="14441519"/>
            <a:ext cx="9836681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You have successfully located and submitted the p-card prior approval request for cardholders.</a:t>
            </a:r>
          </a:p>
        </p:txBody>
      </p:sp>
    </p:spTree>
    <p:extLst>
      <p:ext uri="{BB962C8B-B14F-4D97-AF65-F5344CB8AC3E}">
        <p14:creationId xmlns:p14="http://schemas.microsoft.com/office/powerpoint/2010/main" val="18454527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5827e1-3cad-47df-a2cc-3bbe25ba25c0">
      <Terms xmlns="http://schemas.microsoft.com/office/infopath/2007/PartnerControls"/>
    </lcf76f155ced4ddcb4097134ff3c332f>
    <TaxCatchAll xmlns="1f6a4403-3194-4bb4-a459-db1dbbb51f9b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55037ED-0B11-4449-BF81-C0D1539FFB91}">
  <ds:schemaRefs>
    <ds:schemaRef ds:uri="http://purl.org/dc/terms/"/>
    <ds:schemaRef ds:uri="http://purl.org/dc/dcmitype/"/>
    <ds:schemaRef ds:uri="91b022cc-d96d-4c7a-a6ef-47af526da2c2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8d5ae7cb-5eaa-45bd-87a9-9ecdfd4d7a10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F3F93B8F-8926-445C-BEF3-32661681AC83}"/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  <clbl:label id="{ea60d57e-af5b-4752-ac57-3e4f28ca11dc}" enabled="1" method="Standard" siteId="{36da45f1-dd2c-4d1f-af13-5abe46b9992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635</Words>
  <Application>Microsoft Office PowerPoint</Application>
  <PresentationFormat>Custom</PresentationFormat>
  <Paragraphs>92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Job Aid Template</vt:lpstr>
      <vt:lpstr>1_Administrative</vt:lpstr>
      <vt:lpstr>P-Card Prior Approval  Request for Cardholders</vt:lpstr>
      <vt:lpstr>P-Card Prior Approval Request for Cardholders (Part 1 of 7)</vt:lpstr>
      <vt:lpstr>P-Card Prior Approval Request for Cardholders (Part 2 of 7)</vt:lpstr>
      <vt:lpstr>P-Card Prior Approval Request for Cardholders (Part 3 of 7)</vt:lpstr>
      <vt:lpstr>P-Card Prior Approval Request for Cardholders (Part 4 of 7)</vt:lpstr>
      <vt:lpstr>P-Card Prior Approval Request for Cardholders (Part 5 of 7)</vt:lpstr>
      <vt:lpstr>P-Card Prior Approval Request for Cardholders (Part 6 of 7)</vt:lpstr>
      <vt:lpstr>P-Card Prior Approval Request for Cardholders (Part 7 of 7)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Chapman, Mary</cp:lastModifiedBy>
  <cp:revision>9</cp:revision>
  <cp:lastPrinted>2024-05-14T19:49:44Z</cp:lastPrinted>
  <dcterms:created xsi:type="dcterms:W3CDTF">2024-01-04T16:25:20Z</dcterms:created>
  <dcterms:modified xsi:type="dcterms:W3CDTF">2025-10-31T18:01:41Z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</Properties>
</file>