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4"/>
  </p:notesMasterIdLst>
  <p:sldIdLst>
    <p:sldId id="365" r:id="rId6"/>
    <p:sldId id="356" r:id="rId7"/>
    <p:sldId id="364" r:id="rId8"/>
    <p:sldId id="368" r:id="rId9"/>
    <p:sldId id="369" r:id="rId10"/>
    <p:sldId id="372" r:id="rId11"/>
    <p:sldId id="373" r:id="rId12"/>
    <p:sldId id="371" r:id="rId13"/>
  </p:sldIdLst>
  <p:sldSz cx="12192000" cy="16256000"/>
  <p:notesSz cx="7315200" cy="96012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42BAF00-1661-09CE-15ED-504FBD04DE74}" name="Lochridge, Nicole" initials="NL" userId="S::Nicole.Lochridge@sao.ga.gov::5639537f-4cac-4ea2-adee-336558c214b0" providerId="AD"/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F94FB268-4EB0-26A1-9FED-9A9B05C4B15C}" name="McClester, Ryan" initials="RM" userId="S::ryan.mcclester@sao.ga.gov::5f0298cf-8456-4577-8b9b-8f3379c01079" providerId="AD"/>
  <p188:author id="{9787CA88-8990-7915-69DC-C917154F27AC}" name="Biador, Kim" initials="KB" userId="S::kbiador@deloitte.com::0aca51a9-456d-4254-bf9f-8c53f2de5f37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35509E-20A6-7950-75B7-EF5D83BFBAC6}" v="1" dt="2025-12-15T22:15:24.013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der, April" userId="S::april.harder@doas.ga.gov::57594db7-b972-42d4-8c77-65bd0785c8b0" providerId="AD" clId="Web-{FA35509E-20A6-7950-75B7-EF5D83BFBAC6}"/>
    <pc:docChg chg="modSld">
      <pc:chgData name="Harder, April" userId="S::april.harder@doas.ga.gov::57594db7-b972-42d4-8c77-65bd0785c8b0" providerId="AD" clId="Web-{FA35509E-20A6-7950-75B7-EF5D83BFBAC6}" dt="2025-12-15T22:16:08.684" v="176"/>
      <pc:docMkLst>
        <pc:docMk/>
      </pc:docMkLst>
      <pc:sldChg chg="modNotes">
        <pc:chgData name="Harder, April" userId="S::april.harder@doas.ga.gov::57594db7-b972-42d4-8c77-65bd0785c8b0" providerId="AD" clId="Web-{FA35509E-20A6-7950-75B7-EF5D83BFBAC6}" dt="2025-12-15T22:16:08.684" v="176"/>
        <pc:sldMkLst>
          <pc:docMk/>
          <pc:sldMk cId="2529097494" sldId="3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Tier1 provide:</a:t>
            </a:r>
          </a:p>
          <a:p>
            <a:pPr marL="171450" indent="-171450">
              <a:buFont typeface="Calibri"/>
              <a:buChar char="-"/>
            </a:pPr>
            <a:r>
              <a:rPr lang="en-US" dirty="0">
                <a:ea typeface="Calibri"/>
                <a:cs typeface="Calibri"/>
              </a:rPr>
              <a:t>Request ID</a:t>
            </a:r>
          </a:p>
          <a:p>
            <a:pPr marL="171450" indent="-171450">
              <a:buFont typeface="Calibri"/>
              <a:buChar char="-"/>
            </a:pPr>
            <a:r>
              <a:rPr lang="en-US" dirty="0">
                <a:ea typeface="Calibri"/>
                <a:cs typeface="Calibri"/>
              </a:rPr>
              <a:t>Detail of customer's question or request</a:t>
            </a:r>
          </a:p>
          <a:p>
            <a:pPr marL="171450" indent="-171450">
              <a:buFont typeface="Calibri"/>
              <a:buChar char="-"/>
            </a:pPr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Security:</a:t>
            </a:r>
          </a:p>
          <a:p>
            <a:pPr marL="171450" indent="-171450">
              <a:buFont typeface="Calibri"/>
              <a:buChar char="-"/>
            </a:pPr>
            <a:r>
              <a:rPr lang="en-US" dirty="0">
                <a:ea typeface="Calibri"/>
                <a:cs typeface="Calibri"/>
              </a:rPr>
              <a:t>Access provided to all GA@WORK users through the Employee as Self security group.</a:t>
            </a:r>
          </a:p>
          <a:p>
            <a:pPr marL="171450" indent="-171450">
              <a:buFont typeface="Calibri"/>
              <a:buChar char="-"/>
            </a:pPr>
            <a:r>
              <a:rPr lang="en-US" dirty="0">
                <a:ea typeface="Calibri"/>
                <a:cs typeface="Calibri"/>
              </a:rPr>
              <a:t>No security role required.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14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E5B12B77-DBC3-8CC3-B18B-EBF2A0EBAB6F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/>
              <a:t>P-Card Prior Approval Request – Create a Request on Behalf of Cardholder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This guide will show how any </a:t>
            </a:r>
            <a:r>
              <a:rPr lang="en-US" i="1"/>
              <a:t>Employee</a:t>
            </a:r>
            <a:r>
              <a:rPr lang="en-US"/>
              <a:t> can </a:t>
            </a:r>
            <a:r>
              <a:rPr lang="en-US" i="1"/>
              <a:t>Create a P-Card Prior Approval Request On Behalf of a Cardholder </a:t>
            </a:r>
            <a:r>
              <a:rPr lang="en-US"/>
              <a:t>to obtain approval to pay for a purchase using their card.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61693" y="8093777"/>
            <a:ext cx="10542315" cy="4014905"/>
          </a:xfrm>
        </p:spPr>
        <p:txBody>
          <a:bodyPr>
            <a:normAutofit fontScale="92500"/>
          </a:bodyPr>
          <a:lstStyle/>
          <a:p>
            <a:r>
              <a:rPr lang="en-US" dirty="0"/>
              <a:t>Enter </a:t>
            </a:r>
            <a:r>
              <a:rPr lang="en-US" b="1" dirty="0"/>
              <a:t>Create Request</a:t>
            </a:r>
            <a:r>
              <a:rPr lang="en-US" dirty="0"/>
              <a:t> in the </a:t>
            </a:r>
            <a:r>
              <a:rPr lang="en-US" b="1" dirty="0"/>
              <a:t>Search </a:t>
            </a:r>
            <a:r>
              <a:rPr lang="en-US" dirty="0"/>
              <a:t>field.</a:t>
            </a:r>
          </a:p>
          <a:p>
            <a:r>
              <a:rPr lang="en-US" dirty="0"/>
              <a:t>Click </a:t>
            </a:r>
            <a:r>
              <a:rPr lang="en-US" b="1" dirty="0"/>
              <a:t>Create Request </a:t>
            </a:r>
            <a:r>
              <a:rPr lang="en-US" dirty="0"/>
              <a:t>task.</a:t>
            </a:r>
          </a:p>
          <a:p>
            <a:r>
              <a:rPr lang="en-US" dirty="0"/>
              <a:t>Select </a:t>
            </a:r>
            <a:r>
              <a:rPr lang="en-US" b="1" dirty="0"/>
              <a:t>Request | P-Card Prior Approval </a:t>
            </a:r>
            <a:r>
              <a:rPr lang="en-US" dirty="0"/>
              <a:t>for </a:t>
            </a:r>
            <a:r>
              <a:rPr lang="en-US" b="1" dirty="0"/>
              <a:t>Request Type</a:t>
            </a:r>
            <a:r>
              <a:rPr lang="en-US" dirty="0"/>
              <a:t>.</a:t>
            </a:r>
          </a:p>
          <a:p>
            <a:r>
              <a:rPr lang="en-US" dirty="0"/>
              <a:t>Complete </a:t>
            </a:r>
            <a:r>
              <a:rPr lang="en-US" b="1" dirty="0"/>
              <a:t>Request Form</a:t>
            </a:r>
            <a:r>
              <a:rPr lang="en-US" dirty="0"/>
              <a:t> and click </a:t>
            </a:r>
            <a:r>
              <a:rPr lang="en-US" b="1" dirty="0"/>
              <a:t>Submit</a:t>
            </a:r>
            <a:r>
              <a:rPr lang="en-US" dirty="0"/>
              <a:t>.</a:t>
            </a:r>
          </a:p>
          <a:p>
            <a:r>
              <a:rPr lang="en-US" dirty="0"/>
              <a:t>Request routes to Cardholder for their review and approval.</a:t>
            </a:r>
          </a:p>
          <a:p>
            <a:r>
              <a:rPr lang="en-US" dirty="0"/>
              <a:t>Request is sent to </a:t>
            </a:r>
            <a:r>
              <a:rPr lang="en-US" b="1" dirty="0"/>
              <a:t>Manager </a:t>
            </a:r>
            <a:r>
              <a:rPr lang="en-US" dirty="0"/>
              <a:t>for </a:t>
            </a:r>
            <a:r>
              <a:rPr lang="en-US" b="1" dirty="0"/>
              <a:t>final approval and closure</a:t>
            </a:r>
            <a:r>
              <a:rPr lang="en-US" dirty="0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Locate Prior Approval Request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Submit Prior Approval Request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Send for Manager Approval and Closure</a:t>
            </a:r>
          </a:p>
        </p:txBody>
      </p:sp>
    </p:spTree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P-Card Prior Approval Request – Employee Requests on Behalf of Cardholder (Part 1 of 7)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Create Request</a:t>
            </a:r>
            <a:r>
              <a:rPr lang="en-US"/>
              <a:t> in the </a:t>
            </a:r>
            <a:r>
              <a:rPr lang="en-US" b="1"/>
              <a:t>Search </a:t>
            </a:r>
            <a:r>
              <a:rPr lang="en-US"/>
              <a:t>field. 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</a:t>
            </a:r>
            <a:r>
              <a:rPr lang="en-US" b="1"/>
              <a:t>Create Request</a:t>
            </a:r>
            <a:r>
              <a:rPr lang="en-US"/>
              <a:t> task.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Select </a:t>
            </a:r>
            <a:r>
              <a:rPr lang="en-US" b="1"/>
              <a:t>Request | P-Card Prior Approval</a:t>
            </a:r>
            <a:r>
              <a:rPr lang="en-US"/>
              <a:t> for </a:t>
            </a:r>
            <a:r>
              <a:rPr lang="en-US" b="1"/>
              <a:t>Request Type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668366-B779-23D8-E973-D93732E9F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4919353"/>
            <a:ext cx="9144000" cy="19701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E42F268-D370-E00D-3226-1A8BD36E4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009" y="11056725"/>
            <a:ext cx="8229600" cy="416194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82AEEF3-0C6D-3B59-FBE2-5E225A4BE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10050" y="5022850"/>
            <a:ext cx="6027560" cy="7986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061901-CB37-606D-CB98-EE03D2FAE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10050" y="6035439"/>
            <a:ext cx="3411162" cy="86090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EE5056-D3A8-E316-4282-AB042C0C2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33799" y="12107436"/>
            <a:ext cx="3733801" cy="70686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EC70E2-79E4-AAA9-C8DC-490AB2693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06047" y="14551025"/>
            <a:ext cx="1552353" cy="5778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5CB8104-221B-7BA4-0810-405A1DD34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661410" y="517143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C75A93-9C3E-2651-9375-4129C2427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661410" y="619171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FA8E99B-7519-8651-6E6C-17D71821C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467600" y="1218654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91106DD-A329-1706-0906-283E66A07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007903" y="140023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P-Card Prior Approval Request – Employee Requests on Behalf of Cardholder (Part 2 of 7)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sz="3900" dirty="0"/>
              <a:t>Select the </a:t>
            </a:r>
            <a:r>
              <a:rPr lang="en-US" sz="3900" b="1" dirty="0"/>
              <a:t>Cardholder’s Name</a:t>
            </a:r>
            <a:r>
              <a:rPr lang="en-US" sz="3900" dirty="0"/>
              <a:t> in the </a:t>
            </a:r>
            <a:r>
              <a:rPr lang="en-US" sz="3900" b="1" dirty="0"/>
              <a:t>On Behalf Of</a:t>
            </a:r>
            <a:r>
              <a:rPr lang="en-US" sz="3900" dirty="0"/>
              <a:t> field.</a:t>
            </a:r>
          </a:p>
          <a:p>
            <a:pPr lvl="1" indent="0">
              <a:buNone/>
            </a:pPr>
            <a:r>
              <a:rPr lang="en-US" sz="3000" b="1" dirty="0"/>
              <a:t>Note: </a:t>
            </a:r>
            <a:r>
              <a:rPr lang="en-US" sz="3000" dirty="0"/>
              <a:t>When there are multiple cardholders with the same name, the </a:t>
            </a:r>
            <a:r>
              <a:rPr lang="en-US" sz="3000" i="1" dirty="0"/>
              <a:t>Initiator</a:t>
            </a:r>
            <a:r>
              <a:rPr lang="en-US" sz="3000" dirty="0"/>
              <a:t> should use the </a:t>
            </a:r>
            <a:r>
              <a:rPr lang="en-US" sz="3000" i="1" dirty="0"/>
              <a:t>Related Actions </a:t>
            </a:r>
            <a:r>
              <a:rPr lang="en-US" sz="3000" dirty="0"/>
              <a:t>icon to preview the first 3 digits of each </a:t>
            </a:r>
            <a:r>
              <a:rPr lang="en-US" sz="3000" i="1" dirty="0"/>
              <a:t>Cardholder's (Worker) Organization or Location</a:t>
            </a:r>
            <a:r>
              <a:rPr lang="en-US" sz="3000" dirty="0"/>
              <a:t> to confirm they are selecting the correct cardholder associated with their company. </a:t>
            </a:r>
            <a:endParaRPr lang="en-US" b="1" dirty="0"/>
          </a:p>
          <a:p>
            <a:pPr marL="742950" indent="-742950">
              <a:buFont typeface="+mj-lt"/>
              <a:buAutoNum type="arabicPeriod" startAt="5"/>
            </a:pPr>
            <a:r>
              <a:rPr lang="en-US" sz="3900" dirty="0"/>
              <a:t>Select </a:t>
            </a:r>
            <a:r>
              <a:rPr lang="en-US" sz="3900" b="1" dirty="0"/>
              <a:t>Yes </a:t>
            </a:r>
            <a:r>
              <a:rPr lang="en-US" sz="3900" dirty="0"/>
              <a:t>or</a:t>
            </a:r>
            <a:r>
              <a:rPr lang="en-US" sz="3900" b="1" dirty="0"/>
              <a:t> No </a:t>
            </a:r>
            <a:r>
              <a:rPr lang="en-US" sz="3900" dirty="0"/>
              <a:t>to </a:t>
            </a:r>
            <a:r>
              <a:rPr lang="en-US" sz="3900" b="1" dirty="0"/>
              <a:t>Is this request for a recurring purchase?</a:t>
            </a:r>
            <a:r>
              <a:rPr lang="en-US" sz="3900" b="1" dirty="0">
                <a:solidFill>
                  <a:srgbClr val="FF0000"/>
                </a:solidFill>
              </a:rPr>
              <a:t> </a:t>
            </a:r>
            <a:r>
              <a:rPr lang="en-US" sz="3900" dirty="0"/>
              <a:t>(Required).</a:t>
            </a:r>
          </a:p>
          <a:p>
            <a:pPr lvl="1" indent="0">
              <a:buNone/>
            </a:pPr>
            <a:r>
              <a:rPr lang="en-US" sz="2800" b="1" dirty="0"/>
              <a:t>Note: </a:t>
            </a:r>
            <a:r>
              <a:rPr lang="en-US" sz="2800" dirty="0"/>
              <a:t>If </a:t>
            </a:r>
            <a:r>
              <a:rPr lang="en-US" sz="2800" i="1" dirty="0"/>
              <a:t>Yes </a:t>
            </a:r>
            <a:r>
              <a:rPr lang="en-US" sz="2800" dirty="0"/>
              <a:t>is selected, an </a:t>
            </a:r>
            <a:r>
              <a:rPr lang="en-US" sz="2800" i="1" dirty="0"/>
              <a:t>additional (required) question</a:t>
            </a:r>
            <a:r>
              <a:rPr lang="en-US" sz="2800" dirty="0"/>
              <a:t> relevant to the recurring purchase appears and must be populated.</a:t>
            </a:r>
            <a:endParaRPr lang="en-US" sz="2800" b="1" dirty="0"/>
          </a:p>
          <a:p>
            <a:pPr marL="742950" indent="-742950">
              <a:buFont typeface="+mj-lt"/>
              <a:buAutoNum type="arabicPeriod" startAt="5"/>
            </a:pPr>
            <a:r>
              <a:rPr lang="en-US" sz="3900" dirty="0"/>
              <a:t>Enter details for </a:t>
            </a:r>
            <a:r>
              <a:rPr lang="en-US" sz="3900" b="1" dirty="0"/>
              <a:t>Goods or services being purchased:</a:t>
            </a:r>
            <a:r>
              <a:rPr lang="en-US" sz="3900" b="1" dirty="0">
                <a:solidFill>
                  <a:srgbClr val="FF0000"/>
                </a:solidFill>
              </a:rPr>
              <a:t> </a:t>
            </a:r>
            <a:r>
              <a:rPr lang="en-US" sz="3900" dirty="0"/>
              <a:t>(Required).</a:t>
            </a:r>
          </a:p>
          <a:p>
            <a:pPr marL="742950" indent="-742950">
              <a:buFont typeface="+mj-lt"/>
              <a:buAutoNum type="arabicPeriod" startAt="5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80B9DE-75E9-D98F-7711-DA86D446A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8026551"/>
            <a:ext cx="9144000" cy="741157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091D5F0-0195-B46B-90DE-8F98038A6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000" y="9682183"/>
            <a:ext cx="3422650" cy="4788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37F792-5EE7-EF63-0048-15488E818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44701" y="11224217"/>
            <a:ext cx="3225800" cy="15919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AE31FC-0D02-FD9B-8F09-EA43E76D7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56459" y="14199681"/>
            <a:ext cx="8100059" cy="7937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A9BF67-A363-23A1-4622-F88655AE4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470650" y="961244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0C8F79A-21C3-E091-6FCB-5146ABAA8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256393" y="1174697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F1CCDD7-31B6-621B-3CBA-0456ABD8CC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932168" y="1365104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P-Card Prior Approval Request – Employee Requests on Behalf of Cardholder (Part 3 of 7)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 dirty="0"/>
              <a:t>Enter a </a:t>
            </a:r>
            <a:r>
              <a:rPr lang="en-US" b="1" dirty="0"/>
              <a:t>Purchase date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(Required).</a:t>
            </a:r>
          </a:p>
          <a:p>
            <a:pPr marL="742950" indent="-742950">
              <a:buFont typeface="+mj-lt"/>
              <a:buAutoNum type="arabicPeriod" startAt="8"/>
            </a:pPr>
            <a:r>
              <a:rPr lang="en-US" dirty="0"/>
              <a:t>Enter an </a:t>
            </a:r>
            <a:r>
              <a:rPr lang="en-US" b="1" dirty="0"/>
              <a:t>Amount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estimated or actual (Required).</a:t>
            </a:r>
            <a:endParaRPr lang="en-US" sz="2800" dirty="0"/>
          </a:p>
          <a:p>
            <a:pPr marL="742950" indent="-742950">
              <a:buFont typeface="+mj-lt"/>
              <a:buAutoNum type="arabicPeriod" startAt="10"/>
            </a:pPr>
            <a:r>
              <a:rPr lang="en-US" dirty="0"/>
              <a:t>Enter the </a:t>
            </a:r>
            <a:r>
              <a:rPr lang="en-US" b="1" dirty="0"/>
              <a:t>Supplier Name</a:t>
            </a:r>
            <a:r>
              <a:rPr lang="en-US" dirty="0"/>
              <a:t>, if known (Optional).</a:t>
            </a:r>
          </a:p>
          <a:p>
            <a:pPr marL="742950" indent="-742950">
              <a:buFont typeface="+mj-lt"/>
              <a:buAutoNum type="arabicPeriod" startAt="10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60B386-DA5B-D4DF-FA18-1BB4444C7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59"/>
          <a:stretch/>
        </p:blipFill>
        <p:spPr>
          <a:xfrm>
            <a:off x="1523999" y="5363873"/>
            <a:ext cx="9144000" cy="60536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13F4B5C-9350-4CAB-4B62-C2D0D39E4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44039" y="6198330"/>
            <a:ext cx="1737361" cy="5486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5646C6-17D4-58C6-C2A0-DE0A026A5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44039" y="8275321"/>
            <a:ext cx="8641081" cy="8153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C5FB3A-D911-05A4-A700-6FB1600E7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44039" y="10363200"/>
            <a:ext cx="8641081" cy="8153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8CE731-7ACE-395A-3F64-81E41E072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581400" y="620855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E687F7-FE99-9C69-FCDD-7FE671C4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295399" y="840807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62578C2-72D5-6F44-2503-36DD3C0D0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295399" y="10496550"/>
            <a:ext cx="750996" cy="6666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03940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P-Card Prior Approval Request – Employee Requests on Behalf of Cardholder (Part 4 of 7)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lang="en-US" dirty="0"/>
              <a:t>Describe the </a:t>
            </a:r>
            <a:r>
              <a:rPr lang="en-US" b="1" dirty="0"/>
              <a:t>Business Purpose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/>
              <a:t>(Required)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 startAt="11"/>
            </a:pPr>
            <a:r>
              <a:rPr lang="en-US" dirty="0"/>
              <a:t>You </a:t>
            </a:r>
            <a:r>
              <a:rPr lang="en-US" b="1" dirty="0"/>
              <a:t>enter your comment</a:t>
            </a:r>
            <a:r>
              <a:rPr lang="en-US" dirty="0"/>
              <a:t>, if applicable.</a:t>
            </a:r>
          </a:p>
          <a:p>
            <a:pPr marL="742950" indent="-742950">
              <a:buFont typeface="+mj-lt"/>
              <a:buAutoNum type="arabicPeriod" startAt="11"/>
            </a:pPr>
            <a:r>
              <a:rPr lang="en-US" dirty="0"/>
              <a:t>Click </a:t>
            </a:r>
            <a:r>
              <a:rPr lang="en-US" b="1" dirty="0"/>
              <a:t>Select files</a:t>
            </a:r>
            <a:r>
              <a:rPr lang="en-US" dirty="0"/>
              <a:t> or </a:t>
            </a:r>
            <a:r>
              <a:rPr lang="en-US" b="1" dirty="0"/>
              <a:t>drag and drop </a:t>
            </a:r>
            <a:r>
              <a:rPr lang="en-US" dirty="0"/>
              <a:t>files to add </a:t>
            </a:r>
            <a:r>
              <a:rPr lang="en-US" b="1" dirty="0"/>
              <a:t>Attachments</a:t>
            </a:r>
            <a:r>
              <a:rPr lang="en-US" dirty="0"/>
              <a:t> (Optional).</a:t>
            </a:r>
          </a:p>
          <a:p>
            <a:pPr marL="742950" indent="-742950">
              <a:buFont typeface="+mj-lt"/>
              <a:buAutoNum type="arabicPeriod" startAt="11"/>
            </a:pPr>
            <a:r>
              <a:rPr lang="en-US" dirty="0"/>
              <a:t>Click</a:t>
            </a:r>
            <a:r>
              <a:rPr lang="en-US" b="1" dirty="0"/>
              <a:t> Submit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 startAt="11"/>
            </a:pPr>
            <a:endParaRPr lang="en-US" dirty="0"/>
          </a:p>
          <a:p>
            <a:pPr marL="742950" indent="-742950">
              <a:buFont typeface="+mj-lt"/>
              <a:buAutoNum type="arabicPeriod" startAt="11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AC2101-8A71-AA5A-328B-C88D95196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6056192"/>
            <a:ext cx="9144000" cy="785159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083E77-A754-6FA2-0E3B-9B71CBDD7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52650" y="7190241"/>
            <a:ext cx="7718563" cy="7620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F42999-E3D4-E853-FDF7-EAA92B995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38325" y="13359149"/>
            <a:ext cx="1323975" cy="4795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CBF68E-6936-E0B2-301B-84CA7A7FC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38775" y="10765587"/>
            <a:ext cx="1533525" cy="149890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914D657-4AE3-4260-2CFF-65457A1FB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604010" y="729692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1839948-679E-CD68-CDBA-20234560B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20630" y="908459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50822BA-6C7B-ECD2-43C3-4DAC56607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975667" y="1177200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A5A9E8-913B-457B-4D01-9E975BBCF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74901" y="8977914"/>
            <a:ext cx="7747000" cy="7620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8E8FA49-4845-5C7D-1D45-1A3AAB603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225992" y="1281050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687829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E20B30A7-5367-E595-B378-4A937D1A7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4774678"/>
            <a:ext cx="10058400" cy="280619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726BBD-DAD0-AA97-55DF-048C437D3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EE8EB-DC0D-2B8C-30B5-706B9AABB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ABC5F-9DA8-B894-C1BE-4827FB5FC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557D2C6-9940-43B5-453E-AEB50AB26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P-Card Prior Approval Request – Employee Requests on Behalf of Cardholder (Part 5 of 7)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9A1D3A-4CBC-89BA-F255-55E88D2A42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5"/>
            </a:pPr>
            <a:r>
              <a:rPr lang="en-US" dirty="0"/>
              <a:t>The cardholder that the request was submitted </a:t>
            </a:r>
            <a:r>
              <a:rPr lang="en-US" b="1" dirty="0"/>
              <a:t>On Behalf Of </a:t>
            </a:r>
            <a:r>
              <a:rPr lang="en-US" dirty="0"/>
              <a:t>is required to review the request and approve the form entries.</a:t>
            </a:r>
            <a:endParaRPr lang="en-US" b="1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2EF25A-EFA5-E026-CA40-9BF516B24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15E2AF-CC39-C3A5-005E-CDFB52076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84609" y="5263374"/>
            <a:ext cx="6978806" cy="201827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34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C64450-80B8-A799-ACB5-1553410E6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81E3-AEF4-3A62-A151-21C939A01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AED2F6-E927-F122-CD14-E4545158F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B82F03F-D150-81CC-B847-2A787A79B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P-Card Prior Approval Request – Employee Requests on Behalf of Cardholder (Part 6 of 7)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30A9A3-110E-F55D-8C1F-E2B25CCA5A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16"/>
            </a:pPr>
            <a:r>
              <a:rPr lang="en-US" dirty="0"/>
              <a:t>Review details of the </a:t>
            </a:r>
            <a:r>
              <a:rPr lang="en-US" b="1" dirty="0"/>
              <a:t>Request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 startAt="16"/>
            </a:pPr>
            <a:r>
              <a:rPr lang="en-US" dirty="0"/>
              <a:t>Click </a:t>
            </a:r>
            <a:r>
              <a:rPr lang="en-US" b="1" dirty="0"/>
              <a:t>Approve</a:t>
            </a:r>
            <a:r>
              <a:rPr lang="en-US" dirty="0"/>
              <a:t> to accept the request as is and route it for approval.</a:t>
            </a:r>
          </a:p>
          <a:p>
            <a:pPr marL="803275"/>
            <a:r>
              <a:rPr lang="en-US" sz="2800" b="1" dirty="0"/>
              <a:t>Note</a:t>
            </a:r>
            <a:r>
              <a:rPr lang="en-US" sz="2800" dirty="0"/>
              <a:t>: Click </a:t>
            </a:r>
            <a:r>
              <a:rPr lang="en-US" sz="2800" i="1" dirty="0"/>
              <a:t>Add Approvers </a:t>
            </a:r>
            <a:r>
              <a:rPr lang="en-US" sz="2800" dirty="0"/>
              <a:t>to insert an approver(s) prior to manager approval. Click </a:t>
            </a:r>
            <a:r>
              <a:rPr lang="en-US" sz="2800" i="1" dirty="0"/>
              <a:t>Deny</a:t>
            </a:r>
            <a:r>
              <a:rPr lang="en-US" sz="2800" dirty="0"/>
              <a:t> to refuse to use your card to pay for goods or services. Click </a:t>
            </a:r>
            <a:r>
              <a:rPr lang="en-US" sz="2800" i="1" dirty="0"/>
              <a:t>Save for Later </a:t>
            </a:r>
            <a:r>
              <a:rPr lang="en-US" sz="2800" dirty="0"/>
              <a:t>to take no action at this time. The request will remain in your inbox pending action. Click </a:t>
            </a:r>
            <a:r>
              <a:rPr lang="en-US" sz="2800" i="1" dirty="0"/>
              <a:t>Cancel</a:t>
            </a:r>
            <a:r>
              <a:rPr lang="en-US" sz="2800" dirty="0"/>
              <a:t> to take no action and simply exit the cardholder from the request form. The cardholder who the request is created </a:t>
            </a:r>
            <a:r>
              <a:rPr lang="en-US" sz="2800" i="1" dirty="0"/>
              <a:t>On Behalf Of </a:t>
            </a:r>
            <a:r>
              <a:rPr lang="en-US" sz="2800" dirty="0"/>
              <a:t>will not have the ability to edit details of the request, therefore, click </a:t>
            </a:r>
            <a:r>
              <a:rPr lang="en-US" sz="2800" i="1" dirty="0"/>
              <a:t>Send</a:t>
            </a:r>
            <a:r>
              <a:rPr lang="en-US" sz="2800" dirty="0"/>
              <a:t> </a:t>
            </a:r>
            <a:r>
              <a:rPr lang="en-US" sz="2800" i="1" dirty="0"/>
              <a:t>Back</a:t>
            </a:r>
            <a:r>
              <a:rPr lang="en-US" sz="2800" dirty="0"/>
              <a:t> to return it to the initiator for making any necessary changes prior to applying cardholder approval.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33633A-458A-F9B1-EF80-F783CA785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C022B8F-3BC8-46A7-35BB-5D461BBA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8" b="3821"/>
          <a:stretch>
            <a:fillRect/>
          </a:stretch>
        </p:blipFill>
        <p:spPr>
          <a:xfrm>
            <a:off x="1550809" y="8646278"/>
            <a:ext cx="9144000" cy="64795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18A35B7-C7D1-8534-83B0-6E4737755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2373" y="8643479"/>
            <a:ext cx="6511026" cy="433652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06C0653-D699-D261-7611-5FAACE490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153399" y="1053742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8BE0393-F9BF-38B6-5BF9-7DB142656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95499" y="14492227"/>
            <a:ext cx="1943099" cy="57863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14D5F76-71B7-F611-DC9E-C209CA6F7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792728" y="1394358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132905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P-Card Prior Approval Request – Employee Requests on Behalf of Cardholder (Part 7 of 7)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235589"/>
            <a:ext cx="10569221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18"/>
            </a:pPr>
            <a:r>
              <a:rPr lang="en-US" dirty="0"/>
              <a:t>Once approved by the </a:t>
            </a:r>
            <a:r>
              <a:rPr lang="en-US" i="1" dirty="0"/>
              <a:t>Cardholder</a:t>
            </a:r>
            <a:r>
              <a:rPr lang="en-US" dirty="0"/>
              <a:t>, the </a:t>
            </a:r>
            <a:r>
              <a:rPr lang="en-US" b="1" dirty="0"/>
              <a:t>P-Card Approval Request </a:t>
            </a:r>
            <a:r>
              <a:rPr lang="en-US" dirty="0"/>
              <a:t>is sent to the Cardholder </a:t>
            </a:r>
            <a:r>
              <a:rPr lang="en-US" b="1" dirty="0"/>
              <a:t>Manager</a:t>
            </a:r>
            <a:r>
              <a:rPr lang="en-US" dirty="0"/>
              <a:t> for final approval and closure.</a:t>
            </a:r>
          </a:p>
          <a:p>
            <a:pPr marL="803275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If additional </a:t>
            </a:r>
            <a:r>
              <a:rPr lang="en-US" sz="2800" i="1" dirty="0">
                <a:latin typeface="Arial"/>
                <a:cs typeface="Arial"/>
              </a:rPr>
              <a:t>Approvers</a:t>
            </a:r>
            <a:r>
              <a:rPr lang="en-US" sz="2800" dirty="0">
                <a:latin typeface="Arial"/>
                <a:cs typeface="Arial"/>
              </a:rPr>
              <a:t> were added by the </a:t>
            </a:r>
            <a:r>
              <a:rPr lang="en-US" sz="2800" i="1" dirty="0">
                <a:latin typeface="Arial"/>
                <a:cs typeface="Arial"/>
              </a:rPr>
              <a:t>Cardholder</a:t>
            </a:r>
            <a:r>
              <a:rPr lang="en-US" sz="2800" dirty="0">
                <a:latin typeface="Arial"/>
                <a:cs typeface="Arial"/>
              </a:rPr>
              <a:t>, the </a:t>
            </a:r>
            <a:r>
              <a:rPr lang="en-US" sz="2800" i="1" dirty="0">
                <a:latin typeface="Arial"/>
                <a:cs typeface="Arial"/>
              </a:rPr>
              <a:t>Request</a:t>
            </a:r>
            <a:r>
              <a:rPr lang="en-US" sz="2800" dirty="0">
                <a:latin typeface="Arial"/>
                <a:cs typeface="Arial"/>
              </a:rPr>
              <a:t> will be routed to those approvers prior to routing for manager approval and closure.</a:t>
            </a:r>
            <a:endParaRPr lang="en-US" sz="2800" dirty="0"/>
          </a:p>
          <a:p>
            <a:endParaRPr lang="en-US" dirty="0"/>
          </a:p>
          <a:p>
            <a:pPr marL="742950" indent="-742950">
              <a:buFont typeface="+mj-lt"/>
              <a:buAutoNum type="arabicPeriod" startAt="18"/>
            </a:pPr>
            <a:endParaRPr lang="en-US" dirty="0"/>
          </a:p>
          <a:p>
            <a:pPr marL="742950" indent="-742950">
              <a:buFont typeface="+mj-lt"/>
              <a:buAutoNum type="arabicPeriod" startAt="18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876307-8868-A820-6547-C543EE7F8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8948" y="14400786"/>
            <a:ext cx="10953599" cy="991815"/>
            <a:chOff x="328692" y="3203280"/>
            <a:chExt cx="6062976" cy="502647"/>
          </a:xfrm>
          <a:solidFill>
            <a:schemeClr val="accent5"/>
          </a:solidFill>
        </p:grpSpPr>
        <p:sp>
          <p:nvSpPr>
            <p:cNvPr id="7" name="Freeform 101">
              <a:extLst>
                <a:ext uri="{FF2B5EF4-FFF2-40B4-BE49-F238E27FC236}">
                  <a16:creationId xmlns:a16="http://schemas.microsoft.com/office/drawing/2014/main" id="{10AAC4C7-55FF-7A91-BF9C-B29C12A3F40A}"/>
                </a:ext>
              </a:extLst>
            </p:cNvPr>
            <p:cNvSpPr/>
            <p:nvPr/>
          </p:nvSpPr>
          <p:spPr>
            <a:xfrm>
              <a:off x="328692" y="3203280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8" name="Graphic 7" descr="Checkmark with solid fill">
              <a:extLst>
                <a:ext uri="{FF2B5EF4-FFF2-40B4-BE49-F238E27FC236}">
                  <a16:creationId xmlns:a16="http://schemas.microsoft.com/office/drawing/2014/main" id="{3DA4A194-F13D-D9B5-18C5-46B1F90BE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7297" y="3276320"/>
              <a:ext cx="463807" cy="380601"/>
            </a:xfrm>
            <a:prstGeom prst="rect">
              <a:avLst/>
            </a:prstGeom>
          </p:spPr>
        </p:pic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FD825725-F42F-1CBB-743D-965B4AC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5455173"/>
            <a:ext cx="9144000" cy="267554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CA15D13C-8DA5-9508-0808-7AF834FBA5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9181" y="5608616"/>
            <a:ext cx="6471684" cy="230796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ED0C5B-DC06-AE9D-DCBE-41B9B954E9EF}"/>
              </a:ext>
            </a:extLst>
          </p:cNvPr>
          <p:cNvSpPr txBox="1"/>
          <p:nvPr/>
        </p:nvSpPr>
        <p:spPr>
          <a:xfrm>
            <a:off x="1666371" y="14464907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submitted the p-card prior approval request on behalf of a cardholder.</a:t>
            </a:r>
          </a:p>
        </p:txBody>
      </p:sp>
    </p:spTree>
    <p:extLst>
      <p:ext uri="{BB962C8B-B14F-4D97-AF65-F5344CB8AC3E}">
        <p14:creationId xmlns:p14="http://schemas.microsoft.com/office/powerpoint/2010/main" val="3015582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0198DD73-EFF1-491F-B30C-FDB12D4F1F72}"/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purl.org/dc/elements/1.1/"/>
    <ds:schemaRef ds:uri="http://www.w3.org/XML/1998/namespace"/>
    <ds:schemaRef ds:uri="http://schemas.microsoft.com/office/2006/metadata/properties"/>
    <ds:schemaRef ds:uri="8d5ae7cb-5eaa-45bd-87a9-9ecdfd4d7a10"/>
    <ds:schemaRef ds:uri="http://purl.org/dc/dcmitype/"/>
    <ds:schemaRef ds:uri="91b022cc-d96d-4c7a-a6ef-47af526da2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720</Words>
  <Application>Microsoft Office PowerPoint</Application>
  <PresentationFormat>Custom</PresentationFormat>
  <Paragraphs>93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Job Aid Template</vt:lpstr>
      <vt:lpstr>1_Administrative</vt:lpstr>
      <vt:lpstr>P-Card Prior Approval Request – Create a Request on Behalf of Cardholder</vt:lpstr>
      <vt:lpstr>P-Card Prior Approval Request – Employee Requests on Behalf of Cardholder (Part 1 of 7)</vt:lpstr>
      <vt:lpstr>P-Card Prior Approval Request – Employee Requests on Behalf of Cardholder (Part 2 of 7)</vt:lpstr>
      <vt:lpstr>P-Card Prior Approval Request – Employee Requests on Behalf of Cardholder (Part 3 of 7)</vt:lpstr>
      <vt:lpstr>P-Card Prior Approval Request – Employee Requests on Behalf of Cardholder (Part 4 of 7)</vt:lpstr>
      <vt:lpstr>P-Card Prior Approval Request – Employee Requests on Behalf of Cardholder (Part 5 of 7)</vt:lpstr>
      <vt:lpstr>P-Card Prior Approval Request – Employee Requests on Behalf of Cardholder (Part 6 of 7)</vt:lpstr>
      <vt:lpstr>P-Card Prior Approval Request – Employee Requests on Behalf of Cardholder (Part 7 of 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54</cp:revision>
  <cp:lastPrinted>2024-05-14T19:49:44Z</cp:lastPrinted>
  <dcterms:created xsi:type="dcterms:W3CDTF">2024-01-04T16:25:20Z</dcterms:created>
  <dcterms:modified xsi:type="dcterms:W3CDTF">2025-12-15T22:16:12Z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