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heme/theme4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32" r:id="rId5"/>
    <p:sldMasterId id="2147483758" r:id="rId6"/>
  </p:sldMasterIdLst>
  <p:notesMasterIdLst>
    <p:notesMasterId r:id="rId12"/>
  </p:notesMasterIdLst>
  <p:sldIdLst>
    <p:sldId id="345" r:id="rId7"/>
    <p:sldId id="402" r:id="rId8"/>
    <p:sldId id="326" r:id="rId9"/>
    <p:sldId id="365" r:id="rId10"/>
    <p:sldId id="368" r:id="rId11"/>
  </p:sldIdLst>
  <p:sldSz cx="12192000" cy="16256000"/>
  <p:notesSz cx="7315200" cy="96012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B254B0D-EF6E-223D-FD48-E01D262D24DB}" name="John, Deepu Thomas" initials="JT" userId="S::deeputhomas.john@sao.ga.gov::6c0b0df3-22a9-4cbc-85e0-53d3e54ce821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14B9BD4A-0BCD-CD5E-F038-DC068922D1A3}" name="Robertson, Bridgitt" initials="RB" userId="S::bridgitt.robertson@doas.ga.gov::7c9ea946-82fd-409c-bc61-269b0ae7a479" providerId="AD"/>
  <p188:author id="{DCF60B4B-05E6-856F-21E4-E26054E01633}" name="Robertson, Bridgitt" initials="RB" userId="S::Bridgitt.Robertson@doas.ga.gov::7c9ea946-82fd-409c-bc61-269b0ae7a479" providerId="AD"/>
  <p188:author id="{F94FB268-4EB0-26A1-9FED-9A9B05C4B15C}" name="McClester, Ryan" initials="MR" userId="S::ryan.mcclester@sao.ga.gov::5f0298cf-8456-4577-8b9b-8f3379c01079" providerId="AD"/>
  <p188:author id="{FD112B87-4ECB-1A4F-CEC8-A22DFEE694ED}" name="Meredith, Holli" initials="MH" userId="S::holli.meredith@doas.ga.gov::abed3d92-5b59-46a6-a144-e54e81988cdd" providerId="AD"/>
  <p188:author id="{BFFD038E-6017-C843-98BD-7DB9884C9DDE}" name="Sipe, Jamie" initials="SJ" userId="S::jasipe@deloitte.com::5bc06a04-23d5-42bd-853b-0cd5205b0fa0" providerId="AD"/>
  <p188:author id="{E7C035C9-2E0C-2950-4BE1-D60822819F77}" name="Craddock, Kevin" initials="" userId="S::kevin.craddock@sao.ga.gov::ed86d6b4-8a29-4fab-9f29-c4a6f85acbfb" providerId="AD"/>
  <p188:author id="{2AFD9AF1-72FD-DABD-77A2-2F9C0E103930}" name="Bennett, Sarah" initials="BS" userId="S::sarabennett@deloitte.com::e3a7b89e-ccd3-495f-9a2d-e395c84ccd09" providerId="AD"/>
  <p188:author id="{14050DF4-5A79-A81B-870B-F71F08C740B9}" name="Carter, Deona" initials="CD" userId="S::dmcarter_tcsg.edu#ext#@gets.onmicrosoft.com::8b7bed87-ce7f-4433-964f-68a9215d084b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84" autoAdjust="0"/>
    <p:restoredTop sz="96781" autoAdjust="0"/>
  </p:normalViewPr>
  <p:slideViewPr>
    <p:cSldViewPr snapToGrid="0">
      <p:cViewPr>
        <p:scale>
          <a:sx n="40" d="100"/>
          <a:sy n="40" d="100"/>
        </p:scale>
        <p:origin x="1661" y="5"/>
      </p:cViewPr>
      <p:guideLst>
        <p:guide orient="horz" pos="5120"/>
        <p:guide pos="91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gs" Target="tags/tag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el, Rachana" userId="S::rachana.patel@doas.ga.gov::acbd3462-464a-4bba-83d0-fb3750cc2afe" providerId="AD" clId="Web-{6C4A9336-D46F-3135-318B-293975BEA65F}"/>
    <pc:docChg chg="addSld modSld">
      <pc:chgData name="Patel, Rachana" userId="S::rachana.patel@doas.ga.gov::acbd3462-464a-4bba-83d0-fb3750cc2afe" providerId="AD" clId="Web-{6C4A9336-D46F-3135-318B-293975BEA65F}" dt="2026-08-03T20:47:16.389" v="16" actId="20577"/>
      <pc:docMkLst>
        <pc:docMk/>
      </pc:docMkLst>
    </pc:docChg>
  </pc:docChgLst>
  <pc:docChgLst>
    <pc:chgData name="Barfield, Chris" userId="bce30e8a-c9b2-4f0f-b373-c3216ae509e8" providerId="ADAL" clId="{1C38A8CD-198A-4246-8B00-37A6B95595FE}"/>
    <pc:docChg chg="custSel delSld modSld">
      <pc:chgData name="Barfield, Chris" userId="bce30e8a-c9b2-4f0f-b373-c3216ae509e8" providerId="ADAL" clId="{1C38A8CD-198A-4246-8B00-37A6B95595FE}" dt="2026-08-07T14:36:11.183" v="17" actId="962"/>
      <pc:docMkLst>
        <pc:docMk/>
      </pc:docMkLst>
      <pc:sldChg chg="addSp delSp modSp mod">
        <pc:chgData name="Barfield, Chris" userId="bce30e8a-c9b2-4f0f-b373-c3216ae509e8" providerId="ADAL" clId="{1C38A8CD-198A-4246-8B00-37A6B95595FE}" dt="2026-08-07T14:36:11.183" v="17" actId="962"/>
        <pc:sldMkLst>
          <pc:docMk/>
          <pc:sldMk cId="590056134" sldId="326"/>
        </pc:sldMkLst>
        <pc:spChg chg="mod">
          <ac:chgData name="Barfield, Chris" userId="bce30e8a-c9b2-4f0f-b373-c3216ae509e8" providerId="ADAL" clId="{1C38A8CD-198A-4246-8B00-37A6B95595FE}" dt="2026-08-04T17:58:48.462" v="15" actId="14100"/>
          <ac:spMkLst>
            <pc:docMk/>
            <pc:sldMk cId="590056134" sldId="326"/>
            <ac:spMk id="9" creationId="{6E1BBCEC-DB6D-2F17-DBB4-A85A602C9061}"/>
          </ac:spMkLst>
        </pc:spChg>
        <pc:picChg chg="add mod ord">
          <ac:chgData name="Barfield, Chris" userId="bce30e8a-c9b2-4f0f-b373-c3216ae509e8" providerId="ADAL" clId="{1C38A8CD-198A-4246-8B00-37A6B95595FE}" dt="2026-08-07T14:36:11.183" v="17" actId="962"/>
          <ac:picMkLst>
            <pc:docMk/>
            <pc:sldMk cId="590056134" sldId="326"/>
            <ac:picMk id="14" creationId="{03CF2F2B-1C23-4206-D312-EB604648C44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F99EE-B2D2-41D4-83DE-2320E59029E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337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Developers: Insert Description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3F5DCB-BF1C-8491-A3DC-FEC224ABEE49}"/>
              </a:ext>
            </a:extLst>
          </p:cNvPr>
          <p:cNvSpPr txBox="1"/>
          <p:nvPr userDrawn="1"/>
        </p:nvSpPr>
        <p:spPr>
          <a:xfrm>
            <a:off x="838199" y="7470505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316F513-664B-E57C-7380-97BAD8FBA6DE}"/>
              </a:ext>
            </a:extLst>
          </p:cNvPr>
          <p:cNvSpPr txBox="1"/>
          <p:nvPr userDrawn="1"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5ABD0E-385F-8592-5776-5CC2B84409B1}"/>
              </a:ext>
            </a:extLst>
          </p:cNvPr>
          <p:cNvSpPr/>
          <p:nvPr userDrawn="1"/>
        </p:nvSpPr>
        <p:spPr>
          <a:xfrm>
            <a:off x="4621183" y="3602669"/>
            <a:ext cx="263408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9DB5D73-FB9A-8A80-AA19-14615243C2BB}"/>
              </a:ext>
            </a:extLst>
          </p:cNvPr>
          <p:cNvSpPr/>
          <p:nvPr userDrawn="1"/>
        </p:nvSpPr>
        <p:spPr>
          <a:xfrm>
            <a:off x="4873060" y="6904945"/>
            <a:ext cx="21303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 descr="Arrow">
            <a:extLst>
              <a:ext uri="{FF2B5EF4-FFF2-40B4-BE49-F238E27FC236}">
                <a16:creationId xmlns:a16="http://schemas.microsoft.com/office/drawing/2014/main" id="{06C14F2E-E381-93EA-DBCB-C1F91E6E4009}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 descr="straight arrow">
            <a:extLst>
              <a:ext uri="{FF2B5EF4-FFF2-40B4-BE49-F238E27FC236}">
                <a16:creationId xmlns:a16="http://schemas.microsoft.com/office/drawing/2014/main" id="{6FDA55B7-CD6E-C95A-2992-64371D2A2250}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 descr="straight arrow">
            <a:extLst>
              <a:ext uri="{FF2B5EF4-FFF2-40B4-BE49-F238E27FC236}">
                <a16:creationId xmlns:a16="http://schemas.microsoft.com/office/drawing/2014/main" id="{0FCE2A6E-264E-7C16-B0B4-3931B56EBDB1}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 dirty="0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 dirty="0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 dirty="0"/>
              <a:t>End of Process</a:t>
            </a:r>
          </a:p>
        </p:txBody>
      </p:sp>
      <p:pic>
        <p:nvPicPr>
          <p:cNvPr id="27" name="Picture 26" descr="Georgia at work logo">
            <a:extLst>
              <a:ext uri="{FF2B5EF4-FFF2-40B4-BE49-F238E27FC236}">
                <a16:creationId xmlns:a16="http://schemas.microsoft.com/office/drawing/2014/main" id="{EFD19BBC-BAC4-08DB-FDBA-738F62F04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F03C570-FB6F-0193-F8CB-34BC593A1010}"/>
              </a:ext>
            </a:extLst>
          </p:cNvPr>
          <p:cNvSpPr txBox="1"/>
          <p:nvPr userDrawn="1"/>
        </p:nvSpPr>
        <p:spPr>
          <a:xfrm>
            <a:off x="311727" y="1494212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36577536"/>
              </p:ext>
            </p:extLst>
          </p:nvPr>
        </p:nvGraphicFramePr>
        <p:xfrm>
          <a:off x="1085634" y="12009925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35305" y="12010360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category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35304" y="127310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who can view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35303" y="13415297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location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35303" y="14121459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404578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8404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1258508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71" y="1787185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BEA5A19-8521-AB81-E474-C5957BFDC60F}"/>
              </a:ext>
            </a:extLst>
          </p:cNvPr>
          <p:cNvSpPr/>
          <p:nvPr userDrawn="1"/>
        </p:nvSpPr>
        <p:spPr>
          <a:xfrm>
            <a:off x="4575985" y="1773408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endParaRPr lang="en-US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6254F56-ACA8-1D2A-9FF1-7C42D2AC33C9}"/>
              </a:ext>
            </a:extLst>
          </p:cNvPr>
          <p:cNvSpPr/>
          <p:nvPr userDrawn="1"/>
        </p:nvSpPr>
        <p:spPr>
          <a:xfrm>
            <a:off x="4549271" y="1778929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Developers: Use this slide to show three steps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Insert Step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69" y="1770012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Workstream Review (5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Training Team Revisions (2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Workstream/FT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Deloitte Training Team Review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Training Team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Final Revision and Sign Off (5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BB6DD4F-2416-AD9F-2363-30840C03484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42211255"/>
              </p:ext>
            </p:extLst>
          </p:nvPr>
        </p:nvGraphicFramePr>
        <p:xfrm>
          <a:off x="838200" y="8996856"/>
          <a:ext cx="10515600" cy="47363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7734449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78127703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125533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29276540"/>
                    </a:ext>
                  </a:extLst>
                </a:gridCol>
              </a:tblGrid>
              <a:tr h="712952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Submitted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Completed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090592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Workstream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063003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Training Team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920040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Deloitte Training Team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666444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Final Revision and Sign Off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393697"/>
                  </a:ext>
                </a:extLst>
              </a:tr>
            </a:tbl>
          </a:graphicData>
        </a:graphic>
      </p:graphicFrame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F33C47-DEA5-BC72-FA0B-E2BA9D9F95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9719353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CBEF44C1-9881-1F13-E372-5A82BB6E89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1074126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CAF5C8D-D653-F882-300D-E0224C0A80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11767424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0C93307-83F5-DFFF-38D5-4899D0CC9A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9" y="1274015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A701E3E3-1B4B-C330-F24D-1D44CC4785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24576" y="972777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92E6FA6-79A6-782D-0077-CCC1CD6B734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24575" y="1073656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44F6979-F6B1-986A-91EE-238E3D255E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24575" y="1173322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3F68F5A8-5DBE-72F0-3908-40E09C06F9F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24575" y="1274015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1A28A2C6-0D88-779C-31B8-03B948D20D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36940" y="972777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F5BB6A0-9E4C-1D8D-604F-0BBA301021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18637" y="10726287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DF366C12-D71B-F569-4C99-7BBC5A671F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39184" y="1174349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3157A038-3F84-2CDC-F32B-52C62E1748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39184" y="1275043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</p:spTree>
    <p:extLst>
      <p:ext uri="{BB962C8B-B14F-4D97-AF65-F5344CB8AC3E}">
        <p14:creationId xmlns:p14="http://schemas.microsoft.com/office/powerpoint/2010/main" val="364929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12169066"/>
              </p:ext>
            </p:extLst>
          </p:nvPr>
        </p:nvGraphicFramePr>
        <p:xfrm>
          <a:off x="961917" y="3446028"/>
          <a:ext cx="10268164" cy="490728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Knowledge base: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Audience: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Owner: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0220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Last Updated: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385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Short Description: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2124888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8" y="344646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category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7" y="4167188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6" y="4851400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knowledge base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6" y="5557562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audience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DC183B97-06E2-8E8F-4712-ADC891C5B5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1586" y="624927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content owner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603D6334-E958-175E-AEC8-A6D959D9AA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11586" y="6940984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date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6E9050D0-1302-FE7D-B8A9-C7D87BA8F7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11586" y="764714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short description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9322516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97C49-1A79-B06F-DDD7-0BAA87EC4534}"/>
              </a:ext>
            </a:extLst>
          </p:cNvPr>
          <p:cNvSpPr txBox="1"/>
          <p:nvPr userDrawn="1"/>
        </p:nvSpPr>
        <p:spPr>
          <a:xfrm>
            <a:off x="4806529" y="8699098"/>
            <a:ext cx="257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Article Body</a:t>
            </a:r>
          </a:p>
        </p:txBody>
      </p:sp>
    </p:spTree>
    <p:extLst>
      <p:ext uri="{BB962C8B-B14F-4D97-AF65-F5344CB8AC3E}">
        <p14:creationId xmlns:p14="http://schemas.microsoft.com/office/powerpoint/2010/main" val="171562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1137390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Workstream Review (5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Training Team Revisions (2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Workstream/FT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Deloitte Training Team Review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Training Team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Final Revision and Sign Off (5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BB6DD4F-2416-AD9F-2363-30840C03484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42211255"/>
              </p:ext>
            </p:extLst>
          </p:nvPr>
        </p:nvGraphicFramePr>
        <p:xfrm>
          <a:off x="838200" y="8996856"/>
          <a:ext cx="10515600" cy="47363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7734449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78127703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125533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29276540"/>
                    </a:ext>
                  </a:extLst>
                </a:gridCol>
              </a:tblGrid>
              <a:tr h="712952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Submitted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Completed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090592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Workstream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063003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Training Team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920040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Deloitte Training Team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666444"/>
                  </a:ext>
                </a:extLst>
              </a:tr>
              <a:tr h="712952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20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Final Revision and Sign Off</a:t>
                      </a:r>
                    </a:p>
                    <a:p>
                      <a:endParaRPr lang="en-US" sz="2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393697"/>
                  </a:ext>
                </a:extLst>
              </a:tr>
            </a:tbl>
          </a:graphicData>
        </a:graphic>
      </p:graphicFrame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3F33C47-DEA5-BC72-FA0B-E2BA9D9F95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9719353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CBEF44C1-9881-1F13-E372-5A82BB6E89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1074126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CAF5C8D-D653-F882-300D-E0224C0A80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11767424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0C93307-83F5-DFFF-38D5-4899D0CC9A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9" y="1274015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A701E3E3-1B4B-C330-F24D-1D44CC4785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24576" y="972777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92E6FA6-79A6-782D-0077-CCC1CD6B734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24575" y="1073656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44F6979-F6B1-986A-91EE-238E3D255E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24575" y="1173322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3F68F5A8-5DBE-72F0-3908-40E09C06F9F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24575" y="1274015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1A28A2C6-0D88-779C-31B8-03B948D20D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36940" y="9727778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3F5BB6A0-9E4C-1D8D-604F-0BBA301021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18637" y="10726287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DF366C12-D71B-F569-4C99-7BBC5A671F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39184" y="11743496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3157A038-3F84-2CDC-F32B-52C62E1748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39184" y="12750431"/>
            <a:ext cx="2614613" cy="955496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Insert Name</a:t>
            </a:r>
          </a:p>
        </p:txBody>
      </p:sp>
    </p:spTree>
    <p:extLst>
      <p:ext uri="{BB962C8B-B14F-4D97-AF65-F5344CB8AC3E}">
        <p14:creationId xmlns:p14="http://schemas.microsoft.com/office/powerpoint/2010/main" val="333291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7" r:id="rId2"/>
    <p:sldLayoutId id="2147483728" r:id="rId3"/>
    <p:sldLayoutId id="2147483729" r:id="rId4"/>
    <p:sldLayoutId id="2147483730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963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7" r:id="rId2"/>
    <p:sldLayoutId id="214748374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6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672ECF-C5C4-5074-1F5D-B486D3AA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7B9413-C376-4173-83FA-9706DE374DDA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EEEBFC-3967-D1DE-7534-0B7F78703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D48246-0DD3-39AC-FEBC-6A62E68E4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FEC60B3-F6F5-F68C-E3C0-7ED22CC84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rial"/>
                <a:cs typeface="Arial"/>
              </a:rPr>
              <a:t>Drop Learning Enrollment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87E3C1-6035-8756-8F71-DB8FC4C3DA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This guide will show </a:t>
            </a:r>
            <a:r>
              <a:rPr lang="en-US" i="1" dirty="0">
                <a:latin typeface="Arial"/>
                <a:cs typeface="Arial"/>
              </a:rPr>
              <a:t>Learners, External Learners </a:t>
            </a:r>
            <a:r>
              <a:rPr lang="en-US" dirty="0">
                <a:latin typeface="Arial"/>
                <a:cs typeface="Arial"/>
              </a:rPr>
              <a:t>the steps to </a:t>
            </a:r>
            <a:r>
              <a:rPr lang="en-US" i="1" dirty="0">
                <a:latin typeface="Arial"/>
                <a:cs typeface="Arial"/>
              </a:rPr>
              <a:t>Drop a Learning Enrollment.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31CAF4-26FE-F46C-B71B-185227EA1A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noFill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Learning</a:t>
            </a:r>
            <a:r>
              <a:rPr lang="en-US" dirty="0">
                <a:latin typeface="Arial"/>
                <a:cs typeface="Arial"/>
              </a:rPr>
              <a:t> on the </a:t>
            </a:r>
            <a:r>
              <a:rPr lang="en-US" b="1" dirty="0">
                <a:latin typeface="Arial"/>
                <a:cs typeface="Arial"/>
              </a:rPr>
              <a:t>Menu</a:t>
            </a:r>
            <a:r>
              <a:rPr lang="en-US" dirty="0">
                <a:latin typeface="Arial"/>
                <a:cs typeface="Arial"/>
              </a:rPr>
              <a:t>. </a:t>
            </a:r>
          </a:p>
          <a:p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My Learning </a:t>
            </a:r>
            <a:r>
              <a:rPr lang="en-US" dirty="0">
                <a:latin typeface="Arial"/>
                <a:cs typeface="Arial"/>
              </a:rPr>
              <a:t>on the </a:t>
            </a:r>
            <a:r>
              <a:rPr lang="en-US" b="1" dirty="0">
                <a:latin typeface="Arial"/>
                <a:cs typeface="Arial"/>
              </a:rPr>
              <a:t>Learning</a:t>
            </a:r>
            <a:r>
              <a:rPr lang="en-US" dirty="0">
                <a:latin typeface="Arial"/>
                <a:cs typeface="Arial"/>
              </a:rPr>
              <a:t> menu</a:t>
            </a:r>
            <a:r>
              <a:rPr lang="en-US" b="1" dirty="0">
                <a:latin typeface="Arial"/>
                <a:cs typeface="Arial"/>
              </a:rPr>
              <a:t>.</a:t>
            </a:r>
            <a:endParaRPr lang="en-US" b="1" dirty="0"/>
          </a:p>
          <a:p>
            <a:r>
              <a:rPr lang="en-US" dirty="0">
                <a:latin typeface="Arial"/>
                <a:cs typeface="Arial"/>
              </a:rPr>
              <a:t>Select a </a:t>
            </a:r>
            <a:r>
              <a:rPr lang="en-US" b="1" dirty="0">
                <a:latin typeface="Arial"/>
                <a:cs typeface="Arial"/>
              </a:rPr>
              <a:t>Drop Reason </a:t>
            </a:r>
            <a:r>
              <a:rPr lang="en-US" dirty="0">
                <a:latin typeface="Arial"/>
                <a:cs typeface="Arial"/>
              </a:rPr>
              <a:t>to </a:t>
            </a:r>
            <a:r>
              <a:rPr lang="en-US" b="1" dirty="0">
                <a:latin typeface="Arial"/>
                <a:cs typeface="Arial"/>
              </a:rPr>
              <a:t>Drop Learning Enrollment</a:t>
            </a:r>
            <a:r>
              <a:rPr lang="en-US" dirty="0">
                <a:latin typeface="Arial"/>
                <a:cs typeface="Arial"/>
              </a:rPr>
              <a:t>. </a:t>
            </a:r>
          </a:p>
          <a:p>
            <a:r>
              <a:rPr lang="en-US" dirty="0">
                <a:latin typeface="Arial"/>
                <a:cs typeface="Arial"/>
              </a:rPr>
              <a:t>Submit the</a:t>
            </a:r>
            <a:r>
              <a:rPr lang="en-US" b="1" dirty="0">
                <a:latin typeface="Arial"/>
                <a:cs typeface="Arial"/>
              </a:rPr>
              <a:t> Drop Learning Enrollment</a:t>
            </a:r>
            <a:r>
              <a:rPr lang="en-US" dirty="0">
                <a:latin typeface="Arial"/>
                <a:cs typeface="Arial"/>
              </a:rPr>
              <a:t>.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158FECB-CEA0-7FB2-34AD-F1B4C23BFF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30515" y="13601427"/>
            <a:ext cx="1560210" cy="867248"/>
          </a:xfrm>
        </p:spPr>
        <p:txBody>
          <a:bodyPr>
            <a:noAutofit/>
          </a:bodyPr>
          <a:lstStyle/>
          <a:p>
            <a:r>
              <a:rPr lang="en-US" dirty="0"/>
              <a:t>Click Learning on Menu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06F01A9-63A5-D236-1331-D41986CDFC7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51518" y="13504046"/>
            <a:ext cx="1449387" cy="115773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Click My Learning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0444220-97C0-C4F8-5AED-6BF0D139118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93968" y="13504046"/>
            <a:ext cx="1507827" cy="1157729"/>
          </a:xfrm>
        </p:spPr>
        <p:txBody>
          <a:bodyPr>
            <a:normAutofit/>
          </a:bodyPr>
          <a:lstStyle/>
          <a:p>
            <a:r>
              <a:rPr lang="en-US" dirty="0"/>
              <a:t>Select a Drop Reason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C936AEC-2B98-2219-8D52-E5A3A7BEBC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61603" y="13601426"/>
            <a:ext cx="1507826" cy="960183"/>
          </a:xfrm>
        </p:spPr>
        <p:txBody>
          <a:bodyPr>
            <a:noAutofit/>
          </a:bodyPr>
          <a:lstStyle/>
          <a:p>
            <a:r>
              <a:rPr lang="en-US" dirty="0"/>
              <a:t>Submit Drop Learning Enrollment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4211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B543FB-708C-5296-1C61-E5D9E978F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350D3-7E5E-613B-7FB5-D8DCA29CE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C245E-F006-F7C5-F40F-05B977533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A38923-F4F5-DE56-68D8-2D5D51894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Drop Learning Enrollment (Part 1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789111-5D0B-9325-5D39-BC195675C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Click the</a:t>
            </a:r>
            <a:r>
              <a:rPr lang="en-US" sz="3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Global Navigation Menu</a:t>
            </a: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D4460F-B0A5-3A65-63AE-B770B4A7B3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1390" y="9058881"/>
            <a:ext cx="10569221" cy="6053667"/>
          </a:xfrm>
        </p:spPr>
        <p:txBody>
          <a:bodyPr vert="horz" wrap="square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 dirty="0">
                <a:latin typeface="Arial"/>
                <a:cs typeface="Arial"/>
              </a:rPr>
              <a:t>Click </a:t>
            </a:r>
            <a:r>
              <a:rPr lang="en-US" sz="3600" b="1" dirty="0">
                <a:latin typeface="Arial"/>
                <a:cs typeface="Arial"/>
              </a:rPr>
              <a:t>Learning </a:t>
            </a:r>
            <a:r>
              <a:rPr lang="en-US" sz="3600" dirty="0">
                <a:latin typeface="Arial"/>
                <a:cs typeface="Arial"/>
              </a:rPr>
              <a:t>to access your </a:t>
            </a:r>
            <a:r>
              <a:rPr lang="en-US" sz="3600" b="1" dirty="0">
                <a:latin typeface="Arial"/>
                <a:cs typeface="Arial"/>
              </a:rPr>
              <a:t>Learning Dashboard</a:t>
            </a:r>
            <a:r>
              <a:rPr lang="en-US" sz="3600" dirty="0">
                <a:latin typeface="Arial"/>
                <a:cs typeface="Arial"/>
              </a:rPr>
              <a:t>.</a:t>
            </a:r>
          </a:p>
          <a:p>
            <a:endParaRPr lang="en-US" sz="3700" dirty="0"/>
          </a:p>
          <a:p>
            <a:endParaRPr lang="en-US" sz="3700" dirty="0"/>
          </a:p>
          <a:p>
            <a:endParaRPr lang="en-US" sz="3700" dirty="0"/>
          </a:p>
          <a:p>
            <a:endParaRPr lang="en-US" sz="3700" dirty="0"/>
          </a:p>
          <a:p>
            <a:endParaRPr lang="en-US" sz="3700" dirty="0"/>
          </a:p>
          <a:p>
            <a:endParaRPr lang="en-US" sz="3700" dirty="0"/>
          </a:p>
          <a:p>
            <a:r>
              <a:rPr lang="en-US" sz="3700" dirty="0"/>
              <a:t>	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AEE84C-C137-2284-B16B-40FEF0E57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656316"/>
            <a:ext cx="7315200" cy="422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6A017E8-0F54-0DA4-D50E-605AE30FA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9800" y="3656316"/>
            <a:ext cx="2362200" cy="12766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A104456-F4C1-06DC-C56B-FA38F0F33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3" b="45972"/>
          <a:stretch/>
        </p:blipFill>
        <p:spPr>
          <a:xfrm>
            <a:off x="2438400" y="10337347"/>
            <a:ext cx="7315200" cy="477520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FB0ED79-CE1F-CFC8-E826-16DED7384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38400" y="12659360"/>
            <a:ext cx="7315200" cy="10363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6953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3CF2F2B-1C23-4206-D312-EB604648C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10891446"/>
            <a:ext cx="3657143" cy="434285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B543FB-708C-5296-1C61-E5D9E978F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350D3-7E5E-613B-7FB5-D8DCA29CE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C245E-F006-F7C5-F40F-05B977533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A38923-F4F5-DE56-68D8-2D5D51894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Drop Learning Enrollment (Part 2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789111-5D0B-9325-5D39-BC195675C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dirty="0">
                <a:latin typeface="Arial"/>
                <a:cs typeface="Arial"/>
              </a:rPr>
              <a:t>Click </a:t>
            </a:r>
            <a:r>
              <a:rPr lang="en-US" sz="3600" b="1" dirty="0">
                <a:latin typeface="Arial"/>
                <a:cs typeface="Arial"/>
              </a:rPr>
              <a:t>My Learning </a:t>
            </a:r>
            <a:r>
              <a:rPr lang="en-US" sz="3600" dirty="0">
                <a:latin typeface="Arial"/>
                <a:cs typeface="Arial"/>
              </a:rPr>
              <a:t>to access your </a:t>
            </a:r>
            <a:r>
              <a:rPr lang="en-US" sz="3600" b="1" dirty="0">
                <a:latin typeface="Arial"/>
                <a:cs typeface="Arial"/>
              </a:rPr>
              <a:t>My Learning Dashboard</a:t>
            </a:r>
            <a:r>
              <a:rPr lang="en-US" sz="3600" dirty="0">
                <a:latin typeface="Arial"/>
                <a:cs typeface="Arial"/>
              </a:rPr>
              <a:t>.</a:t>
            </a:r>
          </a:p>
          <a:p>
            <a:pPr marL="514350" indent="-514350"/>
            <a:endParaRPr lang="en-US" sz="37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D4460F-B0A5-3A65-63AE-B770B4A7B3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9017659"/>
            <a:ext cx="10569221" cy="6053667"/>
          </a:xfrm>
        </p:spPr>
        <p:txBody>
          <a:bodyPr vert="horz" wrap="square" lIns="91440" tIns="45720" rIns="91440" bIns="45720" rtlCol="0" anchor="t">
            <a:normAutofit fontScale="92500" lnSpcReduction="10000"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sz="3900" dirty="0"/>
              <a:t>Select the desired course in the </a:t>
            </a:r>
            <a:r>
              <a:rPr lang="en-US" sz="3900" b="1" dirty="0"/>
              <a:t>Continue Learning</a:t>
            </a:r>
            <a:r>
              <a:rPr lang="en-US" sz="3900" dirty="0"/>
              <a:t> section. </a:t>
            </a:r>
          </a:p>
          <a:p>
            <a:pPr marL="752475" indent="0">
              <a:tabLst>
                <a:tab pos="792163" algn="l"/>
              </a:tabLst>
            </a:pPr>
            <a:r>
              <a:rPr lang="en-US" sz="3000" b="1" dirty="0">
                <a:latin typeface="Arial"/>
                <a:cs typeface="Arial"/>
              </a:rPr>
              <a:t>Note</a:t>
            </a:r>
            <a:r>
              <a:rPr lang="en-US" sz="3000" dirty="0">
                <a:latin typeface="Arial"/>
                <a:cs typeface="Arial"/>
              </a:rPr>
              <a:t>:  The course can also be accessed by clicking </a:t>
            </a:r>
            <a:r>
              <a:rPr lang="en-US" sz="3000" i="1" dirty="0">
                <a:latin typeface="Arial"/>
                <a:cs typeface="Arial"/>
              </a:rPr>
              <a:t>Need to Drop an Enrollment?</a:t>
            </a:r>
            <a:r>
              <a:rPr lang="en-US" sz="3000" dirty="0">
                <a:latin typeface="Arial"/>
                <a:cs typeface="Arial"/>
              </a:rPr>
              <a:t> </a:t>
            </a:r>
          </a:p>
          <a:p>
            <a:endParaRPr lang="en-US" sz="3700" dirty="0"/>
          </a:p>
          <a:p>
            <a:endParaRPr lang="en-US" sz="3700" dirty="0"/>
          </a:p>
          <a:p>
            <a:endParaRPr lang="en-US" sz="3700" dirty="0"/>
          </a:p>
          <a:p>
            <a:endParaRPr lang="en-US" sz="3700" dirty="0"/>
          </a:p>
          <a:p>
            <a:endParaRPr lang="en-US" sz="3700" dirty="0"/>
          </a:p>
          <a:p>
            <a:endParaRPr lang="en-US" sz="3700" dirty="0"/>
          </a:p>
          <a:p>
            <a:r>
              <a:rPr lang="en-US" sz="3700" dirty="0"/>
              <a:t>	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441D47-8299-734A-439C-165DF1C5B0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86" b="36472"/>
          <a:stretch/>
        </p:blipFill>
        <p:spPr>
          <a:xfrm>
            <a:off x="2209800" y="3618778"/>
            <a:ext cx="7315200" cy="450922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B5CC28-FA01-7F60-0D98-098F2DFEC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33009" y="6539229"/>
            <a:ext cx="7291991" cy="13449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1BBCEC-DB6D-2F17-DBB4-A85A602C90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97829" y="11438467"/>
            <a:ext cx="3374571" cy="347496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0056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D8808D-8648-3077-3153-F69DDBFA9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EE436E-6194-AB07-E6D5-ED66004D7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4D9D83-5B17-1704-5B63-E88A5F995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8B70D46-9A07-8D37-1798-11DBC0114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Drop Learning Enrollment (Part 3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E53574-8F51-22FE-148D-0BAA44DF69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 sz="3600" dirty="0"/>
              <a:t>The course page will display. Click </a:t>
            </a:r>
            <a:r>
              <a:rPr lang="en-US" sz="3600" b="1" dirty="0"/>
              <a:t>Drop Course </a:t>
            </a:r>
            <a:r>
              <a:rPr lang="en-US" sz="3600" dirty="0"/>
              <a:t>on the lower right corner of the page.</a:t>
            </a:r>
          </a:p>
          <a:p>
            <a:pPr marL="742950" indent="-742950">
              <a:buFont typeface="+mj-lt"/>
              <a:buAutoNum type="arabicPeriod" startAt="5"/>
            </a:pPr>
            <a:endParaRPr lang="en-US" sz="2800" dirty="0">
              <a:latin typeface="Arial"/>
              <a:cs typeface="Arial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BDA2AC1-41C8-FEC0-25AA-660C1A09AC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9030965"/>
            <a:ext cx="10569221" cy="6053667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6"/>
            </a:pPr>
            <a:r>
              <a:rPr lang="en-US" sz="3600" dirty="0">
                <a:latin typeface="Arial"/>
                <a:cs typeface="Arial"/>
              </a:rPr>
              <a:t>Select the </a:t>
            </a:r>
            <a:r>
              <a:rPr lang="en-US" sz="3600" b="1" dirty="0">
                <a:latin typeface="Arial"/>
                <a:cs typeface="Arial"/>
              </a:rPr>
              <a:t>Drop Reason</a:t>
            </a:r>
            <a:r>
              <a:rPr lang="en-US" sz="3600" dirty="0">
                <a:solidFill>
                  <a:srgbClr val="C00000"/>
                </a:solidFill>
                <a:latin typeface="Arial"/>
                <a:cs typeface="Arial"/>
              </a:rPr>
              <a:t>*</a:t>
            </a:r>
            <a:r>
              <a:rPr lang="en-US" sz="3600" dirty="0">
                <a:latin typeface="Arial"/>
                <a:cs typeface="Arial"/>
              </a:rPr>
              <a:t>.</a:t>
            </a:r>
          </a:p>
          <a:p>
            <a:pPr marL="803275" indent="-803275">
              <a:buFont typeface="+mj-lt"/>
              <a:buAutoNum type="arabicPeriod" startAt="6"/>
            </a:pPr>
            <a:r>
              <a:rPr lang="en-US" sz="3600" dirty="0"/>
              <a:t>Click </a:t>
            </a:r>
            <a:r>
              <a:rPr lang="en-US" sz="3600" b="1" dirty="0"/>
              <a:t>OK</a:t>
            </a:r>
            <a:r>
              <a:rPr lang="en-US" sz="3600" dirty="0"/>
              <a:t>.</a:t>
            </a:r>
          </a:p>
          <a:p>
            <a:pPr marL="742950" indent="0"/>
            <a:endParaRPr lang="en-US" sz="2800" dirty="0"/>
          </a:p>
          <a:p>
            <a:pPr marL="0" indent="0"/>
            <a:endParaRPr lang="en-US" sz="2800" b="1" dirty="0">
              <a:latin typeface="Arial"/>
              <a:cs typeface="Arial"/>
            </a:endParaRPr>
          </a:p>
          <a:p>
            <a:pPr marL="0" indent="0"/>
            <a:endParaRPr lang="en-US" sz="2800" b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7E81AC2-A32A-236D-FAE9-BE1A48A44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2" t="64760" r="5293" b="5924"/>
          <a:stretch/>
        </p:blipFill>
        <p:spPr>
          <a:xfrm>
            <a:off x="1066799" y="3783501"/>
            <a:ext cx="10058400" cy="46281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262973C-A81D-1D32-430E-63CE43F59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58930" y="7358888"/>
            <a:ext cx="2908819" cy="66170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B74F37-E77F-8106-6423-08AD76406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800" y="10478832"/>
            <a:ext cx="10058400" cy="46058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5D7410-2B11-BE6C-B323-3716ECE0F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95575" y="13417436"/>
            <a:ext cx="3593182" cy="50523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A98B51-AB4A-0C4C-592C-E2A632AAA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01175" y="14444758"/>
            <a:ext cx="1485900" cy="5006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E27733D-51C7-6403-9508-1E0F88949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288757" y="1337403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D4B441D-A4F0-95DF-4CD2-34CB18BCB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869805" y="1389611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dirty="0">
                <a:latin typeface="Arial"/>
                <a:cs typeface="Arial"/>
              </a:rPr>
              <a:t>7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9974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D8808D-8648-3077-3153-F69DDBFA9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EE436E-6194-AB07-E6D5-ED66004D7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4D9D83-5B17-1704-5B63-E88A5F995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8B70D46-9A07-8D37-1798-11DBC0114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Drop Learning Enrollment (Part 4 of 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E53574-8F51-22FE-148D-0BAA44DF69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8"/>
            </a:pPr>
            <a:r>
              <a:rPr lang="en-US" sz="3600" dirty="0"/>
              <a:t>The </a:t>
            </a:r>
            <a:r>
              <a:rPr lang="en-US" sz="3600" b="1" dirty="0"/>
              <a:t>Drop Reason </a:t>
            </a:r>
            <a:r>
              <a:rPr lang="en-US" sz="3600" dirty="0"/>
              <a:t>will display. Click </a:t>
            </a:r>
            <a:r>
              <a:rPr lang="en-US" sz="3600" b="1" dirty="0"/>
              <a:t>Submit</a:t>
            </a:r>
            <a:r>
              <a:rPr lang="en-US" sz="3600" dirty="0"/>
              <a:t>.</a:t>
            </a:r>
          </a:p>
          <a:p>
            <a:pPr marL="800100" indent="0"/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</a:t>
            </a:r>
            <a:r>
              <a:rPr lang="en-US" sz="2800" i="1" dirty="0">
                <a:latin typeface="Arial"/>
                <a:cs typeface="Arial"/>
              </a:rPr>
              <a:t>Restricted Courses</a:t>
            </a:r>
            <a:r>
              <a:rPr lang="en-US" sz="2800" dirty="0">
                <a:latin typeface="Arial"/>
                <a:cs typeface="Arial"/>
              </a:rPr>
              <a:t> require approval. For </a:t>
            </a:r>
            <a:r>
              <a:rPr lang="en-US" sz="2800" i="1" dirty="0">
                <a:latin typeface="Arial"/>
                <a:cs typeface="Arial"/>
              </a:rPr>
              <a:t>Internal Learners</a:t>
            </a:r>
            <a:r>
              <a:rPr lang="en-US" sz="2800" dirty="0">
                <a:latin typeface="Arial"/>
                <a:cs typeface="Arial"/>
              </a:rPr>
              <a:t>, their manager must approve the Drop Learning Enrollment. For </a:t>
            </a:r>
            <a:r>
              <a:rPr lang="en-US" sz="2800" i="1" dirty="0">
                <a:latin typeface="Arial"/>
                <a:cs typeface="Arial"/>
              </a:rPr>
              <a:t>External Learners</a:t>
            </a:r>
            <a:r>
              <a:rPr lang="en-US" sz="2800" dirty="0">
                <a:latin typeface="Arial"/>
                <a:cs typeface="Arial"/>
              </a:rPr>
              <a:t>, the Instructor for the Blended course must approve the Drop Learning Enrollment.</a:t>
            </a:r>
            <a:endParaRPr lang="en-US" sz="2800" dirty="0"/>
          </a:p>
          <a:p>
            <a:pPr marL="0" indent="0"/>
            <a:endParaRPr lang="en-US" sz="28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BDA2AC1-41C8-FEC0-25AA-660C1A09AC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7390" y="9037355"/>
            <a:ext cx="10845414" cy="61128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9"/>
            </a:pPr>
            <a:r>
              <a:rPr lang="en-US" sz="3600" dirty="0"/>
              <a:t>You have successfully submitted the </a:t>
            </a:r>
            <a:r>
              <a:rPr lang="en-US" sz="3600" b="1" dirty="0"/>
              <a:t>Drop Learning Enrollment.  </a:t>
            </a:r>
          </a:p>
          <a:p>
            <a:pPr marL="742950" indent="0"/>
            <a:r>
              <a:rPr lang="en-US" sz="2800" b="1" dirty="0">
                <a:latin typeface="Arial"/>
                <a:cs typeface="Arial"/>
              </a:rPr>
              <a:t>Note: </a:t>
            </a:r>
            <a:r>
              <a:rPr lang="en-US" sz="2800" dirty="0">
                <a:latin typeface="Arial"/>
                <a:cs typeface="Arial"/>
              </a:rPr>
              <a:t>You may select </a:t>
            </a:r>
            <a:r>
              <a:rPr lang="en-US" sz="2800" i="1" dirty="0">
                <a:latin typeface="Arial"/>
                <a:cs typeface="Arial"/>
              </a:rPr>
              <a:t>View Details</a:t>
            </a:r>
            <a:r>
              <a:rPr lang="en-US" sz="2800" dirty="0">
                <a:latin typeface="Arial"/>
                <a:cs typeface="Arial"/>
              </a:rPr>
              <a:t> for more information regarding the Drop Learning Enrollment. </a:t>
            </a:r>
            <a:endParaRPr lang="en-US" sz="2800" dirty="0"/>
          </a:p>
          <a:p>
            <a:pPr marL="0" indent="0"/>
            <a:endParaRPr lang="en-US" sz="28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F4FA02-7F90-ABDB-1FEE-61E008D28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100883"/>
            <a:ext cx="9144000" cy="33684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4773A0C-AC2C-4CCD-99B1-99302C054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30118" y="7783718"/>
            <a:ext cx="1376604" cy="47625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93DA251-F0A8-08A8-461C-218B7FD2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9" y="11485599"/>
            <a:ext cx="9144000" cy="18739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Freeform 101">
            <a:extLst>
              <a:ext uri="{FF2B5EF4-FFF2-40B4-BE49-F238E27FC236}">
                <a16:creationId xmlns:a16="http://schemas.microsoft.com/office/drawing/2014/main" id="{8656C997-C15D-7C21-861A-0AF1E93B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8740" y="14419272"/>
            <a:ext cx="10953599" cy="991815"/>
          </a:xfrm>
          <a:prstGeom prst="rect">
            <a:avLst/>
          </a:prstGeom>
          <a:solidFill>
            <a:schemeClr val="accent5"/>
          </a:solidFill>
          <a:ln w="12700">
            <a:solidFill>
              <a:schemeClr val="accent5"/>
            </a:solidFill>
            <a:miter lim="400000"/>
          </a:ln>
        </p:spPr>
        <p:txBody>
          <a:bodyPr lIns="45718" tIns="45718" rIns="45718" bIns="45718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>
              <a:defRPr>
                <a:solidFill>
                  <a:srgbClr val="FFFFFF"/>
                </a:solidFill>
              </a:defRPr>
            </a:pPr>
            <a:endParaRPr lang="en-US" sz="14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1706F5-DD47-7D84-517F-C3F9D39E98BB}"/>
              </a:ext>
            </a:extLst>
          </p:cNvPr>
          <p:cNvSpPr txBox="1"/>
          <p:nvPr/>
        </p:nvSpPr>
        <p:spPr>
          <a:xfrm>
            <a:off x="1780508" y="14664649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You have successfully created the drop learning enrollment. 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9F27860C-8DA0-5831-AA6C-36D52228B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4894" y="14580943"/>
            <a:ext cx="837931" cy="7509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50295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1b022cc-d96d-4c7a-a6ef-47af526da2c2">
      <Terms xmlns="http://schemas.microsoft.com/office/infopath/2007/PartnerControls"/>
    </lcf76f155ced4ddcb4097134ff3c332f>
    <TaxCatchAll xmlns="8d5ae7cb-5eaa-45bd-87a9-9ecdfd4d7a10" xsi:nil="true"/>
    <Comments xmlns="91b022cc-d96d-4c7a-a6ef-47af526da2c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B65DE563EE374EA74AD05A80579592" ma:contentTypeVersion="15" ma:contentTypeDescription="Create a new document." ma:contentTypeScope="" ma:versionID="74bcba3dbaef7232a2f349164506767e">
  <xsd:schema xmlns:xsd="http://www.w3.org/2001/XMLSchema" xmlns:xs="http://www.w3.org/2001/XMLSchema" xmlns:p="http://schemas.microsoft.com/office/2006/metadata/properties" xmlns:ns2="91b022cc-d96d-4c7a-a6ef-47af526da2c2" xmlns:ns3="8d5ae7cb-5eaa-45bd-87a9-9ecdfd4d7a10" targetNamespace="http://schemas.microsoft.com/office/2006/metadata/properties" ma:root="true" ma:fieldsID="a45a3afc3d81b7990a39b2f52d207b53" ns2:_="" ns3:_="">
    <xsd:import namespace="91b022cc-d96d-4c7a-a6ef-47af526da2c2"/>
    <xsd:import namespace="8d5ae7cb-5eaa-45bd-87a9-9ecdfd4d7a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Comme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022cc-d96d-4c7a-a6ef-47af526da2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omments" ma:index="22" nillable="true" ma:displayName="Comments" ma:format="Dropdown" ma:internalName="Comment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ae7cb-5eaa-45bd-87a9-9ecdfd4d7a1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7b3830a-905b-4cd3-90a5-cc2916807d11}" ma:internalName="TaxCatchAll" ma:showField="CatchAllData" ma:web="8d5ae7cb-5eaa-45bd-87a9-9ecdfd4d7a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5037ED-0B11-4449-BF81-C0D1539FFB91}">
  <ds:schemaRefs>
    <ds:schemaRef ds:uri="8d5ae7cb-5eaa-45bd-87a9-9ecdfd4d7a10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91b022cc-d96d-4c7a-a6ef-47af526da2c2"/>
    <ds:schemaRef ds:uri="http://schemas.microsoft.com/office/2006/metadata/properties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71884D-E12F-4894-B02F-4DAAA1CA12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b022cc-d96d-4c7a-a6ef-47af526da2c2"/>
    <ds:schemaRef ds:uri="8d5ae7cb-5eaa-45bd-87a9-9ecdfd4d7a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18931</TotalTime>
  <Words>281</Words>
  <Application>Microsoft Office PowerPoint</Application>
  <PresentationFormat>Custom</PresentationFormat>
  <Paragraphs>61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Job Aid Template</vt:lpstr>
      <vt:lpstr>Administrative</vt:lpstr>
      <vt:lpstr>1_Administrative</vt:lpstr>
      <vt:lpstr>Drop Learning Enrollment</vt:lpstr>
      <vt:lpstr>Drop Learning Enrollment (Part 1 of 4)</vt:lpstr>
      <vt:lpstr>Drop Learning Enrollment (Part 2 of 4)</vt:lpstr>
      <vt:lpstr>Drop Learning Enrollment (Part 3 of 4)</vt:lpstr>
      <vt:lpstr>Drop Learning Enrollment (Part 4 of 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Barfield, Chris</cp:lastModifiedBy>
  <cp:revision>301</cp:revision>
  <cp:lastPrinted>2024-05-14T19:49:44Z</cp:lastPrinted>
  <dcterms:created xsi:type="dcterms:W3CDTF">2024-01-04T16:25:20Z</dcterms:created>
  <dcterms:modified xsi:type="dcterms:W3CDTF">2026-08-07T14:36:17Z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0x010100FDB65DE563EE374EA74AD05A80579592</vt:lpwstr>
  </property>
  <property fmtid="{D5CDD505-2E9C-101B-9397-08002B2CF9AE}" pid="10" name="MediaServiceImageTags">
    <vt:lpwstr/>
  </property>
  <property fmtid="{D5CDD505-2E9C-101B-9397-08002B2CF9AE}" pid="11" name="ArticulateGUID">
    <vt:lpwstr>4C10B61D-7427-4091-8E7A-2BF606D25602</vt:lpwstr>
  </property>
  <property fmtid="{D5CDD505-2E9C-101B-9397-08002B2CF9AE}" pid="12" name="ArticulatePath">
    <vt:lpwstr>Job Aid_Template_Final (3)</vt:lpwstr>
  </property>
</Properties>
</file>