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  <p:sldMasterId id="2147483753" r:id="rId6"/>
    <p:sldMasterId id="2147483759" r:id="rId7"/>
  </p:sldMasterIdLst>
  <p:notesMasterIdLst>
    <p:notesMasterId r:id="rId14"/>
  </p:notesMasterIdLst>
  <p:sldIdLst>
    <p:sldId id="365" r:id="rId8"/>
    <p:sldId id="402" r:id="rId9"/>
    <p:sldId id="403" r:id="rId10"/>
    <p:sldId id="360" r:id="rId11"/>
    <p:sldId id="361" r:id="rId12"/>
    <p:sldId id="359" r:id="rId13"/>
  </p:sldIdLst>
  <p:sldSz cx="12192000" cy="16256000"/>
  <p:notesSz cx="7315200" cy="96012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8CFD2265-FDCC-7931-09E1-3E8461D7520F}" name="Kim Biador" initials="KB" userId="S::Kim.Biador@sao.ga.gov::fca14e35-9508-4b00-aeb1-b6a35bc0345e" providerId="AD"/>
  <p188:author id="{F94FB268-4EB0-26A1-9FED-9A9B05C4B15C}" name="McClester, Ryan" initials="RM" userId="S::ryan.mcclester@sao.ga.gov::5f0298cf-8456-4577-8b9b-8f3379c01079" providerId="AD"/>
  <p188:author id="{FD112B87-4ECB-1A4F-CEC8-A22DFEE694ED}" name="Meredith, Holli" initials="MH" userId="S::holli.meredith@doas.ga.gov::abed3d92-5b59-46a6-a144-e54e81988cdd" providerId="AD"/>
  <p188:author id="{9787CA88-8990-7915-69DC-C917154F27AC}" name="Biador, Kim" initials="BK" userId="S::kbiador@deloitte.com::0aca51a9-456d-4254-bf9f-8c53f2de5f37" providerId="AD"/>
  <p188:author id="{BFFD038E-6017-C843-98BD-7DB9884C9DDE}" name="Sipe, Jamie" initials="SJ" userId="S::jasipe@deloitte.com::5bc06a04-23d5-42bd-853b-0cd5205b0fa0" providerId="AD"/>
  <p188:author id="{471E52D1-033D-681F-BB5E-AA83C54BD59F}" name="Bennett, Sarah" initials="BS" userId="S::sarah.bennett@sao.ga.gov::871d29f0-7b0a-477a-aa77-4636a0fff924" providerId="AD"/>
  <p188:author id="{C3F716E1-5E86-126D-1DD3-F82A61D43E20}" name="Craddock, Kevin" initials="CK" userId="S::kcraddock@deloitte.com::0e841674-75f8-4c3c-a0a5-e9ca8b58a7de" providerId="AD"/>
  <p188:author id="{2AFD9AF1-72FD-DABD-77A2-2F9C0E103930}" name="Bennett, Sarah" initials="BS" userId="S::sarabennett@deloitte.com::e3a7b89e-ccd3-495f-9a2d-e395c84ccd09" providerId="AD"/>
  <p188:author id="{14050DF4-5A79-A81B-870B-F71F08C740B9}" name="Carter, Deona" initials="CD" userId="S::dmcarter_tcsg.edu#ext#@gets.onmicrosoft.com::8b7bed87-ce7f-4433-964f-68a9215d084b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58" y="-2722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tags" Target="tags/tag1.xml"/><Relationship Id="rId10" Type="http://schemas.openxmlformats.org/officeDocument/2006/relationships/slide" Target="slides/slide3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el, Rachana" userId="S::rachana.patel@doas.ga.gov::acbd3462-464a-4bba-83d0-fb3750cc2afe" providerId="AD" clId="Web-{B9B1AA47-3F2F-3ACE-DA6A-1C5543E574F2}"/>
    <pc:docChg chg="addSld modSld">
      <pc:chgData name="Patel, Rachana" userId="S::rachana.patel@doas.ga.gov::acbd3462-464a-4bba-83d0-fb3750cc2afe" providerId="AD" clId="Web-{B9B1AA47-3F2F-3ACE-DA6A-1C5543E574F2}" dt="2026-08-03T20:17:17.118" v="25" actId="14100"/>
      <pc:docMkLst>
        <pc:docMk/>
      </pc:docMkLst>
    </pc:docChg>
  </pc:docChgLst>
  <pc:docChgLst>
    <pc:chgData name="Barfield, Chris" userId="bce30e8a-c9b2-4f0f-b373-c3216ae509e8" providerId="ADAL" clId="{1C38A8CD-198A-4246-8B00-37A6B95595FE}"/>
    <pc:docChg chg="custSel delSld modSld">
      <pc:chgData name="Barfield, Chris" userId="bce30e8a-c9b2-4f0f-b373-c3216ae509e8" providerId="ADAL" clId="{1C38A8CD-198A-4246-8B00-37A6B95595FE}" dt="2026-08-07T14:37:32.308" v="39" actId="962"/>
      <pc:docMkLst>
        <pc:docMk/>
      </pc:docMkLst>
      <pc:sldChg chg="addSp delSp modSp mod">
        <pc:chgData name="Barfield, Chris" userId="bce30e8a-c9b2-4f0f-b373-c3216ae509e8" providerId="ADAL" clId="{1C38A8CD-198A-4246-8B00-37A6B95595FE}" dt="2026-08-07T14:37:32.308" v="39" actId="962"/>
        <pc:sldMkLst>
          <pc:docMk/>
          <pc:sldMk cId="1350252426" sldId="360"/>
        </pc:sldMkLst>
        <pc:spChg chg="mod">
          <ac:chgData name="Barfield, Chris" userId="bce30e8a-c9b2-4f0f-b373-c3216ae509e8" providerId="ADAL" clId="{1C38A8CD-198A-4246-8B00-37A6B95595FE}" dt="2026-08-04T17:50:29.715" v="35" actId="14100"/>
          <ac:spMkLst>
            <pc:docMk/>
            <pc:sldMk cId="1350252426" sldId="360"/>
            <ac:spMk id="14" creationId="{CB7F8037-B6E7-09D7-95B3-EE0C1A3776BC}"/>
          </ac:spMkLst>
        </pc:spChg>
        <pc:picChg chg="add mod ord modCrop">
          <ac:chgData name="Barfield, Chris" userId="bce30e8a-c9b2-4f0f-b373-c3216ae509e8" providerId="ADAL" clId="{1C38A8CD-198A-4246-8B00-37A6B95595FE}" dt="2026-08-07T14:37:32.308" v="39" actId="962"/>
          <ac:picMkLst>
            <pc:docMk/>
            <pc:sldMk cId="1350252426" sldId="360"/>
            <ac:picMk id="11" creationId="{A2799662-76D3-7EE8-6179-801B67E0188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43163" y="1200150"/>
            <a:ext cx="2428875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F99EE-B2D2-41D4-83DE-2320E59029E6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337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9928DEF-0B72-2DF6-0344-673436693EE5}"/>
              </a:ext>
            </a:extLst>
          </p:cNvPr>
          <p:cNvSpPr/>
          <p:nvPr userDrawn="1"/>
        </p:nvSpPr>
        <p:spPr>
          <a:xfrm>
            <a:off x="4549271" y="1787185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742950" indent="-742950">
              <a:buFont typeface="+mj-lt"/>
              <a:buAutoNum type="arabicPeriod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7D9D906-924F-559D-A2D0-0CF232BBFF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949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3BEA5A19-8521-AB81-E474-C5957BFDC60F}"/>
              </a:ext>
            </a:extLst>
          </p:cNvPr>
          <p:cNvSpPr/>
          <p:nvPr userDrawn="1"/>
        </p:nvSpPr>
        <p:spPr>
          <a:xfrm>
            <a:off x="4575985" y="1773408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endParaRPr lang="en-US" sz="1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742950" indent="-742950">
              <a:buFont typeface="+mj-lt"/>
              <a:buAutoNum type="arabicPeriod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steps. 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742950" indent="-742950">
              <a:buFont typeface="+mj-lt"/>
              <a:buAutoNum type="arabicPeriod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Step.</a:t>
            </a:r>
          </a:p>
        </p:txBody>
      </p:sp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CE342976-675F-9A54-1C8B-53AF5FC0BB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12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16254F56-ACA8-1D2A-9FF1-7C42D2AC33C9}"/>
              </a:ext>
            </a:extLst>
          </p:cNvPr>
          <p:cNvSpPr/>
          <p:nvPr userDrawn="1"/>
        </p:nvSpPr>
        <p:spPr>
          <a:xfrm>
            <a:off x="4549271" y="1778929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742950" indent="-742950">
              <a:buFont typeface="+mj-lt"/>
              <a:buAutoNum type="arabicPeriod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steps.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742950" indent="-742950">
              <a:buFont typeface="+mj-lt"/>
              <a:buAutoNum type="arabicPeriod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742950" indent="-742950">
              <a:buFont typeface="+mj-lt"/>
              <a:buAutoNum type="arabicPeriod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B3590C5-EAE4-5F81-FAC9-C74EE395E4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0995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9928DEF-0B72-2DF6-0344-673436693EE5}"/>
              </a:ext>
            </a:extLst>
          </p:cNvPr>
          <p:cNvSpPr/>
          <p:nvPr userDrawn="1"/>
        </p:nvSpPr>
        <p:spPr>
          <a:xfrm>
            <a:off x="4549269" y="1770012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742950" indent="-742950">
              <a:buFont typeface="+mj-lt"/>
              <a:buAutoNum type="arabicPeriod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BA4C340-0BC8-0DF0-0BFF-CE95BC9F98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64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 dirty="0"/>
              <a:t>Developers: Insert Description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3F5DCB-BF1C-8491-A3DC-FEC224ABEE49}"/>
              </a:ext>
            </a:extLst>
          </p:cNvPr>
          <p:cNvSpPr txBox="1"/>
          <p:nvPr userDrawn="1"/>
        </p:nvSpPr>
        <p:spPr>
          <a:xfrm>
            <a:off x="838199" y="7470505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316F513-664B-E57C-7380-97BAD8FBA6DE}"/>
              </a:ext>
            </a:extLst>
          </p:cNvPr>
          <p:cNvSpPr txBox="1"/>
          <p:nvPr userDrawn="1"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5ABD0E-385F-8592-5776-5CC2B84409B1}"/>
              </a:ext>
            </a:extLst>
          </p:cNvPr>
          <p:cNvSpPr/>
          <p:nvPr userDrawn="1"/>
        </p:nvSpPr>
        <p:spPr>
          <a:xfrm>
            <a:off x="4621183" y="3602669"/>
            <a:ext cx="263408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C9DB5D73-FB9A-8A80-AA19-14615243C2BB}"/>
              </a:ext>
            </a:extLst>
          </p:cNvPr>
          <p:cNvSpPr/>
          <p:nvPr userDrawn="1"/>
        </p:nvSpPr>
        <p:spPr>
          <a:xfrm>
            <a:off x="4873060" y="6904945"/>
            <a:ext cx="213032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 descr="Arrow">
            <a:extLst>
              <a:ext uri="{FF2B5EF4-FFF2-40B4-BE49-F238E27FC236}">
                <a16:creationId xmlns:a16="http://schemas.microsoft.com/office/drawing/2014/main" id="{06C14F2E-E381-93EA-DBCB-C1F91E6E4009}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 descr="straight arrow">
            <a:extLst>
              <a:ext uri="{FF2B5EF4-FFF2-40B4-BE49-F238E27FC236}">
                <a16:creationId xmlns:a16="http://schemas.microsoft.com/office/drawing/2014/main" id="{6FDA55B7-CD6E-C95A-2992-64371D2A2250}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 descr="straight arrow">
            <a:extLst>
              <a:ext uri="{FF2B5EF4-FFF2-40B4-BE49-F238E27FC236}">
                <a16:creationId xmlns:a16="http://schemas.microsoft.com/office/drawing/2014/main" id="{0FCE2A6E-264E-7C16-B0B4-3931B56EBDB1}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 dirty="0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 dirty="0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 dirty="0"/>
              <a:t>End of Process</a:t>
            </a:r>
          </a:p>
        </p:txBody>
      </p:sp>
      <p:pic>
        <p:nvPicPr>
          <p:cNvPr id="27" name="Picture 26" descr="Georgia at work logo">
            <a:extLst>
              <a:ext uri="{FF2B5EF4-FFF2-40B4-BE49-F238E27FC236}">
                <a16:creationId xmlns:a16="http://schemas.microsoft.com/office/drawing/2014/main" id="{EFD19BBC-BAC4-08DB-FDBA-738F62F04F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108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9928DEF-0B72-2DF6-0344-673436693EE5}"/>
              </a:ext>
            </a:extLst>
          </p:cNvPr>
          <p:cNvSpPr/>
          <p:nvPr userDrawn="1"/>
        </p:nvSpPr>
        <p:spPr>
          <a:xfrm>
            <a:off x="4549271" y="1787185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/>
          <a:lstStyle>
            <a:lvl1pPr marL="571500" indent="-57150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1275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3BEA5A19-8521-AB81-E474-C5957BFDC60F}"/>
              </a:ext>
            </a:extLst>
          </p:cNvPr>
          <p:cNvSpPr/>
          <p:nvPr userDrawn="1"/>
        </p:nvSpPr>
        <p:spPr>
          <a:xfrm>
            <a:off x="4575985" y="1773408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endParaRPr lang="en-US" sz="18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/>
          <a:lstStyle>
            <a:lvl1pPr marL="571500" indent="-57150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/>
          <a:lstStyle>
            <a:lvl1pPr marL="571500" indent="-571500">
              <a:buFont typeface="+mj-lt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499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16254F56-ACA8-1D2A-9FF1-7C42D2AC33C9}"/>
              </a:ext>
            </a:extLst>
          </p:cNvPr>
          <p:cNvSpPr/>
          <p:nvPr userDrawn="1"/>
        </p:nvSpPr>
        <p:spPr>
          <a:xfrm>
            <a:off x="4549271" y="1778929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Developers: Use this slide to show three steps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Insert Step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8091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9928DEF-0B72-2DF6-0344-673436693EE5}"/>
              </a:ext>
            </a:extLst>
          </p:cNvPr>
          <p:cNvSpPr/>
          <p:nvPr userDrawn="1"/>
        </p:nvSpPr>
        <p:spPr>
          <a:xfrm>
            <a:off x="4549269" y="1770012"/>
            <a:ext cx="3093455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571500" indent="-57150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047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1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 Process Guid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A92F6-2087-E12D-4041-9EDA057F1D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65486"/>
            <a:ext cx="10515600" cy="1523754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Insert: </a:t>
            </a:r>
            <a:r>
              <a:rPr lang="en-US" err="1"/>
              <a:t>Suite_Workstream_Title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E8AC13-3617-9F0B-73DC-92A3ADEE1A9B}"/>
              </a:ext>
            </a:extLst>
          </p:cNvPr>
          <p:cNvSpPr txBox="1"/>
          <p:nvPr userDrawn="1"/>
        </p:nvSpPr>
        <p:spPr>
          <a:xfrm>
            <a:off x="838200" y="2772696"/>
            <a:ext cx="105156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Review Process Guidance</a:t>
            </a:r>
          </a:p>
          <a:p>
            <a:pPr algn="ctr"/>
            <a:endParaRPr 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Draft (In Development)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Save Draft in SharePoint In Development folder</a:t>
            </a:r>
          </a:p>
          <a:p>
            <a:pPr marL="342900" indent="-342900">
              <a:buFont typeface="+mj-lt"/>
              <a:buAutoNum type="arabicPeriod"/>
            </a:pPr>
            <a:r>
              <a:rPr lang="en-US" b="0">
                <a:latin typeface="Arial" panose="020B0604020202020204" pitchFamily="34" charset="0"/>
                <a:cs typeface="Arial" panose="020B0604020202020204" pitchFamily="34" charset="0"/>
              </a:rPr>
              <a:t>Have a trainer Peer Review</a:t>
            </a:r>
          </a:p>
          <a:p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Workstream Review (State/Deloitte)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review each slide for system accuracy and business process alignment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If updates are needed, use the comment feature to provide feedback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All comments will be added and tracked in the Comment Tracker by the Training Team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Revision (Training Developer) - 2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Address all comments/feedback from Workstream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Add all comments/feedback to the Comment Tracker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Final Job Aid deliverable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Training Lead Review (State/Deloitte) (3 days)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Please verify all requested updates are incorporated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Notify Training Developer when review is complete</a:t>
            </a:r>
          </a:p>
          <a:p>
            <a:pPr marL="342900" indent="-342900">
              <a:buAutoNum type="arabicPeriod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Final Review and Sign Off (State Lead &amp; PMO) - 5 days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Incorporate final updates</a:t>
            </a:r>
          </a:p>
          <a:p>
            <a:pPr marL="342900" indent="-342900">
              <a:buAutoNum type="arabicPeriod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Create and upload Final PDF and Final PPT version to client repository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415D64-35DC-654E-4A0D-43E390052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2" y="10005252"/>
            <a:ext cx="11317976" cy="417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20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ticl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7097D7D-E5A2-6A26-0D49-2C4285FEC506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Article Template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50BAD-5229-FB81-E23D-FB031B54A9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3424" y="2065338"/>
            <a:ext cx="10725150" cy="965200"/>
          </a:xfrm>
        </p:spPr>
        <p:txBody>
          <a:bodyPr>
            <a:norm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/>
              <a:t>Click to insert Article Title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3C6D7B7-A67D-77A0-F7C3-16868EDBCE6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55430140"/>
              </p:ext>
            </p:extLst>
          </p:nvPr>
        </p:nvGraphicFramePr>
        <p:xfrm>
          <a:off x="961918" y="12078751"/>
          <a:ext cx="10268164" cy="280416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2839521">
                  <a:extLst>
                    <a:ext uri="{9D8B030D-6E8A-4147-A177-3AD203B41FA5}">
                      <a16:colId xmlns:a16="http://schemas.microsoft.com/office/drawing/2014/main" val="1553591331"/>
                    </a:ext>
                  </a:extLst>
                </a:gridCol>
                <a:gridCol w="7428643">
                  <a:extLst>
                    <a:ext uri="{9D8B030D-6E8A-4147-A177-3AD203B41FA5}">
                      <a16:colId xmlns:a16="http://schemas.microsoft.com/office/drawing/2014/main" val="537208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7826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 Can View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179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Location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191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Tags</a:t>
                      </a:r>
                    </a:p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5886773"/>
                  </a:ext>
                </a:extLst>
              </a:tr>
            </a:tbl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DEF31B3-5E6C-59C2-885A-9F1764710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1589" y="12079186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workstream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9DC24424-4835-2EE8-08E2-FEBFDB909B3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11588" y="12799911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the role(s) that apply: HR Admin, Manager, Public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866D5190-41B7-E561-BE8E-322C44359B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11587" y="13484123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N/A (for now)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7787A8A-70C2-6484-AA6E-E6621FD706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1587" y="14190285"/>
            <a:ext cx="7418387" cy="6842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insert tags (workstream and key words)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4B46B2-EC63-D997-9ECA-B32B7A796F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3424" y="3953310"/>
            <a:ext cx="10725150" cy="9652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to insert Article Body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E97C49-1A79-B06F-DDD7-0BAA87EC4534}"/>
              </a:ext>
            </a:extLst>
          </p:cNvPr>
          <p:cNvSpPr txBox="1"/>
          <p:nvPr userDrawn="1"/>
        </p:nvSpPr>
        <p:spPr>
          <a:xfrm>
            <a:off x="4806529" y="3329892"/>
            <a:ext cx="2578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Article Body</a:t>
            </a:r>
          </a:p>
        </p:txBody>
      </p:sp>
    </p:spTree>
    <p:extLst>
      <p:ext uri="{BB962C8B-B14F-4D97-AF65-F5344CB8AC3E}">
        <p14:creationId xmlns:p14="http://schemas.microsoft.com/office/powerpoint/2010/main" val="819808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Developers: Insert Description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3F5DCB-BF1C-8491-A3DC-FEC224ABEE49}"/>
              </a:ext>
            </a:extLst>
          </p:cNvPr>
          <p:cNvSpPr txBox="1"/>
          <p:nvPr userDrawn="1"/>
        </p:nvSpPr>
        <p:spPr>
          <a:xfrm>
            <a:off x="838199" y="7470505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33839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316F513-664B-E57C-7380-97BAD8FBA6DE}"/>
              </a:ext>
            </a:extLst>
          </p:cNvPr>
          <p:cNvSpPr txBox="1"/>
          <p:nvPr userDrawn="1"/>
        </p:nvSpPr>
        <p:spPr>
          <a:xfrm>
            <a:off x="838200" y="12531829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5ABD0E-385F-8592-5776-5CC2B84409B1}"/>
              </a:ext>
            </a:extLst>
          </p:cNvPr>
          <p:cNvSpPr/>
          <p:nvPr userDrawn="1"/>
        </p:nvSpPr>
        <p:spPr>
          <a:xfrm>
            <a:off x="4621183" y="3602669"/>
            <a:ext cx="263408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DESCRIPTION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C9DB5D73-FB9A-8A80-AA19-14615243C2BB}"/>
              </a:ext>
            </a:extLst>
          </p:cNvPr>
          <p:cNvSpPr/>
          <p:nvPr userDrawn="1"/>
        </p:nvSpPr>
        <p:spPr>
          <a:xfrm>
            <a:off x="4873060" y="6904945"/>
            <a:ext cx="213032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pic>
        <p:nvPicPr>
          <p:cNvPr id="27" name="Picture 2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FD19BBC-BAC4-08DB-FDBA-738F62F04F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34A05A8-7AD6-1DE3-653C-6E4A151A0C17}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Arrow Connector 28" descr="Arrow">
            <a:extLst>
              <a:ext uri="{FF2B5EF4-FFF2-40B4-BE49-F238E27FC236}">
                <a16:creationId xmlns:a16="http://schemas.microsoft.com/office/drawing/2014/main" id="{9A41B00A-40B1-8472-62E7-4985FA939BF2}"/>
              </a:ext>
            </a:extLst>
          </p:cNvPr>
          <p:cNvCxnSpPr>
            <a:cxnSpLocks/>
          </p:cNvCxnSpPr>
          <p:nvPr userDrawn="1"/>
        </p:nvCxnSpPr>
        <p:spPr>
          <a:xfrm>
            <a:off x="376866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37531EB2-C76D-9BB4-495F-78A07DC2AAF6}"/>
              </a:ext>
            </a:extLst>
          </p:cNvPr>
          <p:cNvSpPr/>
          <p:nvPr userDrawn="1"/>
        </p:nvSpPr>
        <p:spPr>
          <a:xfrm>
            <a:off x="51513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Straight Arrow Connector 30" descr="straight arrow">
            <a:extLst>
              <a:ext uri="{FF2B5EF4-FFF2-40B4-BE49-F238E27FC236}">
                <a16:creationId xmlns:a16="http://schemas.microsoft.com/office/drawing/2014/main" id="{FC801B2B-564D-CB02-A7E9-62469467A234}"/>
              </a:ext>
            </a:extLst>
          </p:cNvPr>
          <p:cNvCxnSpPr>
            <a:cxnSpLocks/>
          </p:cNvCxnSpPr>
          <p:nvPr userDrawn="1"/>
        </p:nvCxnSpPr>
        <p:spPr>
          <a:xfrm>
            <a:off x="7771223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AB08F15A-3A4D-C36A-4F70-15C2DD8F2B6A}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7154ED99-F5E9-8D55-E5CB-83D2B36A69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A65AD79E-FF00-3D5F-8845-A49C63177F1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7" y="13687823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38" name="Text Placeholder 22">
            <a:extLst>
              <a:ext uri="{FF2B5EF4-FFF2-40B4-BE49-F238E27FC236}">
                <a16:creationId xmlns:a16="http://schemas.microsoft.com/office/drawing/2014/main" id="{B4DCBB44-BC01-54B8-6641-134FFC6331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BFB995-6694-2C04-FC61-C8DD34EA28F1}"/>
              </a:ext>
            </a:extLst>
          </p:cNvPr>
          <p:cNvSpPr txBox="1"/>
          <p:nvPr userDrawn="1"/>
        </p:nvSpPr>
        <p:spPr>
          <a:xfrm>
            <a:off x="311727" y="1494212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674159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27" r:id="rId2"/>
    <p:sldLayoutId id="2147483728" r:id="rId3"/>
    <p:sldLayoutId id="2147483729" r:id="rId4"/>
    <p:sldLayoutId id="2147483730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421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560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4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791D0FD-7B11-C8C2-9763-857BBD832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Enroll Learner in Course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F66885C-3549-59BA-9707-036A2DE650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This guide will assist </a:t>
            </a:r>
            <a:r>
              <a:rPr lang="en-US" i="1" dirty="0"/>
              <a:t>Managers </a:t>
            </a:r>
            <a:r>
              <a:rPr lang="en-US" dirty="0"/>
              <a:t>with</a:t>
            </a:r>
            <a:r>
              <a:rPr lang="en-US" i="1" dirty="0"/>
              <a:t> </a:t>
            </a:r>
            <a:r>
              <a:rPr lang="en-US" dirty="0"/>
              <a:t>the steps to </a:t>
            </a:r>
            <a:r>
              <a:rPr lang="en-US" i="1" dirty="0"/>
              <a:t>Enroll </a:t>
            </a:r>
            <a:r>
              <a:rPr lang="en-US"/>
              <a:t>a</a:t>
            </a:r>
            <a:r>
              <a:rPr lang="en-US" i="1"/>
              <a:t> </a:t>
            </a:r>
            <a:r>
              <a:rPr lang="en-US" i="1" dirty="0"/>
              <a:t>Learner in Course</a:t>
            </a:r>
            <a:r>
              <a:rPr lang="en-US" dirty="0"/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C4BB5E7-8334-64E1-1A36-00124D25B1B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algn="l" rtl="0" fontAlgn="base"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Click </a:t>
            </a:r>
            <a:r>
              <a:rPr lang="en-US" b="1" dirty="0">
                <a:solidFill>
                  <a:srgbClr val="000000"/>
                </a:solidFill>
              </a:rPr>
              <a:t>Learning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to access your 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Learning Dashboard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</a:p>
          <a:p>
            <a:pPr algn="l" rtl="0" fontAlgn="base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Click </a:t>
            </a:r>
            <a:r>
              <a:rPr lang="en-US" b="1" dirty="0">
                <a:solidFill>
                  <a:srgbClr val="000000"/>
                </a:solidFill>
              </a:rPr>
              <a:t>Browse Learning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algn="l" rtl="0" fontAlgn="base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</a:rPr>
              <a:t>Click </a:t>
            </a:r>
            <a:r>
              <a:rPr lang="en-US" b="1" dirty="0">
                <a:solidFill>
                  <a:srgbClr val="000000"/>
                </a:solidFill>
              </a:rPr>
              <a:t>Enroll My Team</a:t>
            </a:r>
            <a:r>
              <a:rPr lang="en-US" dirty="0">
                <a:solidFill>
                  <a:srgbClr val="000000"/>
                </a:solidFill>
              </a:rPr>
              <a:t>.</a:t>
            </a:r>
          </a:p>
          <a:p>
            <a:pPr algn="l" rtl="0" fontAlgn="base"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r>
              <a:rPr lang="en-US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Select learners 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​to enroll in the course.</a:t>
            </a:r>
          </a:p>
          <a:p>
            <a:pPr algn="l" rtl="0" fontAlgn="base">
              <a:buFont typeface="+mj-lt"/>
              <a:buAutoNum type="arabicPeriod"/>
            </a:pP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Click </a:t>
            </a:r>
            <a:r>
              <a:rPr lang="en-US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Submit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1FFF891-8A7E-73A1-1A3E-37909EF02C8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0156" y="13533194"/>
            <a:ext cx="1892488" cy="1108320"/>
          </a:xfrm>
        </p:spPr>
        <p:txBody>
          <a:bodyPr>
            <a:normAutofit/>
          </a:bodyPr>
          <a:lstStyle/>
          <a:p>
            <a:r>
              <a:rPr lang="en-US" dirty="0"/>
              <a:t>Enrolling a Learner to a Course is Needed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54D75BB-65BA-B368-37BD-3746F298AC6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149755" y="13701592"/>
            <a:ext cx="1892487" cy="771525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Enroll Learner in Course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7B80540-3E51-1ECE-C97A-51E9EF3948D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/>
              <a:t>Click Submit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5ED81A-C28F-885B-F211-7886FCEAF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7B9413-C376-4173-83FA-9706DE374DDA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8D7C0D-06E3-DA35-2C26-7138DD11C6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61DEA6-4098-F833-61A4-237A3E29B7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1059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B543FB-708C-5296-1C61-E5D9E978F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350D3-7E5E-613B-7FB5-D8DCA29CE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7C245E-F006-F7C5-F40F-05B977533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7A38923-F4F5-DE56-68D8-2D5D51894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Enroll Learner in Course (Part 1 of 5)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789111-5D0B-9325-5D39-BC195675C2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Click the</a:t>
            </a:r>
            <a:r>
              <a:rPr lang="en-US" sz="3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Global Navigation Menu</a:t>
            </a:r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5D4460F-B0A5-3A65-63AE-B770B4A7B3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1390" y="9058881"/>
            <a:ext cx="10569221" cy="6053667"/>
          </a:xfrm>
        </p:spPr>
        <p:txBody>
          <a:bodyPr vert="horz" wrap="square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en-US" sz="3600" dirty="0">
                <a:latin typeface="Arial"/>
                <a:cs typeface="Arial"/>
              </a:rPr>
              <a:t>Click </a:t>
            </a:r>
            <a:r>
              <a:rPr lang="en-US" sz="3600" b="1" dirty="0">
                <a:latin typeface="Arial"/>
                <a:cs typeface="Arial"/>
              </a:rPr>
              <a:t>Learning </a:t>
            </a:r>
            <a:r>
              <a:rPr lang="en-US" sz="3600" dirty="0">
                <a:latin typeface="Arial"/>
                <a:cs typeface="Arial"/>
              </a:rPr>
              <a:t>to access your </a:t>
            </a:r>
            <a:r>
              <a:rPr lang="en-US" sz="3600" b="1" dirty="0">
                <a:latin typeface="Arial"/>
                <a:cs typeface="Arial"/>
              </a:rPr>
              <a:t>Learning Dashboard</a:t>
            </a:r>
            <a:r>
              <a:rPr lang="en-US" sz="3600" dirty="0">
                <a:latin typeface="Arial"/>
                <a:cs typeface="Arial"/>
              </a:rPr>
              <a:t>.</a:t>
            </a:r>
          </a:p>
          <a:p>
            <a:endParaRPr lang="en-US" sz="3700" dirty="0"/>
          </a:p>
          <a:p>
            <a:endParaRPr lang="en-US" sz="3700" dirty="0"/>
          </a:p>
          <a:p>
            <a:endParaRPr lang="en-US" sz="3700" dirty="0"/>
          </a:p>
          <a:p>
            <a:endParaRPr lang="en-US" sz="3700" dirty="0"/>
          </a:p>
          <a:p>
            <a:endParaRPr lang="en-US" sz="3700" dirty="0"/>
          </a:p>
          <a:p>
            <a:endParaRPr lang="en-US" sz="3700" dirty="0"/>
          </a:p>
          <a:p>
            <a:r>
              <a:rPr lang="en-US" sz="3700" dirty="0"/>
              <a:t>	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AAEE84C-C137-2284-B16B-40FEF0E578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656316"/>
            <a:ext cx="7315200" cy="422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6A017E8-0F54-0DA4-D50E-605AE30FA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209800" y="3656316"/>
            <a:ext cx="2362200" cy="127663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A104456-F4C1-06DC-C56B-FA38F0F33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53" b="45972"/>
          <a:stretch/>
        </p:blipFill>
        <p:spPr>
          <a:xfrm>
            <a:off x="2438400" y="10337347"/>
            <a:ext cx="7315200" cy="477520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FB0ED79-CE1F-CFC8-E826-16DED7384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38400" y="12659360"/>
            <a:ext cx="7315200" cy="10363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6953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30695F-F7DE-5B7C-3C31-E68D7110B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BB7832-A06D-4E8B-A914-BDD6443ECE72}" type="datetime1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8/7/2026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5FA547-AD69-A4DC-8BBA-E17BD4538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8A2488-2D23-656A-A767-80CFA41A1D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78E8AA-DD40-477F-A66C-355F3DFD591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488338E-8E6F-26B5-8C02-2D790661A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Enroll Learner in Course (Part 2 of 5)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BE1E50-425D-4504-2B35-9003DB7A7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F01BB68-3B10-98E1-AE8D-F9251D942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3"/>
            </a:pPr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Discover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 startAt="3"/>
            </a:pPr>
            <a:r>
              <a:rPr lang="en-US" dirty="0"/>
              <a:t>Click </a:t>
            </a:r>
            <a:r>
              <a:rPr lang="en-US" b="1" dirty="0"/>
              <a:t>Browse Learning</a:t>
            </a:r>
            <a:r>
              <a:rPr lang="en-US" dirty="0"/>
              <a:t>.</a:t>
            </a:r>
          </a:p>
          <a:p>
            <a:pPr marL="738188" lvl="1" indent="0">
              <a:buNone/>
            </a:pPr>
            <a:endParaRPr lang="en-US" sz="2800" dirty="0">
              <a:latin typeface="Arial"/>
              <a:cs typeface="Arial"/>
            </a:endParaRPr>
          </a:p>
          <a:p>
            <a:pPr marL="738188" lvl="1" indent="0">
              <a:buNone/>
            </a:pPr>
            <a:endParaRPr lang="en-US" sz="2800" dirty="0">
              <a:latin typeface="Arial"/>
              <a:cs typeface="Arial"/>
            </a:endParaRPr>
          </a:p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8C543B-18A7-7E31-78E1-0E5678D4D6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4049811"/>
            <a:ext cx="10058400" cy="441817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3AA64E9-E17D-BE62-5484-3C092D4BF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6800" y="4659705"/>
            <a:ext cx="3688624" cy="6838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88273A-635B-5070-9605-CCCA98054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81650" y="7810500"/>
            <a:ext cx="1866900" cy="4554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47E43D6-0BFA-4439-CC4C-FF62EDBFD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4755424" y="467773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A6CF925-F5F1-873E-0281-925FFA537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448550" y="776389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05081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2799662-76D3-7EE8-6179-801B67E01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5764"/>
          <a:stretch>
            <a:fillRect/>
          </a:stretch>
        </p:blipFill>
        <p:spPr>
          <a:xfrm>
            <a:off x="1534264" y="3867820"/>
            <a:ext cx="9144000" cy="454387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5A3CAB-E9DB-EBB6-F327-F9D81F7B2C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CF3A9F-B6B4-C23A-16C5-11B882B4A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286443-729B-C209-21AF-99916F5932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ECFFD47-2168-685D-FEEC-BC36F7E98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Enroll Learner in Course (Part 3 of 5)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FDD6B3-D332-0ED2-2A4F-B665853A9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FF8B0D-B220-A0DC-6FAC-8D832DE35F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5"/>
            </a:pPr>
            <a:r>
              <a:rPr lang="en-US" dirty="0">
                <a:latin typeface="Arial"/>
                <a:cs typeface="Arial"/>
              </a:rPr>
              <a:t>Select desired course</a:t>
            </a:r>
            <a:r>
              <a:rPr lang="en-US" sz="3600" dirty="0">
                <a:latin typeface="Arial"/>
                <a:cs typeface="Arial"/>
              </a:rPr>
              <a:t>.</a:t>
            </a:r>
          </a:p>
          <a:p>
            <a:pPr marL="738188" lvl="1" indent="0">
              <a:buNone/>
            </a:pPr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You can also search for a specific course by entering key words in the search field and pressing Enter.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5E4F380-5E81-5E09-E341-1B04BA0098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"/>
            </a:pPr>
            <a:r>
              <a:rPr lang="en-US" dirty="0"/>
              <a:t>Click </a:t>
            </a:r>
            <a:r>
              <a:rPr lang="en-US" b="1" dirty="0"/>
              <a:t>Enroll My Team</a:t>
            </a:r>
            <a:r>
              <a:rPr lang="en-US" dirty="0"/>
              <a:t>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29786E8-F638-C61B-3821-F8A4A1A68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6004"/>
          <a:stretch/>
        </p:blipFill>
        <p:spPr>
          <a:xfrm>
            <a:off x="3810000" y="9786678"/>
            <a:ext cx="4572000" cy="538278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2292B9A-EFC9-5F13-3C7C-F08A12EF7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63143" y="14577500"/>
            <a:ext cx="1886243" cy="49382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7F8037-B6E7-09D7-95B3-EE0C1A3776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84136" y="6070600"/>
            <a:ext cx="5909731" cy="92740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0252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5A3CAB-E9DB-EBB6-F327-F9D81F7B2C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CF3A9F-B6B4-C23A-16C5-11B882B4A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286443-729B-C209-21AF-99916F5932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ECFFD47-2168-685D-FEEC-BC36F7E98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Enroll Learner in Course (Part 4 of 5)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FDD6B3-D332-0ED2-2A4F-B665853A9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4FF8B0D-B220-A0DC-6FAC-8D832DE35F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7"/>
            </a:pPr>
            <a:r>
              <a:rPr lang="en-US" dirty="0"/>
              <a:t>Select </a:t>
            </a:r>
            <a:r>
              <a:rPr lang="en-US" b="1" dirty="0"/>
              <a:t>Yes</a:t>
            </a:r>
            <a:r>
              <a:rPr lang="en-US" dirty="0"/>
              <a:t> or </a:t>
            </a:r>
            <a:r>
              <a:rPr lang="en-US" b="1" dirty="0"/>
              <a:t>No</a:t>
            </a:r>
            <a:r>
              <a:rPr lang="en-US" dirty="0"/>
              <a:t> to assign as a Required Learning.</a:t>
            </a:r>
          </a:p>
          <a:p>
            <a:pPr marL="742950" lvl="1" indent="-742950">
              <a:buFont typeface="+mj-lt"/>
              <a:buAutoNum type="arabicPeriod" startAt="8"/>
            </a:pPr>
            <a:r>
              <a:rPr lang="en-US" sz="3600" dirty="0"/>
              <a:t>Select </a:t>
            </a:r>
            <a:r>
              <a:rPr lang="en-US" sz="3600" b="1" dirty="0"/>
              <a:t>Due Date Type</a:t>
            </a:r>
            <a:r>
              <a:rPr lang="en-US" sz="3600" dirty="0"/>
              <a:t>.</a:t>
            </a:r>
          </a:p>
          <a:p>
            <a:pPr marL="739775" lvl="1" indent="0">
              <a:buNone/>
            </a:pPr>
            <a:r>
              <a:rPr lang="en-US" sz="2800" b="1" dirty="0"/>
              <a:t>Note</a:t>
            </a:r>
            <a:r>
              <a:rPr lang="en-US" sz="2800" dirty="0"/>
              <a:t>: </a:t>
            </a:r>
            <a:r>
              <a:rPr lang="en-US" sz="2800" i="1" dirty="0"/>
              <a:t>Due Date Type </a:t>
            </a:r>
            <a:r>
              <a:rPr lang="en-US" sz="2800" dirty="0"/>
              <a:t>field will only display if </a:t>
            </a:r>
            <a:r>
              <a:rPr lang="en-US" sz="2800" i="1" dirty="0"/>
              <a:t>Yes</a:t>
            </a:r>
            <a:r>
              <a:rPr lang="en-US" sz="2800" dirty="0"/>
              <a:t> was selected.</a:t>
            </a:r>
          </a:p>
          <a:p>
            <a:pPr marL="742950" lvl="1" indent="-742950">
              <a:buFont typeface="+mj-lt"/>
              <a:buAutoNum type="arabicPeriod" startAt="8"/>
            </a:pPr>
            <a:endParaRPr lang="en-US" sz="36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5E4F380-5E81-5E09-E341-1B04BA0098E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9"/>
            </a:pPr>
            <a:r>
              <a:rPr lang="en-US" dirty="0"/>
              <a:t>Select learners to enroll in the course.</a:t>
            </a:r>
          </a:p>
          <a:p>
            <a:pPr marL="738188" lvl="1" indent="0">
              <a:buNone/>
            </a:pPr>
            <a:r>
              <a:rPr lang="en-US" sz="2800" b="1" dirty="0"/>
              <a:t>Note</a:t>
            </a:r>
            <a:r>
              <a:rPr lang="en-US" sz="2800" dirty="0"/>
              <a:t>: To select all learners, check the box in the header of the table.</a:t>
            </a:r>
          </a:p>
          <a:p>
            <a:pPr marL="742950" indent="-742950">
              <a:buFont typeface="+mj-lt"/>
              <a:buAutoNum type="arabicPeriod" startAt="9"/>
            </a:pPr>
            <a:r>
              <a:rPr lang="en-US" dirty="0"/>
              <a:t>͏͏</a:t>
            </a:r>
            <a:r>
              <a:rPr lang="en-US" b="1" dirty="0"/>
              <a:t>Enter your Comment</a:t>
            </a:r>
            <a:r>
              <a:rPr lang="en-US" dirty="0"/>
              <a:t>, as applicable.</a:t>
            </a:r>
          </a:p>
          <a:p>
            <a:pPr marL="742950" indent="-742950">
              <a:buFont typeface="+mj-lt"/>
              <a:buAutoNum type="arabicPeriod" startAt="9"/>
            </a:pPr>
            <a:endParaRPr lang="en-US" dirty="0"/>
          </a:p>
          <a:p>
            <a:pPr marL="742950" indent="-742950">
              <a:buFont typeface="+mj-lt"/>
              <a:buAutoNum type="arabicPeriod" startAt="5"/>
            </a:pP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B546CB-4EB8-A147-B548-E666E7350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4961044"/>
            <a:ext cx="10058400" cy="314634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8B86B55-F223-71A3-0A43-49590F710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04818" y="5815173"/>
            <a:ext cx="443972" cy="84248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292B9A-EFC9-5F13-3C7C-F08A12EF7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16687" y="5695950"/>
            <a:ext cx="3427488" cy="169798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51A3448-7E9B-09EC-43C8-A68ACF3895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748278" y="596209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8AD47B2-C1BB-F316-F7F0-0B501CD1D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544175" y="6270624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E21F511-5E5B-9CD4-7285-CC1953D26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7993"/>
          <a:stretch/>
        </p:blipFill>
        <p:spPr>
          <a:xfrm>
            <a:off x="1981200" y="11317129"/>
            <a:ext cx="8229600" cy="369747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26914142-DB4B-7FCF-AF46-8F775FAAA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2200911" y="1257808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B6CCDE2-E6B6-5574-AFE2-EAD78AF05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973403" y="14113692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DDB583-7EB1-155E-1DAE-9A7780FB82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9550" y="12287251"/>
            <a:ext cx="316379" cy="114187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96EC7E6-251F-B7D5-2D16-5C16F4C519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07020" y="14084490"/>
            <a:ext cx="6266383" cy="60559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5302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30695F-F7DE-5B7C-3C31-E68D7110B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5FA547-AD69-A4DC-8BBA-E17BD45387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8A2488-2D23-656A-A767-80CFA41A1D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488338E-8E6F-26B5-8C02-2D790661A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Enroll Learner in Course (Part 5 of 5)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BE1E50-425D-4504-2B35-9003DB7A73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F01BB68-3B10-98E1-AE8D-F9251D942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1"/>
            </a:pPr>
            <a:r>
              <a:rPr lang="en-US" dirty="0"/>
              <a:t>Click</a:t>
            </a:r>
            <a:r>
              <a:rPr lang="en-US" b="1" dirty="0"/>
              <a:t> Submit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882E6D-389C-B454-A9F2-61CF9C4C74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3380985"/>
            <a:ext cx="10058400" cy="551065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3A9306-8CC7-D062-C6B0-7477FFB655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87411" y="8273668"/>
            <a:ext cx="1317690" cy="40360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CF1A3A7-F702-DAF9-50F8-4B99004445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200" y="14382354"/>
            <a:ext cx="10953599" cy="991815"/>
            <a:chOff x="328693" y="2700632"/>
            <a:chExt cx="6062976" cy="502647"/>
          </a:xfrm>
          <a:solidFill>
            <a:schemeClr val="accent5"/>
          </a:solidFill>
        </p:grpSpPr>
        <p:sp>
          <p:nvSpPr>
            <p:cNvPr id="16" name="Freeform 101">
              <a:extLst>
                <a:ext uri="{FF2B5EF4-FFF2-40B4-BE49-F238E27FC236}">
                  <a16:creationId xmlns:a16="http://schemas.microsoft.com/office/drawing/2014/main" id="{F95DE09C-A7E3-08F5-7FE7-F41D087AEEAE}"/>
                </a:ext>
              </a:extLst>
            </p:cNvPr>
            <p:cNvSpPr/>
            <p:nvPr/>
          </p:nvSpPr>
          <p:spPr>
            <a:xfrm>
              <a:off x="328693" y="2700632"/>
              <a:ext cx="6062976" cy="502647"/>
            </a:xfrm>
            <a:prstGeom prst="rect">
              <a:avLst/>
            </a:prstGeom>
            <a:grpFill/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pic>
          <p:nvPicPr>
            <p:cNvPr id="17" name="Graphic 16" descr="Checkmark with solid fill">
              <a:extLst>
                <a:ext uri="{FF2B5EF4-FFF2-40B4-BE49-F238E27FC236}">
                  <a16:creationId xmlns:a16="http://schemas.microsoft.com/office/drawing/2014/main" id="{F148BCA9-B5B9-7BCF-A87D-E42BBEC3AE0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905" y="2765624"/>
              <a:ext cx="463807" cy="380601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37E7EAC-7C5C-518B-2B1B-239CB2C7842F}"/>
              </a:ext>
            </a:extLst>
          </p:cNvPr>
          <p:cNvSpPr txBox="1"/>
          <p:nvPr/>
        </p:nvSpPr>
        <p:spPr>
          <a:xfrm>
            <a:off x="1815624" y="14462762"/>
            <a:ext cx="96613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You have successfully enrolled a learner in course.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161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1b022cc-d96d-4c7a-a6ef-47af526da2c2">
      <Terms xmlns="http://schemas.microsoft.com/office/infopath/2007/PartnerControls"/>
    </lcf76f155ced4ddcb4097134ff3c332f>
    <TaxCatchAll xmlns="8d5ae7cb-5eaa-45bd-87a9-9ecdfd4d7a10" xsi:nil="true"/>
    <Comments xmlns="91b022cc-d96d-4c7a-a6ef-47af526da2c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B65DE563EE374EA74AD05A80579592" ma:contentTypeVersion="15" ma:contentTypeDescription="Create a new document." ma:contentTypeScope="" ma:versionID="74bcba3dbaef7232a2f349164506767e">
  <xsd:schema xmlns:xsd="http://www.w3.org/2001/XMLSchema" xmlns:xs="http://www.w3.org/2001/XMLSchema" xmlns:p="http://schemas.microsoft.com/office/2006/metadata/properties" xmlns:ns2="91b022cc-d96d-4c7a-a6ef-47af526da2c2" xmlns:ns3="8d5ae7cb-5eaa-45bd-87a9-9ecdfd4d7a10" targetNamespace="http://schemas.microsoft.com/office/2006/metadata/properties" ma:root="true" ma:fieldsID="a45a3afc3d81b7990a39b2f52d207b53" ns2:_="" ns3:_="">
    <xsd:import namespace="91b022cc-d96d-4c7a-a6ef-47af526da2c2"/>
    <xsd:import namespace="8d5ae7cb-5eaa-45bd-87a9-9ecdfd4d7a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Comme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b022cc-d96d-4c7a-a6ef-47af526da2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Comments" ma:index="22" nillable="true" ma:displayName="Comments" ma:format="Dropdown" ma:internalName="Comment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ae7cb-5eaa-45bd-87a9-9ecdfd4d7a10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7b3830a-905b-4cd3-90a5-cc2916807d11}" ma:internalName="TaxCatchAll" ma:showField="CatchAllData" ma:web="8d5ae7cb-5eaa-45bd-87a9-9ecdfd4d7a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55037ED-0B11-4449-BF81-C0D1539FFB91}">
  <ds:schemaRefs>
    <ds:schemaRef ds:uri="http://schemas.microsoft.com/office/2006/documentManagement/types"/>
    <ds:schemaRef ds:uri="http://www.w3.org/XML/1998/namespace"/>
    <ds:schemaRef ds:uri="91b022cc-d96d-4c7a-a6ef-47af526da2c2"/>
    <ds:schemaRef ds:uri="http://schemas.openxmlformats.org/package/2006/metadata/core-properties"/>
    <ds:schemaRef ds:uri="http://purl.org/dc/elements/1.1/"/>
    <ds:schemaRef ds:uri="http://purl.org/dc/terms/"/>
    <ds:schemaRef ds:uri="8d5ae7cb-5eaa-45bd-87a9-9ecdfd4d7a10"/>
    <ds:schemaRef ds:uri="http://purl.org/dc/dcmitype/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9780F7D-1A1D-4532-BD8A-C3E015F412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b022cc-d96d-4c7a-a6ef-47af526da2c2"/>
    <ds:schemaRef ds:uri="8d5ae7cb-5eaa-45bd-87a9-9ecdfd4d7a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1574</TotalTime>
  <Words>277</Words>
  <Application>Microsoft Office PowerPoint</Application>
  <PresentationFormat>Custom</PresentationFormat>
  <Paragraphs>67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Job Aid Template</vt:lpstr>
      <vt:lpstr>1_Administrative</vt:lpstr>
      <vt:lpstr>1_Job Aid Template</vt:lpstr>
      <vt:lpstr>2_Job Aid Template</vt:lpstr>
      <vt:lpstr>Enroll Learner in Course</vt:lpstr>
      <vt:lpstr>Enroll Learner in Course (Part 1 of 5)</vt:lpstr>
      <vt:lpstr>Enroll Learner in Course (Part 2 of 5)</vt:lpstr>
      <vt:lpstr>Enroll Learner in Course (Part 3 of 5)</vt:lpstr>
      <vt:lpstr>Enroll Learner in Course (Part 4 of 5)</vt:lpstr>
      <vt:lpstr>Enroll Learner in Course (Part 5 of 5)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Barfield, Chris</cp:lastModifiedBy>
  <cp:revision>27</cp:revision>
  <cp:lastPrinted>2024-05-14T19:49:44Z</cp:lastPrinted>
  <dcterms:created xsi:type="dcterms:W3CDTF">2024-01-04T16:25:20Z</dcterms:created>
  <dcterms:modified xsi:type="dcterms:W3CDTF">2026-08-07T14:37:36Z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0x010100FDB65DE563EE374EA74AD05A80579592</vt:lpwstr>
  </property>
  <property fmtid="{D5CDD505-2E9C-101B-9397-08002B2CF9AE}" pid="10" name="MediaServiceImageTags">
    <vt:lpwstr/>
  </property>
  <property fmtid="{D5CDD505-2E9C-101B-9397-08002B2CF9AE}" pid="11" name="ArticulateGUID">
    <vt:lpwstr>DF169331-FBF2-455B-A537-8A80ACF8A1DD</vt:lpwstr>
  </property>
  <property fmtid="{D5CDD505-2E9C-101B-9397-08002B2CF9AE}" pid="12" name="ArticulatePath">
    <vt:lpwstr>https://gets.sharepoint.com/sites/SAO_NextGen/End User Training Materials/1 HCM/Learning/Job Aids/6 Complete/Job Aid_Learning_EnrollLearnerInCourse_Complete</vt:lpwstr>
  </property>
</Properties>
</file>