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32" r:id="rId5"/>
    <p:sldMasterId id="2147483758" r:id="rId6"/>
    <p:sldMasterId id="2147483776" r:id="rId7"/>
  </p:sldMasterIdLst>
  <p:notesMasterIdLst>
    <p:notesMasterId r:id="rId20"/>
  </p:notesMasterIdLst>
  <p:sldIdLst>
    <p:sldId id="428" r:id="rId8"/>
    <p:sldId id="326" r:id="rId9"/>
    <p:sldId id="364" r:id="rId10"/>
    <p:sldId id="327" r:id="rId11"/>
    <p:sldId id="370" r:id="rId12"/>
    <p:sldId id="369" r:id="rId13"/>
    <p:sldId id="350" r:id="rId14"/>
    <p:sldId id="334" r:id="rId15"/>
    <p:sldId id="359" r:id="rId16"/>
    <p:sldId id="354" r:id="rId17"/>
    <p:sldId id="355" r:id="rId18"/>
    <p:sldId id="371" r:id="rId19"/>
  </p:sldIdLst>
  <p:sldSz cx="12192000" cy="16256000"/>
  <p:notesSz cx="7315200" cy="96012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254B0D-EF6E-223D-FD48-E01D262D24DB}" name="John, Deepu Thomas" initials="JT" userId="S::deeputhomas.john@sao.ga.gov::6c0b0df3-22a9-4cbc-85e0-53d3e54ce821" providerId="AD"/>
  <p188:author id="{F41F4D1E-866F-2533-042C-257D44D3705B}" name="Patel, Rachana" initials="PR" userId="S::rachana.patel@doas.ga.gov::acbd3462-464a-4bba-83d0-fb3750cc2afe" providerId="AD"/>
  <p188:author id="{C31EB22E-484D-79BE-3A7F-04EA5B2FF9EA}" name="Suggs, Paulette" initials="SP" userId="S::paulette.suggs@doas.ga.gov::c1b29647-2681-4ee3-90b3-6e29f96e9393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4B9BD4A-0BCD-CD5E-F038-DC068922D1A3}" name="Robertson, Bridgitt" initials="RB" userId="S::bridgitt.robertson@doas.ga.gov::7c9ea946-82fd-409c-bc61-269b0ae7a479" providerId="AD"/>
  <p188:author id="{DCF60B4B-05E6-856F-21E4-E26054E01633}" name="Robertson, Bridgitt" initials="RB" userId="S::Bridgitt.Robertson@doas.ga.gov::7c9ea946-82fd-409c-bc61-269b0ae7a479" providerId="AD"/>
  <p188:author id="{8CFD2265-FDCC-7931-09E1-3E8461D7520F}" name="Biador, Kim" initials="KB" userId="S::Kim.Biador@sao.ga.gov::fca14e35-9508-4b00-aeb1-b6a35bc0345e" providerId="AD"/>
  <p188:author id="{FD112B87-4ECB-1A4F-CEC8-A22DFEE694ED}" name="Meredith, Holli" initials="MH" userId="S::holli.meredith@doas.ga.gov::abed3d92-5b59-46a6-a144-e54e81988cdd" providerId="AD"/>
  <p188:author id="{BFFD038E-6017-C843-98BD-7DB9884C9DDE}" name="Sipe, Jamie" initials="SJ" userId="S::jasipe@deloitte.com::5bc06a04-23d5-42bd-853b-0cd5205b0fa0" providerId="AD"/>
  <p188:author id="{7FD813AB-63FB-AD23-24AA-0B6D0F8125E9}" name="Biador, Kim" initials="KB" userId="S::kim.biador@sao.ga.gov::fca14e35-9508-4b00-aeb1-b6a35bc0345e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3078" y="5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36577536"/>
              </p:ext>
            </p:extLst>
          </p:nvPr>
        </p:nvGraphicFramePr>
        <p:xfrm>
          <a:off x="1085634" y="12009925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5305" y="1201036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5304" y="127310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who can view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35303" y="13415297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location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35303" y="14121459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404578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33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2182727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79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07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460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32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97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4083331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CA1BDF-AE4F-A8C1-FE1C-ED64DC3479C8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416259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64929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12169066"/>
              </p:ext>
            </p:extLst>
          </p:nvPr>
        </p:nvGraphicFramePr>
        <p:xfrm>
          <a:off x="961917" y="3446028"/>
          <a:ext cx="10268164" cy="49072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base: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Audience: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Owner: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220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Updated: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Description: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124888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8" y="344646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7" y="4167188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6" y="485140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knowledge base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6" y="5557562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audience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C183B97-06E2-8E8F-4712-ADC891C5B5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1586" y="624927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content owner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603D6334-E958-175E-AEC8-A6D959D9A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11586" y="6940984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E9050D0-1302-FE7D-B8A9-C7D87BA8F7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586" y="764714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short description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9322516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8699098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17156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113739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37712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7" r:id="rId2"/>
    <p:sldLayoutId id="214748374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8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48246-0DD3-39AC-FEBC-6A62E68E4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EEBFC-3967-D1DE-7534-0B7F78703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72ECF-C5C4-5074-1F5D-B486D3AA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EC60B3-F6F5-F68C-E3C0-7ED22CC84A1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solidFill>
                  <a:schemeClr val="tx1"/>
                </a:solidFill>
                <a:latin typeface="Arial"/>
                <a:cs typeface="Arial"/>
              </a:rPr>
              <a:t>Learner Dashboard Overview</a:t>
            </a:r>
            <a:br>
              <a:rPr lang="en-US" sz="480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4800">
                <a:solidFill>
                  <a:schemeClr val="tx1"/>
                </a:solidFill>
                <a:latin typeface="Arial"/>
                <a:cs typeface="Arial"/>
              </a:rPr>
              <a:t>for External Learners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87E3C1-6035-8756-8F71-DB8FC4C3DA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 </a:t>
            </a:r>
            <a:r>
              <a:rPr lang="en-US" i="1">
                <a:latin typeface="Arial"/>
                <a:cs typeface="Arial"/>
              </a:rPr>
              <a:t>External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i="1">
                <a:latin typeface="Arial"/>
                <a:cs typeface="Arial"/>
              </a:rPr>
              <a:t>Learners</a:t>
            </a:r>
            <a:r>
              <a:rPr lang="en-US">
                <a:latin typeface="Arial"/>
                <a:cs typeface="Arial"/>
              </a:rPr>
              <a:t> the steps to navigate the </a:t>
            </a:r>
            <a:r>
              <a:rPr lang="en-US" i="1">
                <a:latin typeface="Arial"/>
                <a:cs typeface="Arial"/>
              </a:rPr>
              <a:t>Learning Dashboard </a:t>
            </a:r>
            <a:r>
              <a:rPr lang="en-US">
                <a:latin typeface="Arial"/>
                <a:cs typeface="Arial"/>
              </a:rPr>
              <a:t>in GA@WORK. </a:t>
            </a:r>
            <a:endParaRPr lang="en-US" i="1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31CAF4-26FE-F46C-B71B-185227EA1A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latin typeface="Arial"/>
                <a:cs typeface="Arial"/>
              </a:rPr>
              <a:t>Access the </a:t>
            </a:r>
            <a:r>
              <a:rPr lang="en-US" b="1">
                <a:latin typeface="Arial"/>
                <a:cs typeface="Arial"/>
              </a:rPr>
              <a:t>Learner Dashboard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​</a:t>
            </a:r>
            <a:r>
              <a:rPr lang="en-US" b="1">
                <a:latin typeface="Arial"/>
                <a:cs typeface="Arial"/>
              </a:rPr>
              <a:t>Enroll Courses </a:t>
            </a:r>
            <a:r>
              <a:rPr lang="en-US">
                <a:latin typeface="Arial"/>
                <a:cs typeface="Arial"/>
              </a:rPr>
              <a:t>to your </a:t>
            </a:r>
            <a:r>
              <a:rPr lang="en-US" b="1">
                <a:latin typeface="Arial"/>
                <a:cs typeface="Arial"/>
              </a:rPr>
              <a:t>Learning Home </a:t>
            </a:r>
            <a:r>
              <a:rPr lang="en-US">
                <a:latin typeface="Arial"/>
                <a:cs typeface="Arial"/>
              </a:rPr>
              <a:t>page.</a:t>
            </a:r>
          </a:p>
          <a:p>
            <a:r>
              <a:rPr lang="en-US">
                <a:latin typeface="Arial"/>
                <a:cs typeface="Arial"/>
              </a:rPr>
              <a:t>View </a:t>
            </a:r>
            <a:r>
              <a:rPr lang="en-US" b="1">
                <a:latin typeface="Arial"/>
                <a:cs typeface="Arial"/>
              </a:rPr>
              <a:t>Courses in Progress</a:t>
            </a:r>
            <a:r>
              <a:rPr lang="en-US">
                <a:latin typeface="Arial"/>
                <a:cs typeface="Arial"/>
              </a:rPr>
              <a:t>, view </a:t>
            </a:r>
            <a:r>
              <a:rPr lang="en-US" b="1">
                <a:latin typeface="Arial"/>
                <a:cs typeface="Arial"/>
              </a:rPr>
              <a:t>Learning History</a:t>
            </a:r>
            <a:r>
              <a:rPr lang="en-US">
                <a:latin typeface="Arial"/>
                <a:cs typeface="Arial"/>
              </a:rPr>
              <a:t>, manage </a:t>
            </a:r>
            <a:r>
              <a:rPr lang="en-US" b="1">
                <a:latin typeface="Arial"/>
                <a:cs typeface="Arial"/>
              </a:rPr>
              <a:t>Course Enrollment </a:t>
            </a:r>
            <a:r>
              <a:rPr lang="en-US">
                <a:latin typeface="Arial"/>
                <a:cs typeface="Arial"/>
              </a:rPr>
              <a:t>and manage </a:t>
            </a:r>
            <a:r>
              <a:rPr lang="en-US" b="1">
                <a:latin typeface="Arial"/>
                <a:cs typeface="Arial"/>
              </a:rPr>
              <a:t>Learning Preferences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Discover </a:t>
            </a:r>
            <a:r>
              <a:rPr lang="en-US" b="1">
                <a:latin typeface="Arial"/>
                <a:cs typeface="Arial"/>
              </a:rPr>
              <a:t>Learning Topics </a:t>
            </a:r>
            <a:r>
              <a:rPr lang="en-US">
                <a:latin typeface="Arial"/>
                <a:cs typeface="Arial"/>
              </a:rPr>
              <a:t>in the </a:t>
            </a:r>
            <a:r>
              <a:rPr lang="en-US" b="1">
                <a:latin typeface="Arial"/>
                <a:cs typeface="Arial"/>
              </a:rPr>
              <a:t>Learning Catalog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View the </a:t>
            </a:r>
            <a:r>
              <a:rPr lang="en-US" b="1">
                <a:latin typeface="Arial"/>
                <a:cs typeface="Arial"/>
              </a:rPr>
              <a:t>Learner Schedule Calendar </a:t>
            </a:r>
            <a:r>
              <a:rPr lang="en-US">
                <a:latin typeface="Arial"/>
                <a:cs typeface="Arial"/>
              </a:rPr>
              <a:t>and other helpful </a:t>
            </a:r>
            <a:r>
              <a:rPr lang="en-US" b="1">
                <a:latin typeface="Arial"/>
                <a:cs typeface="Arial"/>
              </a:rPr>
              <a:t>Links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58FECB-CEA0-7FB2-34AD-F1B4C23BFF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US"/>
              <a:t>Access Learner Dashboard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06F01A9-63A5-D236-1331-D41986CDFC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solidFill>
                  <a:schemeClr val="tx1"/>
                </a:solidFill>
              </a:rPr>
              <a:t>Explore Learning Home Page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444220-97C0-C4F8-5AED-6BF0D139118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6737662" y="13697149"/>
            <a:ext cx="1449387" cy="864460"/>
          </a:xfrm>
        </p:spPr>
        <p:txBody>
          <a:bodyPr>
            <a:noAutofit/>
          </a:bodyPr>
          <a:lstStyle/>
          <a:p>
            <a:r>
              <a:rPr lang="en-US"/>
              <a:t>Discover Learning Topics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936AEC-2B98-2219-8D52-E5A3A7BEBC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View Learner Schedule Calendar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7393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9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 sz="3600"/>
              <a:t>Click the </a:t>
            </a:r>
            <a:r>
              <a:rPr lang="en-US" sz="3600" b="1"/>
              <a:t>Extended Enterprise Library </a:t>
            </a:r>
            <a:r>
              <a:rPr lang="en-US" sz="3600"/>
              <a:t>tile on the </a:t>
            </a:r>
            <a:r>
              <a:rPr lang="en-US" sz="3600" b="1"/>
              <a:t>Topics</a:t>
            </a:r>
            <a:r>
              <a:rPr lang="en-US" sz="3600"/>
              <a:t> page to view the associated </a:t>
            </a:r>
            <a:r>
              <a:rPr lang="en-US" sz="3600" b="1"/>
              <a:t>Courses</a:t>
            </a:r>
            <a:r>
              <a:rPr lang="en-US" sz="3600"/>
              <a:t>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9"/>
            </a:pPr>
            <a:r>
              <a:rPr lang="en-US" sz="3600"/>
              <a:t>Return to the </a:t>
            </a:r>
            <a:r>
              <a:rPr lang="en-US" sz="3600" b="1"/>
              <a:t>Discover</a:t>
            </a:r>
            <a:r>
              <a:rPr lang="en-US" sz="3600"/>
              <a:t> page. You may </a:t>
            </a:r>
            <a:r>
              <a:rPr lang="en-US" sz="3600" b="1"/>
              <a:t>Explore the Learning Catalog </a:t>
            </a:r>
            <a:r>
              <a:rPr lang="en-US" sz="3600"/>
              <a:t>to browse available content. Click </a:t>
            </a:r>
            <a:r>
              <a:rPr lang="en-US" sz="3600" b="1"/>
              <a:t>Browse Learning</a:t>
            </a:r>
            <a:r>
              <a:rPr lang="en-US" sz="360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5915A3-463E-04BA-81D0-F74355638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" b="170"/>
          <a:stretch/>
        </p:blipFill>
        <p:spPr>
          <a:xfrm>
            <a:off x="1093609" y="10712406"/>
            <a:ext cx="10058400" cy="44541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219F-90F8-F8C9-0366-31B4963F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3675" y="14335834"/>
            <a:ext cx="1822450" cy="54747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1AC82113-12B0-278C-29F8-DF9AE0B8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797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970DD3B3-8CC4-EC66-626D-E731596B5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5544820"/>
            <a:ext cx="2887980" cy="288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6F948E-3F2B-36BA-9BA3-F1FDBCE8D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100" y="3998840"/>
            <a:ext cx="8229600" cy="45685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4555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94508B-2E72-1189-F738-186969EA4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6" y="6426010"/>
            <a:ext cx="9601200" cy="85735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10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0"/>
            </a:pPr>
            <a:r>
              <a:rPr lang="en-US" sz="3600"/>
              <a:t>Enter key terms in the </a:t>
            </a:r>
            <a:r>
              <a:rPr lang="en-US" sz="3600" b="1"/>
              <a:t>Search</a:t>
            </a:r>
            <a:r>
              <a:rPr lang="en-US" sz="3600"/>
              <a:t> bar to filter content.</a:t>
            </a:r>
          </a:p>
          <a:p>
            <a:pPr marL="742950" indent="-742950">
              <a:buFont typeface="+mj-lt"/>
              <a:buAutoNum type="arabicPeriod" startAt="20"/>
            </a:pPr>
            <a:r>
              <a:rPr lang="en-US" sz="3600"/>
              <a:t>Filter </a:t>
            </a:r>
            <a:r>
              <a:rPr lang="en-US" sz="3600" b="1"/>
              <a:t>Courses</a:t>
            </a:r>
            <a:r>
              <a:rPr lang="en-US" sz="3600"/>
              <a:t> by </a:t>
            </a:r>
            <a:r>
              <a:rPr lang="en-US" sz="3600" b="1"/>
              <a:t>Access Type</a:t>
            </a:r>
            <a:r>
              <a:rPr lang="en-US" sz="3600"/>
              <a:t>, </a:t>
            </a:r>
            <a:r>
              <a:rPr lang="en-US" sz="3600" b="1"/>
              <a:t>Certification</a:t>
            </a:r>
            <a:r>
              <a:rPr lang="en-US" sz="3600"/>
              <a:t>, </a:t>
            </a:r>
            <a:r>
              <a:rPr lang="en-US" sz="3600" b="1"/>
              <a:t>Content Provider</a:t>
            </a:r>
            <a:r>
              <a:rPr lang="en-US" sz="3600"/>
              <a:t>, </a:t>
            </a:r>
            <a:r>
              <a:rPr lang="en-US" sz="3600" b="1"/>
              <a:t>Created by Worker</a:t>
            </a:r>
            <a:r>
              <a:rPr lang="en-US" sz="3600"/>
              <a:t>,  </a:t>
            </a:r>
            <a:r>
              <a:rPr lang="en-US" sz="3600" b="1"/>
              <a:t>Language</a:t>
            </a:r>
            <a:r>
              <a:rPr lang="en-US" sz="3600"/>
              <a:t>, </a:t>
            </a:r>
            <a:r>
              <a:rPr lang="en-US" sz="3600" b="1"/>
              <a:t>Skill Level</a:t>
            </a:r>
            <a:r>
              <a:rPr lang="en-US" sz="3600"/>
              <a:t>, </a:t>
            </a:r>
            <a:r>
              <a:rPr lang="en-US" sz="3600" b="1"/>
              <a:t>Topic</a:t>
            </a:r>
            <a:r>
              <a:rPr lang="en-US" sz="3600"/>
              <a:t>, </a:t>
            </a:r>
            <a:r>
              <a:rPr lang="en-US" sz="3600" b="1"/>
              <a:t>Type</a:t>
            </a:r>
            <a:r>
              <a:rPr lang="en-US" sz="3600"/>
              <a:t> and </a:t>
            </a:r>
            <a:r>
              <a:rPr lang="en-US" sz="3600" b="1"/>
              <a:t>Unit Type</a:t>
            </a:r>
            <a:r>
              <a:rPr lang="en-US" sz="3600"/>
              <a:t>.</a:t>
            </a:r>
          </a:p>
          <a:p>
            <a:pPr marL="742950" indent="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You may save your </a:t>
            </a:r>
            <a:r>
              <a:rPr lang="en-US" sz="2800" i="1"/>
              <a:t>Search</a:t>
            </a:r>
            <a:r>
              <a:rPr lang="en-US" sz="2800"/>
              <a:t> parameters.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219A2D-0E34-AC96-9D6B-C054D7AE1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8280" y="6504535"/>
            <a:ext cx="9413556" cy="4144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5F13DE-CE1F-165F-7E7B-FC9ED257B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0636" y="9078232"/>
            <a:ext cx="2774824" cy="592129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DD42B0-132D-35A2-94A6-E83E88DD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2019" y="64374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6F7BBC7-31EE-A86A-251D-4E15F99BD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8188" y="117645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6722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4A66B-B6AA-E90B-2C1A-DED191AE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765413-7C5F-0724-E2CC-ABF7E863F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37423F-8496-813F-3FFF-FD38A600A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2C31C-813C-E196-23DA-3561EB3F7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AB9171-281B-B9A1-5A41-7F4F49DB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11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1FCE3-5EA8-0105-57B3-0312A78D28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2"/>
            </a:pPr>
            <a:r>
              <a:rPr lang="en-US" sz="3600"/>
              <a:t>Under </a:t>
            </a:r>
            <a:r>
              <a:rPr lang="en-US" sz="3600" b="1"/>
              <a:t>Links</a:t>
            </a:r>
            <a:r>
              <a:rPr lang="en-US" sz="3600"/>
              <a:t> in the </a:t>
            </a:r>
            <a:r>
              <a:rPr lang="en-US" sz="3600" b="1"/>
              <a:t>Learning </a:t>
            </a:r>
            <a:r>
              <a:rPr lang="en-US" sz="3600"/>
              <a:t>menu, select </a:t>
            </a:r>
            <a:r>
              <a:rPr lang="en-US" sz="3600" b="1"/>
              <a:t>Learner Schedule Calendar </a:t>
            </a:r>
            <a:r>
              <a:rPr lang="en-US" sz="3600"/>
              <a:t>to view and manage your instructor-led training schedule.</a:t>
            </a:r>
            <a:endParaRPr lang="en-US"/>
          </a:p>
          <a:p>
            <a:pPr marL="68072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The calendar will only display </a:t>
            </a:r>
            <a:r>
              <a:rPr lang="en-US" sz="2800" i="1">
                <a:latin typeface="Arial"/>
                <a:cs typeface="Arial"/>
              </a:rPr>
              <a:t>blended courses </a:t>
            </a:r>
            <a:r>
              <a:rPr lang="en-US" sz="2800">
                <a:latin typeface="Arial"/>
                <a:cs typeface="Arial"/>
              </a:rPr>
              <a:t>where you have enrolled in a scheduled course offering. </a:t>
            </a:r>
          </a:p>
          <a:p>
            <a:pPr marL="742950" indent="-742950">
              <a:buFont typeface="+mj-lt"/>
              <a:buAutoNum type="arabicPeriod" startAt="23"/>
            </a:pPr>
            <a:r>
              <a:rPr lang="en-US" sz="3600">
                <a:latin typeface="Arial"/>
                <a:cs typeface="Arial"/>
              </a:rPr>
              <a:t>Select</a:t>
            </a:r>
            <a:r>
              <a:rPr lang="en-US" sz="3600" b="1">
                <a:latin typeface="Arial"/>
                <a:cs typeface="Arial"/>
              </a:rPr>
              <a:t> Waitlisted Learning </a:t>
            </a:r>
            <a:r>
              <a:rPr lang="en-US" sz="3600">
                <a:latin typeface="Arial"/>
                <a:cs typeface="Arial"/>
              </a:rPr>
              <a:t>to view and manage courses or programs for which you have been waitlisted.</a:t>
            </a:r>
          </a:p>
          <a:p>
            <a:pPr marL="742950" indent="-742950">
              <a:buFont typeface="+mj-lt"/>
              <a:buAutoNum type="arabicPeriod" startAt="23"/>
            </a:pPr>
            <a:r>
              <a:rPr lang="en-US" sz="3600">
                <a:latin typeface="Arial"/>
                <a:cs typeface="Arial"/>
              </a:rPr>
              <a:t>Select</a:t>
            </a:r>
            <a:r>
              <a:rPr lang="en-US" sz="3600" b="1">
                <a:latin typeface="Arial"/>
                <a:cs typeface="Arial"/>
              </a:rPr>
              <a:t> LRN – Course Completion</a:t>
            </a:r>
            <a:r>
              <a:rPr lang="en-US" sz="3600">
                <a:latin typeface="Arial"/>
                <a:cs typeface="Arial"/>
              </a:rPr>
              <a:t> to view and print course completion certificates.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FBEB19-5AE4-3334-8652-23B73D82E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51"/>
          <a:stretch/>
        </p:blipFill>
        <p:spPr>
          <a:xfrm>
            <a:off x="3352799" y="8827141"/>
            <a:ext cx="5486400" cy="50007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6A5820F-DED7-6862-5BD3-934A1D44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7" y="11680690"/>
            <a:ext cx="5486398" cy="627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8F4A94-B04C-0A57-8D0F-28B7B2092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5605" y="109981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AA72667-3C7D-EE8C-42D6-D1C84150D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805605" y="116909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2B7AFA-2588-83C0-9D15-501D963C2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8" y="10983644"/>
            <a:ext cx="5486399" cy="627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CD57E5-8B38-4829-D5AA-BC3667BA2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5096" y="12399074"/>
            <a:ext cx="5486398" cy="12991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B483F7-941C-F917-8A65-9BD3494CB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91864" y="127594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97CE10-3A25-E7C5-6929-3E5DCFF0C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199" y="14427433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23" name="Freeform 101">
              <a:extLst>
                <a:ext uri="{FF2B5EF4-FFF2-40B4-BE49-F238E27FC236}">
                  <a16:creationId xmlns:a16="http://schemas.microsoft.com/office/drawing/2014/main" id="{1F76F4CD-F1D2-4FA4-BC43-778F92BC2943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24" name="Graphic 23" descr="Checkmark with solid fill">
              <a:extLst>
                <a:ext uri="{FF2B5EF4-FFF2-40B4-BE49-F238E27FC236}">
                  <a16:creationId xmlns:a16="http://schemas.microsoft.com/office/drawing/2014/main" id="{AD906908-FB4F-D0B1-883F-B942C27F15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2902A66E-9D43-D78D-5435-67A4D6022D3E}"/>
              </a:ext>
            </a:extLst>
          </p:cNvPr>
          <p:cNvSpPr txBox="1">
            <a:spLocks/>
          </p:cNvSpPr>
          <p:nvPr/>
        </p:nvSpPr>
        <p:spPr>
          <a:xfrm>
            <a:off x="1902563" y="14588072"/>
            <a:ext cx="9598025" cy="750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4792" indent="-304792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Char char="•"/>
              <a:defRPr sz="373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/>
              <a:t>You have successfully navigated your Learning dashboard.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606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AA93605-068B-DD65-1003-781EF86A3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395" r="3339" b="22755"/>
          <a:stretch/>
        </p:blipFill>
        <p:spPr>
          <a:xfrm>
            <a:off x="3101340" y="3746674"/>
            <a:ext cx="6400800" cy="47883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1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Learning </a:t>
            </a:r>
            <a:r>
              <a:rPr lang="en-US" sz="3600">
                <a:latin typeface="Arial"/>
                <a:cs typeface="Arial"/>
              </a:rPr>
              <a:t>in the </a:t>
            </a:r>
            <a:r>
              <a:rPr lang="en-US" sz="3600" b="1">
                <a:latin typeface="Arial"/>
                <a:cs typeface="Arial"/>
              </a:rPr>
              <a:t>Global Navigation Menu.</a:t>
            </a:r>
            <a:endParaRPr lang="en-US" sz="3600">
              <a:latin typeface="Arial"/>
              <a:cs typeface="Arial"/>
            </a:endParaRPr>
          </a:p>
          <a:p>
            <a:pPr marL="514350" indent="-514350"/>
            <a:endParaRPr lang="en-US" sz="3700"/>
          </a:p>
          <a:p>
            <a:pPr marL="0" indent="0">
              <a:buNone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69221" cy="6053667"/>
          </a:xfr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marL="914400" indent="-914400">
              <a:lnSpc>
                <a:spcPct val="110000"/>
              </a:lnSpc>
              <a:buFont typeface="+mj-lt"/>
              <a:buAutoNum type="arabicPeriod" startAt="2"/>
            </a:pPr>
            <a:r>
              <a:rPr lang="en-US" sz="5100">
                <a:latin typeface="Arial"/>
                <a:cs typeface="Arial"/>
              </a:rPr>
              <a:t>The </a:t>
            </a:r>
            <a:r>
              <a:rPr lang="en-US" sz="5100" b="1">
                <a:latin typeface="Arial"/>
                <a:cs typeface="Arial"/>
              </a:rPr>
              <a:t>Learning Dashboard </a:t>
            </a:r>
            <a:r>
              <a:rPr lang="en-US" sz="5100">
                <a:latin typeface="Arial"/>
                <a:cs typeface="Arial"/>
              </a:rPr>
              <a:t>provides you with a list of courses </a:t>
            </a:r>
            <a:r>
              <a:rPr lang="en-US" sz="5100" b="1">
                <a:latin typeface="Arial"/>
                <a:cs typeface="Arial"/>
              </a:rPr>
              <a:t>Based on Your Interests</a:t>
            </a:r>
            <a:r>
              <a:rPr lang="en-US" sz="5100">
                <a:latin typeface="Arial"/>
                <a:cs typeface="Arial"/>
              </a:rPr>
              <a:t>. Click </a:t>
            </a:r>
            <a:r>
              <a:rPr lang="en-US" sz="5100" b="1">
                <a:latin typeface="Arial"/>
                <a:cs typeface="Arial"/>
              </a:rPr>
              <a:t>Add Preference</a:t>
            </a:r>
            <a:r>
              <a:rPr lang="en-US" sz="5100">
                <a:latin typeface="Arial"/>
                <a:cs typeface="Arial"/>
              </a:rPr>
              <a:t>s to customize this page.</a:t>
            </a:r>
          </a:p>
          <a:p>
            <a:pPr marL="914400" indent="0">
              <a:lnSpc>
                <a:spcPct val="110000"/>
              </a:lnSpc>
            </a:pPr>
            <a:r>
              <a:rPr lang="en-US" sz="4000" b="1">
                <a:latin typeface="Arial"/>
                <a:cs typeface="Arial"/>
              </a:rPr>
              <a:t>Note</a:t>
            </a:r>
            <a:r>
              <a:rPr lang="en-US" sz="4000">
                <a:latin typeface="Arial"/>
                <a:cs typeface="Arial"/>
              </a:rPr>
              <a:t>:</a:t>
            </a:r>
            <a:r>
              <a:rPr lang="en-US" sz="4000" b="1">
                <a:latin typeface="Arial"/>
                <a:cs typeface="Arial"/>
              </a:rPr>
              <a:t> </a:t>
            </a:r>
            <a:r>
              <a:rPr lang="en-US" sz="4000">
                <a:latin typeface="Arial"/>
                <a:cs typeface="Arial"/>
              </a:rPr>
              <a:t>After you </a:t>
            </a:r>
            <a:r>
              <a:rPr lang="en-US" sz="4000" i="1">
                <a:latin typeface="Arial"/>
                <a:cs typeface="Arial"/>
              </a:rPr>
              <a:t>Add Preferences </a:t>
            </a:r>
            <a:r>
              <a:rPr lang="en-US" sz="4000">
                <a:latin typeface="Arial"/>
                <a:cs typeface="Arial"/>
              </a:rPr>
              <a:t>initially, your slider will be updated to show courses </a:t>
            </a:r>
            <a:r>
              <a:rPr lang="en-US" sz="4000" i="1">
                <a:latin typeface="Arial"/>
                <a:cs typeface="Arial"/>
              </a:rPr>
              <a:t>Based on Your Interest</a:t>
            </a:r>
            <a:r>
              <a:rPr lang="en-US" sz="4000">
                <a:latin typeface="Arial"/>
                <a:cs typeface="Arial"/>
              </a:rPr>
              <a:t>. </a:t>
            </a:r>
            <a:endParaRPr lang="en-US" sz="40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endParaRPr lang="en-US" sz="3700"/>
          </a:p>
          <a:p>
            <a:r>
              <a:rPr lang="en-US" sz="3700">
                <a:latin typeface="Arial"/>
                <a:cs typeface="Arial"/>
              </a:rPr>
              <a:t>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F4A85-51C9-5E9B-0C70-9EDF49D23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6075" y="7527429"/>
            <a:ext cx="6164179" cy="8601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31F2AC-69EE-FCA8-7663-99717C1B3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682" y="11470821"/>
            <a:ext cx="9144000" cy="37507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2051202-4523-06E9-C624-173AD997A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2970" y="14118602"/>
            <a:ext cx="1569720" cy="4743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05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1978C4F-C7D5-9622-74CA-77AF2ED6A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523" y="11073019"/>
            <a:ext cx="7180952" cy="440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0A1466-C2E1-9B00-FFFB-A7AA11245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4908CC-0E16-E1B5-0D72-DD7C0A1C0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47451-6837-6CDD-C73A-B4F841C15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CA33C8-1709-4495-F455-E9A38EF20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2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AF6670-A92E-8F39-F89A-E31084E1D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/>
              <a:t>Select </a:t>
            </a:r>
            <a:r>
              <a:rPr lang="en-US" sz="3600" b="1"/>
              <a:t>Extended Enterprise Library </a:t>
            </a:r>
            <a:r>
              <a:rPr lang="en-US" sz="3600"/>
              <a:t>for </a:t>
            </a:r>
            <a:r>
              <a:rPr lang="en-US" sz="3600" b="1"/>
              <a:t>What Topics Interest You?</a:t>
            </a:r>
            <a:r>
              <a:rPr lang="en-US" sz="3600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sz="3600"/>
              <a:t>Click </a:t>
            </a:r>
            <a:r>
              <a:rPr lang="en-US" sz="3600" b="1"/>
              <a:t>OK</a:t>
            </a:r>
            <a:r>
              <a:rPr lang="en-US" sz="3600"/>
              <a:t>. 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DEC6B7-1825-D008-8056-653FDFA811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/>
              <a:t>Courses will display on your </a:t>
            </a:r>
            <a:r>
              <a:rPr lang="en-US" sz="3600" b="1"/>
              <a:t>Learning Home </a:t>
            </a:r>
            <a:r>
              <a:rPr lang="en-US" sz="3600"/>
              <a:t>page aligned to your learning preferences.</a:t>
            </a:r>
          </a:p>
          <a:p>
            <a:pPr marL="747713" indent="0"/>
            <a:r>
              <a:rPr lang="en-US" sz="2800" b="1"/>
              <a:t>Note</a:t>
            </a:r>
            <a:r>
              <a:rPr lang="en-US" sz="2800"/>
              <a:t>: Click </a:t>
            </a:r>
            <a:r>
              <a:rPr lang="en-US" sz="2800" i="1"/>
              <a:t>View More </a:t>
            </a:r>
            <a:r>
              <a:rPr lang="en-US" sz="2800"/>
              <a:t>to access additional courses </a:t>
            </a:r>
            <a:r>
              <a:rPr lang="en-US" sz="2800" i="1"/>
              <a:t>Based on Your Interests</a:t>
            </a:r>
            <a:r>
              <a:rPr lang="en-US" sz="280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B7C628-31C9-1CCA-2DF2-F5F2221F6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809" y="4204220"/>
            <a:ext cx="9144000" cy="42868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E954FC9-2DBB-A270-713F-5C9C408A9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8622" y="5745841"/>
            <a:ext cx="4104528" cy="597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E798D2E-42F6-9C20-A85A-020D99E12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93150" y="576667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0081B7-F2F1-931E-8582-3F24C96E5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30043" y="7749199"/>
            <a:ext cx="1699007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97C0BCD-3747-B37A-86D4-F2BBC791C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52517" y="72005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694DE-7972-4937-7036-0C4D2C48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6358" y="11872767"/>
            <a:ext cx="5176824" cy="6171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96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E89C3F2-193F-F367-2C00-89200F197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148"/>
          <a:stretch>
            <a:fillRect/>
          </a:stretch>
        </p:blipFill>
        <p:spPr>
          <a:xfrm>
            <a:off x="1550809" y="11677601"/>
            <a:ext cx="9144000" cy="33032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8A3AE5-588D-BEAD-C601-4294530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036" y="4052229"/>
            <a:ext cx="7315200" cy="44856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3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sz="3600">
                <a:latin typeface="Arial"/>
                <a:cs typeface="Arial"/>
              </a:rPr>
              <a:t>Click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any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course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tile to view the details of each recommended course.</a:t>
            </a:r>
          </a:p>
          <a:p>
            <a:pPr marL="742950" indent="0"/>
            <a:r>
              <a:rPr lang="en-US" sz="2800" b="1">
                <a:latin typeface="Arial"/>
                <a:cs typeface="Arial"/>
              </a:rPr>
              <a:t>Note: </a:t>
            </a:r>
            <a:r>
              <a:rPr lang="en-US" sz="2800" i="1">
                <a:latin typeface="Arial"/>
                <a:cs typeface="Arial"/>
              </a:rPr>
              <a:t>View Program </a:t>
            </a:r>
            <a:r>
              <a:rPr lang="en-US" sz="2800">
                <a:latin typeface="Arial"/>
                <a:cs typeface="Arial"/>
              </a:rPr>
              <a:t>will display for recommended programs.</a:t>
            </a:r>
            <a:endParaRPr lang="en-US" sz="2800" b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3600">
                <a:latin typeface="Arial"/>
                <a:cs typeface="Arial"/>
              </a:rPr>
              <a:t>Review the</a:t>
            </a:r>
            <a:r>
              <a:rPr lang="en-US" sz="3600" b="1">
                <a:latin typeface="Arial"/>
                <a:cs typeface="Arial"/>
              </a:rPr>
              <a:t> Lessons in This Course/Program </a:t>
            </a:r>
            <a:r>
              <a:rPr lang="en-US" sz="3600">
                <a:latin typeface="Arial"/>
                <a:cs typeface="Arial"/>
              </a:rPr>
              <a:t>and </a:t>
            </a:r>
            <a:r>
              <a:rPr lang="en-US" sz="3600" b="1">
                <a:latin typeface="Arial"/>
                <a:cs typeface="Arial"/>
              </a:rPr>
              <a:t>Additional Course/Program Details</a:t>
            </a:r>
            <a:r>
              <a:rPr lang="en-US" sz="3600">
                <a:latin typeface="Arial"/>
                <a:cs typeface="Arial"/>
              </a:rPr>
              <a:t>. </a:t>
            </a:r>
          </a:p>
          <a:p>
            <a:pPr marL="80010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The process of enrolling in a course is covered in the job aid titled </a:t>
            </a:r>
            <a:r>
              <a:rPr lang="en-US" sz="2800" i="1">
                <a:latin typeface="Arial"/>
                <a:cs typeface="Arial"/>
              </a:rPr>
              <a:t>Enroll in Course/Program</a:t>
            </a:r>
            <a:r>
              <a:rPr lang="en-US" sz="2800">
                <a:latin typeface="Arial"/>
                <a:cs typeface="Arial"/>
              </a:rPr>
              <a:t>.</a:t>
            </a:r>
            <a:endParaRPr lang="en-US" sz="2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77FF4B-0C1D-897F-8355-484D2B96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900" y="5962448"/>
            <a:ext cx="2208894" cy="246618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777657-FB5A-025A-5FAD-43AF7F5F6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14946" y="14574981"/>
            <a:ext cx="2708564" cy="3232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60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6E06-1959-4230-FBF6-6C8A68962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4B14AE1-428A-04C4-9912-2B09CDA81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6162166"/>
            <a:ext cx="10058400" cy="758684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857875-A70F-0495-7751-C45744850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935DD0-B279-D2B9-A9E6-0F26BEF7E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2F437-E652-FC0A-F6FE-77B9DD1A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452E8F-3C46-BB70-3B20-8C432EF3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4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F00EF2-02A5-52C5-6AFC-3C65CD66D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My Learning</a:t>
            </a:r>
            <a:r>
              <a:rPr lang="en-US" sz="3600">
                <a:latin typeface="Arial"/>
                <a:cs typeface="Arial"/>
              </a:rPr>
              <a:t> on the </a:t>
            </a:r>
            <a:r>
              <a:rPr lang="en-US" sz="3600" b="1">
                <a:latin typeface="Arial"/>
                <a:cs typeface="Arial"/>
              </a:rPr>
              <a:t>Learning </a:t>
            </a:r>
            <a:r>
              <a:rPr lang="en-US" sz="3600">
                <a:latin typeface="Arial"/>
                <a:cs typeface="Arial"/>
              </a:rPr>
              <a:t>dashboard to access your </a:t>
            </a:r>
            <a:r>
              <a:rPr lang="en-US" sz="3600" b="1">
                <a:latin typeface="Arial"/>
                <a:cs typeface="Arial"/>
              </a:rPr>
              <a:t>My Learning </a:t>
            </a:r>
            <a:r>
              <a:rPr lang="en-US" sz="3600">
                <a:latin typeface="Arial"/>
                <a:cs typeface="Arial"/>
              </a:rPr>
              <a:t>page. 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600">
                <a:latin typeface="Arial"/>
                <a:cs typeface="Arial"/>
              </a:rPr>
              <a:t>Your </a:t>
            </a:r>
            <a:r>
              <a:rPr lang="en-US" sz="3600" b="1">
                <a:latin typeface="Arial"/>
                <a:cs typeface="Arial"/>
              </a:rPr>
              <a:t>My Learning</a:t>
            </a:r>
            <a:r>
              <a:rPr lang="en-US" sz="3600">
                <a:latin typeface="Arial"/>
                <a:cs typeface="Arial"/>
              </a:rPr>
              <a:t> page gives you access to </a:t>
            </a:r>
            <a:r>
              <a:rPr lang="en-US" sz="3600" b="1">
                <a:latin typeface="Arial"/>
                <a:cs typeface="Arial"/>
              </a:rPr>
              <a:t>Continue Learning </a:t>
            </a:r>
            <a:r>
              <a:rPr lang="en-US" sz="3600">
                <a:latin typeface="Arial"/>
                <a:cs typeface="Arial"/>
              </a:rPr>
              <a:t>and </a:t>
            </a:r>
            <a:r>
              <a:rPr lang="en-US" sz="3600" b="1">
                <a:latin typeface="Arial"/>
                <a:cs typeface="Arial"/>
              </a:rPr>
              <a:t>View Learning History</a:t>
            </a:r>
            <a:r>
              <a:rPr lang="en-US" sz="3600">
                <a:latin typeface="Arial"/>
                <a:cs typeface="Arial"/>
              </a:rPr>
              <a:t>. You may also </a:t>
            </a:r>
            <a:r>
              <a:rPr lang="en-US" sz="3600" b="1">
                <a:latin typeface="Arial"/>
                <a:cs typeface="Arial"/>
              </a:rPr>
              <a:t>Drop an Enrollment </a:t>
            </a:r>
            <a:r>
              <a:rPr lang="en-US" sz="3600">
                <a:latin typeface="Arial"/>
                <a:cs typeface="Arial"/>
              </a:rPr>
              <a:t>or </a:t>
            </a:r>
            <a:r>
              <a:rPr lang="en-US" sz="3600" b="1">
                <a:latin typeface="Arial"/>
                <a:cs typeface="Arial"/>
              </a:rPr>
              <a:t>Personalize your Preferences</a:t>
            </a:r>
            <a:r>
              <a:rPr lang="en-US" sz="3600">
                <a:latin typeface="Arial"/>
                <a:cs typeface="Arial"/>
              </a:rPr>
              <a:t>.</a:t>
            </a:r>
            <a:endParaRPr lang="en-US" sz="3600"/>
          </a:p>
          <a:p>
            <a:pPr marL="0" indent="0"/>
            <a:endParaRPr lang="en-US" sz="360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 startAt="8"/>
            </a:pPr>
            <a:endParaRPr lang="en-US" sz="3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C2E9AA-0B31-1773-6462-DB8AFC610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9" y="7035547"/>
            <a:ext cx="2514601" cy="4803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27A6C6-A994-F632-AEED-DAF10BE8B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01979" y="6162166"/>
            <a:ext cx="7323220" cy="75868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9FF5C1-413A-3231-7E50-3724D40569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96392" y="69781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89B1AF1-08B2-1FA8-89BD-537794B98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148748" y="94549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817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5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sz="3600">
                <a:latin typeface="Arial"/>
                <a:cs typeface="Arial"/>
              </a:rPr>
              <a:t>Click any course in the </a:t>
            </a:r>
            <a:r>
              <a:rPr lang="en-US" sz="3600" b="1">
                <a:latin typeface="Arial"/>
                <a:cs typeface="Arial"/>
              </a:rPr>
              <a:t>Continue Learning </a:t>
            </a:r>
            <a:r>
              <a:rPr lang="en-US" sz="3600">
                <a:latin typeface="Arial"/>
                <a:cs typeface="Arial"/>
              </a:rPr>
              <a:t>section to proceed with taking the course. </a:t>
            </a:r>
            <a:endParaRPr lang="en-US" sz="36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992989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View Your Learning Transcript </a:t>
            </a:r>
            <a:r>
              <a:rPr lang="en-US" sz="3600">
                <a:latin typeface="Arial"/>
                <a:cs typeface="Arial"/>
              </a:rPr>
              <a:t>to access your learning transcripts and view a record of your learning history.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CBE71F-9631-40CE-4FE1-7384368CA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299" y="10768838"/>
            <a:ext cx="9144000" cy="21117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6855114-9B6C-57E7-9E06-BCBA9BA06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4972" y="12019822"/>
            <a:ext cx="3429627" cy="6337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21B0D9-166B-1498-38D8-0379048FF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228" y="3516468"/>
            <a:ext cx="4780430" cy="48953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025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6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ln w="12700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 sz="3600">
                <a:latin typeface="Arial"/>
                <a:cs typeface="Arial"/>
              </a:rPr>
              <a:t>​</a:t>
            </a:r>
            <a:r>
              <a:rPr lang="en-US" sz="3600" b="1">
                <a:latin typeface="Arial"/>
                <a:cs typeface="Arial"/>
              </a:rPr>
              <a:t>My Transcript </a:t>
            </a:r>
            <a:r>
              <a:rPr lang="en-US" sz="3600">
                <a:latin typeface="Arial"/>
                <a:cs typeface="Arial"/>
              </a:rPr>
              <a:t>display details for </a:t>
            </a:r>
            <a:r>
              <a:rPr lang="en-US" sz="3600" b="1">
                <a:latin typeface="Arial"/>
                <a:cs typeface="Arial"/>
              </a:rPr>
              <a:t>Courses</a:t>
            </a:r>
            <a:r>
              <a:rPr lang="en-US" sz="3600">
                <a:latin typeface="Arial"/>
                <a:cs typeface="Arial"/>
              </a:rPr>
              <a:t> that are </a:t>
            </a:r>
            <a:r>
              <a:rPr lang="en-US" sz="3600" b="1">
                <a:latin typeface="Arial"/>
                <a:cs typeface="Arial"/>
              </a:rPr>
              <a:t>Not Started</a:t>
            </a:r>
            <a:r>
              <a:rPr lang="en-US" sz="3600">
                <a:latin typeface="Arial"/>
                <a:cs typeface="Arial"/>
              </a:rPr>
              <a:t>, </a:t>
            </a:r>
            <a:r>
              <a:rPr lang="en-US" sz="3600" b="1">
                <a:latin typeface="Arial"/>
                <a:cs typeface="Arial"/>
              </a:rPr>
              <a:t>In Progress</a:t>
            </a:r>
            <a:r>
              <a:rPr lang="en-US" sz="3600">
                <a:latin typeface="Arial"/>
                <a:cs typeface="Arial"/>
              </a:rPr>
              <a:t>, and your </a:t>
            </a:r>
            <a:r>
              <a:rPr lang="en-US" sz="3600" b="1">
                <a:latin typeface="Arial"/>
                <a:cs typeface="Arial"/>
              </a:rPr>
              <a:t>Learning History </a:t>
            </a:r>
            <a:r>
              <a:rPr lang="en-US" sz="3600">
                <a:latin typeface="Arial"/>
                <a:cs typeface="Arial"/>
              </a:rPr>
              <a:t>[completed learning].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A1E792-2C17-B80B-C59D-1444800EE3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3"/>
            </a:pPr>
            <a:r>
              <a:rPr lang="en-US" sz="3600">
                <a:latin typeface="Arial"/>
                <a:cs typeface="Arial"/>
              </a:rPr>
              <a:t>To export your full </a:t>
            </a:r>
            <a:r>
              <a:rPr lang="en-US" sz="3600" b="1">
                <a:latin typeface="Arial"/>
                <a:cs typeface="Arial"/>
              </a:rPr>
              <a:t>Transcript Report, </a:t>
            </a:r>
            <a:r>
              <a:rPr lang="en-US" sz="3600">
                <a:latin typeface="Arial"/>
                <a:cs typeface="Arial"/>
              </a:rPr>
              <a:t>click </a:t>
            </a:r>
            <a:r>
              <a:rPr lang="en-US" sz="3600" b="1">
                <a:latin typeface="Arial"/>
                <a:cs typeface="Arial"/>
              </a:rPr>
              <a:t>Export to Worksheets </a:t>
            </a:r>
            <a:r>
              <a:rPr lang="en-US" sz="3600">
                <a:latin typeface="Arial"/>
                <a:cs typeface="Arial"/>
              </a:rPr>
              <a:t>next to </a:t>
            </a:r>
            <a:r>
              <a:rPr lang="en-US" sz="3600" b="1">
                <a:latin typeface="Arial"/>
                <a:cs typeface="Arial"/>
              </a:rPr>
              <a:t>Learning History</a:t>
            </a:r>
            <a:r>
              <a:rPr lang="en-US" sz="3600">
                <a:latin typeface="Arial"/>
                <a:cs typeface="Arial"/>
              </a:rPr>
              <a:t>.</a:t>
            </a:r>
          </a:p>
          <a:p>
            <a:pPr marL="74295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The </a:t>
            </a:r>
            <a:r>
              <a:rPr lang="en-US" sz="2800" i="1">
                <a:latin typeface="Arial"/>
                <a:cs typeface="Arial"/>
              </a:rPr>
              <a:t>Transcript Report </a:t>
            </a:r>
            <a:r>
              <a:rPr lang="en-US" sz="2800">
                <a:latin typeface="Arial"/>
                <a:cs typeface="Arial"/>
              </a:rPr>
              <a:t>contains </a:t>
            </a:r>
            <a:r>
              <a:rPr lang="en-US" sz="2800" i="1">
                <a:latin typeface="Arial"/>
                <a:cs typeface="Arial"/>
              </a:rPr>
              <a:t>Learning History </a:t>
            </a:r>
            <a:r>
              <a:rPr lang="en-US" sz="2800">
                <a:latin typeface="Arial"/>
                <a:cs typeface="Arial"/>
              </a:rPr>
              <a:t>including </a:t>
            </a:r>
            <a:r>
              <a:rPr lang="en-US" sz="2800" i="1">
                <a:latin typeface="Arial"/>
                <a:cs typeface="Arial"/>
              </a:rPr>
              <a:t>Name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Course Type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Registration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Date Enrolled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Completion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Attendance Status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Grade</a:t>
            </a:r>
            <a:r>
              <a:rPr lang="en-US" sz="2800">
                <a:latin typeface="Arial"/>
                <a:cs typeface="Arial"/>
              </a:rPr>
              <a:t>, </a:t>
            </a:r>
            <a:r>
              <a:rPr lang="en-US" sz="2800" i="1">
                <a:latin typeface="Arial"/>
                <a:cs typeface="Arial"/>
              </a:rPr>
              <a:t>Score, Record Type </a:t>
            </a:r>
            <a:r>
              <a:rPr lang="en-US" sz="2800">
                <a:latin typeface="Arial"/>
                <a:cs typeface="Arial"/>
              </a:rPr>
              <a:t>and </a:t>
            </a:r>
            <a:r>
              <a:rPr lang="en-US" sz="2800" i="1">
                <a:latin typeface="Arial"/>
                <a:cs typeface="Arial"/>
              </a:rPr>
              <a:t>Expiration Date</a:t>
            </a:r>
            <a:r>
              <a:rPr lang="en-US" sz="2800">
                <a:latin typeface="Arial"/>
                <a:cs typeface="Arial"/>
              </a:rPr>
              <a:t> if the learner has completed a course with expiration</a:t>
            </a:r>
            <a:r>
              <a:rPr lang="en-US" sz="2800" i="1">
                <a:latin typeface="Arial"/>
                <a:cs typeface="Arial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1ADCAA-5FD8-A3E1-5553-B6F5A27E6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5"/>
          <a:stretch/>
        </p:blipFill>
        <p:spPr>
          <a:xfrm>
            <a:off x="2922409" y="4051545"/>
            <a:ext cx="6400800" cy="46067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446C8E-39A3-26C4-9CAC-71239E8D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7882"/>
          <a:stretch/>
        </p:blipFill>
        <p:spPr>
          <a:xfrm>
            <a:off x="2438399" y="12857770"/>
            <a:ext cx="7315200" cy="23470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ADC427-1EAC-7DB4-1194-74E1C2CE8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9573" y="13254122"/>
            <a:ext cx="543236" cy="6337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580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8808D-8648-3077-3153-F69DDBFA9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E436E-6194-AB07-E6D5-ED66004D7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D9D83-5B17-1704-5B63-E88A5F995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B70D46-9A07-8D37-1798-11DBC011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7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E53574-8F51-22FE-148D-0BAA44DF69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96925" indent="-796925">
              <a:buFont typeface="+mj-lt"/>
              <a:buAutoNum type="arabicPeriod" startAt="14"/>
            </a:pPr>
            <a:r>
              <a:rPr lang="en-US" sz="3600"/>
              <a:t>When you have finished reviewing your transcript, click </a:t>
            </a:r>
            <a:r>
              <a:rPr lang="en-US" sz="3600" b="1"/>
              <a:t>Learning Home</a:t>
            </a:r>
            <a:r>
              <a:rPr lang="en-US" sz="360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DA2AC1-41C8-FEC0-25AA-660C1A09A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 sz="3600">
                <a:latin typeface="Arial"/>
                <a:cs typeface="Arial"/>
              </a:rPr>
              <a:t>Return to your </a:t>
            </a:r>
            <a:r>
              <a:rPr lang="en-US" sz="3600" b="1">
                <a:latin typeface="Arial"/>
                <a:cs typeface="Arial"/>
              </a:rPr>
              <a:t>My Learning </a:t>
            </a:r>
            <a:r>
              <a:rPr lang="en-US" sz="3600">
                <a:latin typeface="Arial"/>
                <a:cs typeface="Arial"/>
              </a:rPr>
              <a:t>page. The </a:t>
            </a:r>
            <a:r>
              <a:rPr lang="en-US" sz="3600" b="1">
                <a:latin typeface="Arial"/>
                <a:cs typeface="Arial"/>
              </a:rPr>
              <a:t>Need to Drop an Enrollment? </a:t>
            </a:r>
            <a:r>
              <a:rPr lang="en-US" sz="3600">
                <a:latin typeface="Arial"/>
                <a:cs typeface="Arial"/>
              </a:rPr>
              <a:t>worklet will allow you to remove yourself from a </a:t>
            </a:r>
            <a:r>
              <a:rPr lang="en-US" sz="3600" b="1">
                <a:latin typeface="Arial"/>
                <a:cs typeface="Arial"/>
              </a:rPr>
              <a:t>Course </a:t>
            </a:r>
            <a:r>
              <a:rPr lang="en-US" sz="3600">
                <a:latin typeface="Arial"/>
                <a:cs typeface="Arial"/>
              </a:rPr>
              <a:t>activity. Click </a:t>
            </a:r>
            <a:r>
              <a:rPr lang="en-US" sz="3600" b="1">
                <a:latin typeface="Arial"/>
                <a:cs typeface="Arial"/>
              </a:rPr>
              <a:t>Drop Enrollment </a:t>
            </a:r>
            <a:r>
              <a:rPr lang="en-US" sz="3600">
                <a:latin typeface="Arial"/>
                <a:cs typeface="Arial"/>
              </a:rPr>
              <a:t>to begin.</a:t>
            </a:r>
          </a:p>
          <a:p>
            <a:pPr marL="742950" indent="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This process is covered in the job aid </a:t>
            </a:r>
            <a:r>
              <a:rPr lang="en-US" sz="2800" i="1">
                <a:latin typeface="Arial"/>
                <a:cs typeface="Arial"/>
              </a:rPr>
              <a:t>Drop Learning Enrollment</a:t>
            </a:r>
            <a:r>
              <a:rPr lang="en-US" sz="2800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B9B0A2-020A-ABF7-755C-C63ACBC36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36" y="12342958"/>
            <a:ext cx="9005928" cy="17533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9F0872B-DFBB-765F-8CC1-23BDD60AF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57902" y="13447557"/>
            <a:ext cx="3414648" cy="5179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1AE2E4-669C-5352-B3DE-7D490EBB8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72"/>
          <a:stretch/>
        </p:blipFill>
        <p:spPr>
          <a:xfrm>
            <a:off x="1981200" y="3791372"/>
            <a:ext cx="8229600" cy="46006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73ABCF-CED5-EBB8-4525-3F5D6D352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79320" y="7742342"/>
            <a:ext cx="2011680" cy="4902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93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BCF34-E0E3-B68F-CE61-0D04011E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C06E0-C671-B128-9B7A-E84E81E34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A882F-BC34-3028-6935-95A21CD56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F451E9-CBDE-4F4C-E932-20D81B98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Learning Dashboard Overview </a:t>
            </a:r>
            <a:br>
              <a:rPr lang="en-US"/>
            </a:br>
            <a:r>
              <a:rPr lang="en-US"/>
              <a:t>(Part 8 of 11)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BE789-3839-4141-E54F-454E53A4FC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 sz="3600"/>
              <a:t>Select </a:t>
            </a:r>
            <a:r>
              <a:rPr lang="en-US" sz="3600" b="1"/>
              <a:t>Discover </a:t>
            </a:r>
            <a:r>
              <a:rPr lang="en-US" sz="3600"/>
              <a:t>from the </a:t>
            </a:r>
            <a:r>
              <a:rPr lang="en-US" sz="3600" b="1"/>
              <a:t>Learning</a:t>
            </a:r>
            <a:r>
              <a:rPr lang="en-US" sz="3600"/>
              <a:t> menu to browse for </a:t>
            </a:r>
            <a:r>
              <a:rPr lang="en-US" sz="3600" b="1"/>
              <a:t>Learning Content</a:t>
            </a:r>
            <a:r>
              <a:rPr lang="en-US" sz="3600"/>
              <a:t>.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 sz="3600"/>
              <a:t>Click </a:t>
            </a:r>
            <a:r>
              <a:rPr lang="en-US" sz="3600" b="1"/>
              <a:t>Browse Topics </a:t>
            </a:r>
            <a:r>
              <a:rPr lang="en-US" sz="3600"/>
              <a:t>on the </a:t>
            </a:r>
            <a:r>
              <a:rPr lang="en-US" sz="3600" b="1"/>
              <a:t>Browse Learning </a:t>
            </a:r>
            <a:r>
              <a:rPr lang="en-US" sz="3600"/>
              <a:t>topics worklet.</a:t>
            </a:r>
          </a:p>
          <a:p>
            <a:pPr marL="742950" indent="-742950">
              <a:buFont typeface="+mj-lt"/>
              <a:buAutoNum type="arabicPeriod" startAt="17"/>
            </a:pPr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AD1274-6B37-62DA-6238-F16AB1757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6460" y="5264211"/>
            <a:ext cx="10058400" cy="65664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D386CD-F2FB-9468-6703-4AC799E2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7678057"/>
            <a:ext cx="2514600" cy="6585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BFAEC2-567A-B3F8-BF9A-040B77643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6518" y="7344628"/>
            <a:ext cx="3408053" cy="6585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1AFEB6-7D34-CD00-04A3-F570182DD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7878" y="73995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B9C4F7-EBFC-13A4-5E88-46BE8C0C0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9" y="77288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5612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dcmitype/"/>
    <ds:schemaRef ds:uri="91b022cc-d96d-4c7a-a6ef-47af526da2c2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8d5ae7cb-5eaa-45bd-87a9-9ecdfd4d7a10"/>
  </ds:schemaRefs>
</ds:datastoreItem>
</file>

<file path=customXml/itemProps3.xml><?xml version="1.0" encoding="utf-8"?>
<ds:datastoreItem xmlns:ds="http://schemas.openxmlformats.org/officeDocument/2006/customXml" ds:itemID="{F1E6D57B-9D71-46C5-88D2-BBD72DC04658}">
  <ds:schemaRefs>
    <ds:schemaRef ds:uri="8d5ae7cb-5eaa-45bd-87a9-9ecdfd4d7a10"/>
    <ds:schemaRef ds:uri="91b022cc-d96d-4c7a-a6ef-47af526da2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810</Words>
  <Application>Microsoft Office PowerPoint</Application>
  <PresentationFormat>Custom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Job Aid Template</vt:lpstr>
      <vt:lpstr>Administrative</vt:lpstr>
      <vt:lpstr>1_Administrative</vt:lpstr>
      <vt:lpstr>1_Job Aid Template</vt:lpstr>
      <vt:lpstr>Learner Dashboard Overview for External Learners</vt:lpstr>
      <vt:lpstr>Learning Dashboard Overview  (Part 1 of 11)</vt:lpstr>
      <vt:lpstr>Learning Dashboard Overview  (Part 2 of 11)</vt:lpstr>
      <vt:lpstr>Learning Dashboard Overview  (Part 3 of 11)</vt:lpstr>
      <vt:lpstr>Learning Dashboard Overview  (Part 4 of 11)</vt:lpstr>
      <vt:lpstr>Learning Dashboard Overview  (Part 5 of 11)</vt:lpstr>
      <vt:lpstr>Learning Dashboard Overview  (Part 6 of 11)</vt:lpstr>
      <vt:lpstr>Learning Dashboard Overview  (Part 7 of 11)</vt:lpstr>
      <vt:lpstr>Learning Dashboard Overview  (Part 8 of 11)</vt:lpstr>
      <vt:lpstr>Learning Dashboard Overview  (Part 9 of 11)</vt:lpstr>
      <vt:lpstr>Learning Dashboard Overview  (Part 10 of 11)</vt:lpstr>
      <vt:lpstr>Learning Dashboard Overview  (Part 11 of 11)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Suggs, Jon</cp:lastModifiedBy>
  <cp:revision>47</cp:revision>
  <cp:lastPrinted>2024-05-14T19:49:44Z</cp:lastPrinted>
  <dcterms:created xsi:type="dcterms:W3CDTF">2024-01-04T16:25:20Z</dcterms:created>
  <dcterms:modified xsi:type="dcterms:W3CDTF">2026-08-14T20:21:53Z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4C10B61D-7427-4091-8E7A-2BF606D25602</vt:lpwstr>
  </property>
  <property fmtid="{D5CDD505-2E9C-101B-9397-08002B2CF9AE}" pid="12" name="ArticulatePath">
    <vt:lpwstr>Job Aid_Template_Final (3)</vt:lpwstr>
  </property>
</Properties>
</file>