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32" r:id="rId5"/>
    <p:sldMasterId id="2147483758" r:id="rId6"/>
    <p:sldMasterId id="2147483776" r:id="rId7"/>
  </p:sldMasterIdLst>
  <p:notesMasterIdLst>
    <p:notesMasterId r:id="rId21"/>
  </p:notesMasterIdLst>
  <p:sldIdLst>
    <p:sldId id="428" r:id="rId8"/>
    <p:sldId id="326" r:id="rId9"/>
    <p:sldId id="364" r:id="rId10"/>
    <p:sldId id="327" r:id="rId11"/>
    <p:sldId id="370" r:id="rId12"/>
    <p:sldId id="369" r:id="rId13"/>
    <p:sldId id="350" r:id="rId14"/>
    <p:sldId id="334" r:id="rId15"/>
    <p:sldId id="351" r:id="rId16"/>
    <p:sldId id="359" r:id="rId17"/>
    <p:sldId id="354" r:id="rId18"/>
    <p:sldId id="355" r:id="rId19"/>
    <p:sldId id="371" r:id="rId20"/>
  </p:sldIdLst>
  <p:sldSz cx="12192000" cy="16256000"/>
  <p:notesSz cx="7315200" cy="9601200"/>
  <p:custDataLst>
    <p:tags r:id="rId2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B254B0D-EF6E-223D-FD48-E01D262D24DB}" name="John, Deepu Thomas" initials="JT" userId="S::deeputhomas.john@sao.ga.gov::6c0b0df3-22a9-4cbc-85e0-53d3e54ce821" providerId="AD"/>
  <p188:author id="{C31EB22E-484D-79BE-3A7F-04EA5B2FF9EA}" name="Suggs, Paulette" initials="SP" userId="S::paulette.suggs@doas.ga.gov::c1b29647-2681-4ee3-90b3-6e29f96e9393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14B9BD4A-0BCD-CD5E-F038-DC068922D1A3}" name="Robertson, Bridgitt" initials="RB" userId="S::bridgitt.robertson@doas.ga.gov::7c9ea946-82fd-409c-bc61-269b0ae7a479" providerId="AD"/>
  <p188:author id="{DCF60B4B-05E6-856F-21E4-E26054E01633}" name="Robertson, Bridgitt" initials="RB" userId="S::Bridgitt.Robertson@doas.ga.gov::7c9ea946-82fd-409c-bc61-269b0ae7a479" providerId="AD"/>
  <p188:author id="{FD112B87-4ECB-1A4F-CEC8-A22DFEE694ED}" name="Meredith, Holli" initials="MH" userId="S::holli.meredith@doas.ga.gov::abed3d92-5b59-46a6-a144-e54e81988cdd" providerId="AD"/>
  <p188:author id="{BFFD038E-6017-C843-98BD-7DB9884C9DDE}" name="Sipe, Jamie" initials="SJ" userId="S::jasipe@deloitte.com::5bc06a04-23d5-42bd-853b-0cd5205b0fa0" providerId="AD"/>
  <p188:author id="{0CEE8AF1-C248-A972-666E-9A72101DA29C}" name="Chapman, Mary" initials="CM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14050DF4-5A79-A81B-870B-F71F08C740B9}" name="Carter, Deona" initials="CD" userId="S::dmcarter_tcsg.edu#ext#@gets.onmicrosoft.com::8b7bed87-ce7f-4433-964f-68a9215d084b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1709" y="62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ags" Target="tags/tag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el, Rachana" userId="S::rachana.patel@doas.ga.gov::acbd3462-464a-4bba-83d0-fb3750cc2afe" providerId="AD" clId="Web-{67178EAC-689C-C137-FFDD-0C9BFDDF3617}"/>
    <pc:docChg chg="addSld delSld modSld">
      <pc:chgData name="Patel, Rachana" userId="S::rachana.patel@doas.ga.gov::acbd3462-464a-4bba-83d0-fb3750cc2afe" providerId="AD" clId="Web-{67178EAC-689C-C137-FFDD-0C9BFDDF3617}" dt="2026-07-23T20:48:12.246" v="228"/>
      <pc:docMkLst>
        <pc:docMk/>
      </pc:docMkLst>
    </pc:docChg>
  </pc:docChgLst>
  <pc:docChgLst>
    <pc:chgData name="Barfield, Chris" userId="bce30e8a-c9b2-4f0f-b373-c3216ae509e8" providerId="ADAL" clId="{1C38A8CD-198A-4246-8B00-37A6B95595FE}"/>
    <pc:docChg chg="undo custSel delSld modSld">
      <pc:chgData name="Barfield, Chris" userId="bce30e8a-c9b2-4f0f-b373-c3216ae509e8" providerId="ADAL" clId="{1C38A8CD-198A-4246-8B00-37A6B95595FE}" dt="2026-08-07T14:38:40.536" v="189" actId="962"/>
      <pc:docMkLst>
        <pc:docMk/>
      </pc:docMkLst>
      <pc:sldChg chg="addSp delSp modSp mod">
        <pc:chgData name="Barfield, Chris" userId="bce30e8a-c9b2-4f0f-b373-c3216ae509e8" providerId="ADAL" clId="{1C38A8CD-198A-4246-8B00-37A6B95595FE}" dt="2026-08-07T14:38:21.141" v="186" actId="962"/>
        <pc:sldMkLst>
          <pc:docMk/>
          <pc:sldMk cId="2996601510" sldId="327"/>
        </pc:sldMkLst>
        <pc:spChg chg="mod">
          <ac:chgData name="Barfield, Chris" userId="bce30e8a-c9b2-4f0f-b373-c3216ae509e8" providerId="ADAL" clId="{1C38A8CD-198A-4246-8B00-37A6B95595FE}" dt="2026-08-04T17:30:07.753" v="182" actId="14100"/>
          <ac:spMkLst>
            <pc:docMk/>
            <pc:sldMk cId="2996601510" sldId="327"/>
            <ac:spMk id="10" creationId="{1177FF4B-0C1D-897F-8355-484D2B96702D}"/>
          </ac:spMkLst>
        </pc:spChg>
        <pc:spChg chg="mod">
          <ac:chgData name="Barfield, Chris" userId="bce30e8a-c9b2-4f0f-b373-c3216ae509e8" providerId="ADAL" clId="{1C38A8CD-198A-4246-8B00-37A6B95595FE}" dt="2026-08-04T17:19:22.706" v="69" actId="14100"/>
          <ac:spMkLst>
            <pc:docMk/>
            <pc:sldMk cId="2996601510" sldId="327"/>
            <ac:spMk id="11" creationId="{CE777657-FB5A-025A-5FAD-43AF7F5F6710}"/>
          </ac:spMkLst>
        </pc:spChg>
        <pc:picChg chg="add mod ord modCrop">
          <ac:chgData name="Barfield, Chris" userId="bce30e8a-c9b2-4f0f-b373-c3216ae509e8" providerId="ADAL" clId="{1C38A8CD-198A-4246-8B00-37A6B95595FE}" dt="2026-08-07T14:38:21.141" v="186" actId="962"/>
          <ac:picMkLst>
            <pc:docMk/>
            <pc:sldMk cId="2996601510" sldId="327"/>
            <ac:picMk id="9" creationId="{0E8C99E1-CA0A-A70F-932B-6384C0C6A98C}"/>
          </ac:picMkLst>
        </pc:picChg>
        <pc:picChg chg="add mod ord">
          <ac:chgData name="Barfield, Chris" userId="bce30e8a-c9b2-4f0f-b373-c3216ae509e8" providerId="ADAL" clId="{1C38A8CD-198A-4246-8B00-37A6B95595FE}" dt="2026-08-07T14:38:20.128" v="185" actId="962"/>
          <ac:picMkLst>
            <pc:docMk/>
            <pc:sldMk cId="2996601510" sldId="327"/>
            <ac:picMk id="14" creationId="{1A7A8F27-A2C7-69F5-A052-F60824C59D6D}"/>
          </ac:picMkLst>
        </pc:picChg>
      </pc:sldChg>
      <pc:sldChg chg="addSp delSp modSp mod">
        <pc:chgData name="Barfield, Chris" userId="bce30e8a-c9b2-4f0f-b373-c3216ae509e8" providerId="ADAL" clId="{1C38A8CD-198A-4246-8B00-37A6B95595FE}" dt="2026-08-07T14:38:40.536" v="189" actId="962"/>
        <pc:sldMkLst>
          <pc:docMk/>
          <pc:sldMk cId="2356722750" sldId="355"/>
        </pc:sldMkLst>
        <pc:spChg chg="mod">
          <ac:chgData name="Barfield, Chris" userId="bce30e8a-c9b2-4f0f-b373-c3216ae509e8" providerId="ADAL" clId="{1C38A8CD-198A-4246-8B00-37A6B95595FE}" dt="2026-08-04T17:14:26.145" v="17" actId="1037"/>
          <ac:spMkLst>
            <pc:docMk/>
            <pc:sldMk cId="2356722750" sldId="355"/>
            <ac:spMk id="14" creationId="{F4219A2D-0E34-AC96-9D6B-C054D7AE1C16}"/>
          </ac:spMkLst>
        </pc:spChg>
        <pc:spChg chg="mod">
          <ac:chgData name="Barfield, Chris" userId="bce30e8a-c9b2-4f0f-b373-c3216ae509e8" providerId="ADAL" clId="{1C38A8CD-198A-4246-8B00-37A6B95595FE}" dt="2026-08-04T17:14:34.262" v="22" actId="1037"/>
          <ac:spMkLst>
            <pc:docMk/>
            <pc:sldMk cId="2356722750" sldId="355"/>
            <ac:spMk id="15" creationId="{DF5F13DE-CE1F-165F-7E7B-FC9ED257B2F3}"/>
          </ac:spMkLst>
        </pc:spChg>
        <pc:spChg chg="mod">
          <ac:chgData name="Barfield, Chris" userId="bce30e8a-c9b2-4f0f-b373-c3216ae509e8" providerId="ADAL" clId="{1C38A8CD-198A-4246-8B00-37A6B95595FE}" dt="2026-08-04T17:14:26.145" v="17" actId="1037"/>
          <ac:spMkLst>
            <pc:docMk/>
            <pc:sldMk cId="2356722750" sldId="355"/>
            <ac:spMk id="16" creationId="{89DD42B0-132D-35A2-94A6-E83E88DD2269}"/>
          </ac:spMkLst>
        </pc:spChg>
        <pc:spChg chg="mod">
          <ac:chgData name="Barfield, Chris" userId="bce30e8a-c9b2-4f0f-b373-c3216ae509e8" providerId="ADAL" clId="{1C38A8CD-198A-4246-8B00-37A6B95595FE}" dt="2026-08-04T17:14:34.262" v="22" actId="1037"/>
          <ac:spMkLst>
            <pc:docMk/>
            <pc:sldMk cId="2356722750" sldId="355"/>
            <ac:spMk id="17" creationId="{16F7BBC7-31EE-A86A-251D-4E15F99BDAA6}"/>
          </ac:spMkLst>
        </pc:spChg>
        <pc:picChg chg="add mod ord">
          <ac:chgData name="Barfield, Chris" userId="bce30e8a-c9b2-4f0f-b373-c3216ae509e8" providerId="ADAL" clId="{1C38A8CD-198A-4246-8B00-37A6B95595FE}" dt="2026-08-07T14:38:40.536" v="189" actId="962"/>
          <ac:picMkLst>
            <pc:docMk/>
            <pc:sldMk cId="2356722750" sldId="355"/>
            <ac:picMk id="8" creationId="{1C5F03C3-F0C2-6FD3-7167-113F9A987C33}"/>
          </ac:picMkLst>
        </pc:picChg>
      </pc:sldChg>
      <pc:sldChg chg="addSp delSp modSp mod">
        <pc:chgData name="Barfield, Chris" userId="bce30e8a-c9b2-4f0f-b373-c3216ae509e8" providerId="ADAL" clId="{1C38A8CD-198A-4246-8B00-37A6B95595FE}" dt="2026-08-07T14:38:12.016" v="184" actId="962"/>
        <pc:sldMkLst>
          <pc:docMk/>
          <pc:sldMk cId="3251967783" sldId="364"/>
        </pc:sldMkLst>
        <pc:spChg chg="mod">
          <ac:chgData name="Barfield, Chris" userId="bce30e8a-c9b2-4f0f-b373-c3216ae509e8" providerId="ADAL" clId="{1C38A8CD-198A-4246-8B00-37A6B95595FE}" dt="2026-08-04T17:27:25.639" v="153" actId="1036"/>
          <ac:spMkLst>
            <pc:docMk/>
            <pc:sldMk cId="3251967783" sldId="364"/>
            <ac:spMk id="14" creationId="{379694DE-7972-4937-7036-0C4D2C481BDA}"/>
          </ac:spMkLst>
        </pc:spChg>
        <pc:picChg chg="add mod ord modCrop">
          <ac:chgData name="Barfield, Chris" userId="bce30e8a-c9b2-4f0f-b373-c3216ae509e8" providerId="ADAL" clId="{1C38A8CD-198A-4246-8B00-37A6B95595FE}" dt="2026-08-07T14:38:12.016" v="184" actId="962"/>
          <ac:picMkLst>
            <pc:docMk/>
            <pc:sldMk cId="3251967783" sldId="364"/>
            <ac:picMk id="9" creationId="{F4646042-7775-EB20-CB51-2A6A4F156C7F}"/>
          </ac:picMkLst>
        </pc:picChg>
      </pc:sldChg>
      <pc:sldChg chg="addSp delSp modSp mod">
        <pc:chgData name="Barfield, Chris" userId="bce30e8a-c9b2-4f0f-b373-c3216ae509e8" providerId="ADAL" clId="{1C38A8CD-198A-4246-8B00-37A6B95595FE}" dt="2026-08-07T14:38:31.233" v="188" actId="962"/>
        <pc:sldMkLst>
          <pc:docMk/>
          <pc:sldMk cId="3340258330" sldId="369"/>
        </pc:sldMkLst>
        <pc:spChg chg="mod">
          <ac:chgData name="Barfield, Chris" userId="bce30e8a-c9b2-4f0f-b373-c3216ae509e8" providerId="ADAL" clId="{1C38A8CD-198A-4246-8B00-37A6B95595FE}" dt="2026-08-04T17:17:14.952" v="50" actId="14100"/>
          <ac:spMkLst>
            <pc:docMk/>
            <pc:sldMk cId="3340258330" sldId="369"/>
            <ac:spMk id="11" creationId="{CE777657-FB5A-025A-5FAD-43AF7F5F6710}"/>
          </ac:spMkLst>
        </pc:spChg>
        <pc:picChg chg="add mod ord modCrop">
          <ac:chgData name="Barfield, Chris" userId="bce30e8a-c9b2-4f0f-b373-c3216ae509e8" providerId="ADAL" clId="{1C38A8CD-198A-4246-8B00-37A6B95595FE}" dt="2026-08-07T14:38:31.233" v="188" actId="962"/>
          <ac:picMkLst>
            <pc:docMk/>
            <pc:sldMk cId="3340258330" sldId="369"/>
            <ac:picMk id="13" creationId="{0A410A13-6497-89AE-C617-507FA4CFAA1B}"/>
          </ac:picMkLst>
        </pc:picChg>
      </pc:sldChg>
      <pc:sldChg chg="addSp delSp modSp mod">
        <pc:chgData name="Barfield, Chris" userId="bce30e8a-c9b2-4f0f-b373-c3216ae509e8" providerId="ADAL" clId="{1C38A8CD-198A-4246-8B00-37A6B95595FE}" dt="2026-08-07T14:38:26.215" v="187" actId="962"/>
        <pc:sldMkLst>
          <pc:docMk/>
          <pc:sldMk cId="1378170800" sldId="370"/>
        </pc:sldMkLst>
        <pc:spChg chg="ord">
          <ac:chgData name="Barfield, Chris" userId="bce30e8a-c9b2-4f0f-b373-c3216ae509e8" providerId="ADAL" clId="{1C38A8CD-198A-4246-8B00-37A6B95595FE}" dt="2026-08-04T17:22:34.250" v="113" actId="167"/>
          <ac:spMkLst>
            <pc:docMk/>
            <pc:sldMk cId="1378170800" sldId="370"/>
            <ac:spMk id="6" creationId="{C6F00EF2-02A5-52C5-6AFC-3C65CD66DD96}"/>
          </ac:spMkLst>
        </pc:spChg>
        <pc:spChg chg="mod">
          <ac:chgData name="Barfield, Chris" userId="bce30e8a-c9b2-4f0f-b373-c3216ae509e8" providerId="ADAL" clId="{1C38A8CD-198A-4246-8B00-37A6B95595FE}" dt="2026-08-04T17:21:33.632" v="103" actId="14100"/>
          <ac:spMkLst>
            <pc:docMk/>
            <pc:sldMk cId="1378170800" sldId="370"/>
            <ac:spMk id="8" creationId="{5027A6C6-A994-F632-AEED-DAF10BE8BBA4}"/>
          </ac:spMkLst>
        </pc:spChg>
        <pc:spChg chg="mod">
          <ac:chgData name="Barfield, Chris" userId="bce30e8a-c9b2-4f0f-b373-c3216ae509e8" providerId="ADAL" clId="{1C38A8CD-198A-4246-8B00-37A6B95595FE}" dt="2026-08-04T17:22:13.706" v="112" actId="1038"/>
          <ac:spMkLst>
            <pc:docMk/>
            <pc:sldMk cId="1378170800" sldId="370"/>
            <ac:spMk id="10" creationId="{BE9FF5C1-413A-3231-7E50-3724D40569B6}"/>
          </ac:spMkLst>
        </pc:spChg>
        <pc:spChg chg="mod">
          <ac:chgData name="Barfield, Chris" userId="bce30e8a-c9b2-4f0f-b373-c3216ae509e8" providerId="ADAL" clId="{1C38A8CD-198A-4246-8B00-37A6B95595FE}" dt="2026-08-04T17:22:08.741" v="109" actId="14100"/>
          <ac:spMkLst>
            <pc:docMk/>
            <pc:sldMk cId="1378170800" sldId="370"/>
            <ac:spMk id="11" creationId="{C7C2E9AA-0B31-1773-6462-DB8AFC61090A}"/>
          </ac:spMkLst>
        </pc:spChg>
        <pc:spChg chg="mod">
          <ac:chgData name="Barfield, Chris" userId="bce30e8a-c9b2-4f0f-b373-c3216ae509e8" providerId="ADAL" clId="{1C38A8CD-198A-4246-8B00-37A6B95595FE}" dt="2026-08-04T17:21:41.453" v="104" actId="1076"/>
          <ac:spMkLst>
            <pc:docMk/>
            <pc:sldMk cId="1378170800" sldId="370"/>
            <ac:spMk id="12" creationId="{E89B1AF1-08B2-1FA8-89BD-537794B98B77}"/>
          </ac:spMkLst>
        </pc:spChg>
        <pc:picChg chg="add mod ord modCrop">
          <ac:chgData name="Barfield, Chris" userId="bce30e8a-c9b2-4f0f-b373-c3216ae509e8" providerId="ADAL" clId="{1C38A8CD-198A-4246-8B00-37A6B95595FE}" dt="2026-08-07T14:38:26.215" v="187" actId="962"/>
          <ac:picMkLst>
            <pc:docMk/>
            <pc:sldMk cId="1378170800" sldId="370"/>
            <ac:picMk id="13" creationId="{252D6B32-0141-EC0E-BE65-831E1BC9111F}"/>
          </ac:picMkLst>
        </pc:picChg>
      </pc:sldChg>
    </pc:docChg>
  </pc:docChgLst>
  <pc:docChgLst>
    <pc:chgData name="Patel, Rachana" userId="S::rachana.patel@doas.ga.gov::acbd3462-464a-4bba-83d0-fb3750cc2afe" providerId="AD" clId="Web-{66B4408F-99B8-0626-977C-AE6E56210330}"/>
    <pc:docChg chg="modSld">
      <pc:chgData name="Patel, Rachana" userId="S::rachana.patel@doas.ga.gov::acbd3462-464a-4bba-83d0-fb3750cc2afe" providerId="AD" clId="Web-{66B4408F-99B8-0626-977C-AE6E56210330}" dt="2026-07-23T20:51:04.106" v="3" actId="1076"/>
      <pc:docMkLst>
        <pc:docMk/>
      </pc:docMkLst>
      <pc:sldChg chg="modSp">
        <pc:chgData name="Patel, Rachana" userId="S::rachana.patel@doas.ga.gov::acbd3462-464a-4bba-83d0-fb3750cc2afe" providerId="AD" clId="Web-{66B4408F-99B8-0626-977C-AE6E56210330}" dt="2026-07-23T20:51:04.106" v="3" actId="1076"/>
        <pc:sldMkLst>
          <pc:docMk/>
          <pc:sldMk cId="2996601510" sldId="327"/>
        </pc:sldMkLst>
        <pc:spChg chg="mod">
          <ac:chgData name="Patel, Rachana" userId="S::rachana.patel@doas.ga.gov::acbd3462-464a-4bba-83d0-fb3750cc2afe" providerId="AD" clId="Web-{66B4408F-99B8-0626-977C-AE6E56210330}" dt="2026-07-23T20:50:49.012" v="1" actId="20577"/>
          <ac:spMkLst>
            <pc:docMk/>
            <pc:sldMk cId="2996601510" sldId="327"/>
            <ac:spMk id="6" creationId="{B00BE789-3839-4141-E54F-454E53A4FC4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Developers: Insert Description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3F5DCB-BF1C-8491-A3DC-FEC224ABEE49}"/>
              </a:ext>
            </a:extLst>
          </p:cNvPr>
          <p:cNvSpPr txBox="1"/>
          <p:nvPr userDrawn="1"/>
        </p:nvSpPr>
        <p:spPr>
          <a:xfrm>
            <a:off x="838199" y="7470505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316F513-664B-E57C-7380-97BAD8FBA6DE}"/>
              </a:ext>
            </a:extLst>
          </p:cNvPr>
          <p:cNvSpPr txBox="1"/>
          <p:nvPr userDrawn="1"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75ABD0E-385F-8592-5776-5CC2B84409B1}"/>
              </a:ext>
            </a:extLst>
          </p:cNvPr>
          <p:cNvSpPr/>
          <p:nvPr userDrawn="1"/>
        </p:nvSpPr>
        <p:spPr>
          <a:xfrm>
            <a:off x="4621183" y="3602669"/>
            <a:ext cx="263408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C9DB5D73-FB9A-8A80-AA19-14615243C2BB}"/>
              </a:ext>
            </a:extLst>
          </p:cNvPr>
          <p:cNvSpPr/>
          <p:nvPr userDrawn="1"/>
        </p:nvSpPr>
        <p:spPr>
          <a:xfrm>
            <a:off x="4873060" y="6904945"/>
            <a:ext cx="213032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 descr="Arrow">
            <a:extLst>
              <a:ext uri="{FF2B5EF4-FFF2-40B4-BE49-F238E27FC236}">
                <a16:creationId xmlns:a16="http://schemas.microsoft.com/office/drawing/2014/main" id="{06C14F2E-E381-93EA-DBCB-C1F91E6E4009}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 descr="straight arrow">
            <a:extLst>
              <a:ext uri="{FF2B5EF4-FFF2-40B4-BE49-F238E27FC236}">
                <a16:creationId xmlns:a16="http://schemas.microsoft.com/office/drawing/2014/main" id="{6FDA55B7-CD6E-C95A-2992-64371D2A2250}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 descr="straight arrow">
            <a:extLst>
              <a:ext uri="{FF2B5EF4-FFF2-40B4-BE49-F238E27FC236}">
                <a16:creationId xmlns:a16="http://schemas.microsoft.com/office/drawing/2014/main" id="{0FCE2A6E-264E-7C16-B0B4-3931B56EBDB1}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 descr="Georgia at work logo">
            <a:extLst>
              <a:ext uri="{FF2B5EF4-FFF2-40B4-BE49-F238E27FC236}">
                <a16:creationId xmlns:a16="http://schemas.microsoft.com/office/drawing/2014/main" id="{EFD19BBC-BAC4-08DB-FDBA-738F62F04F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ticl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7097D7D-E5A2-6A26-0D49-2C4285FEC506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Article Template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A50BAD-5229-FB81-E23D-FB031B54A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424" y="2065338"/>
            <a:ext cx="10725150" cy="965200"/>
          </a:xfrm>
        </p:spPr>
        <p:txBody>
          <a:bodyPr>
            <a:normAutofit/>
          </a:bodyPr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en-US"/>
              <a:t>Click to insert Article Title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3C6D7B7-A67D-77A0-F7C3-16868EDBCE6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636577536"/>
              </p:ext>
            </p:extLst>
          </p:nvPr>
        </p:nvGraphicFramePr>
        <p:xfrm>
          <a:off x="1085634" y="12009925"/>
          <a:ext cx="10268164" cy="280416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2839521">
                  <a:extLst>
                    <a:ext uri="{9D8B030D-6E8A-4147-A177-3AD203B41FA5}">
                      <a16:colId xmlns:a16="http://schemas.microsoft.com/office/drawing/2014/main" val="1553591331"/>
                    </a:ext>
                  </a:extLst>
                </a:gridCol>
                <a:gridCol w="7428643">
                  <a:extLst>
                    <a:ext uri="{9D8B030D-6E8A-4147-A177-3AD203B41FA5}">
                      <a16:colId xmlns:a16="http://schemas.microsoft.com/office/drawing/2014/main" val="5372082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7826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 Can View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179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Location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1919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Tags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886773"/>
                  </a:ext>
                </a:extLst>
              </a:tr>
            </a:tbl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DEF31B3-5E6C-59C2-885A-9F17647103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35305" y="12010360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category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9DC24424-4835-2EE8-08E2-FEBFDB909B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35304" y="12731085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who can view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866D5190-41B7-E561-BE8E-322C44359B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35303" y="13415297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location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7787A8A-70C2-6484-AA6E-E6621FD706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35303" y="14121459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tags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04B46B2-EC63-D997-9ECA-B32B7A796F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3424" y="4045780"/>
            <a:ext cx="10725150" cy="9652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insert Article Body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0330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2182727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Developers: Insert Description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3F5DCB-BF1C-8491-A3DC-FEC224ABEE49}"/>
              </a:ext>
            </a:extLst>
          </p:cNvPr>
          <p:cNvSpPr txBox="1"/>
          <p:nvPr userDrawn="1"/>
        </p:nvSpPr>
        <p:spPr>
          <a:xfrm>
            <a:off x="838199" y="7470505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475ABD0E-385F-8592-5776-5CC2B84409B1}"/>
              </a:ext>
            </a:extLst>
          </p:cNvPr>
          <p:cNvSpPr/>
          <p:nvPr userDrawn="1"/>
        </p:nvSpPr>
        <p:spPr>
          <a:xfrm>
            <a:off x="4621183" y="3602669"/>
            <a:ext cx="263408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C9DB5D73-FB9A-8A80-AA19-14615243C2BB}"/>
              </a:ext>
            </a:extLst>
          </p:cNvPr>
          <p:cNvSpPr/>
          <p:nvPr userDrawn="1"/>
        </p:nvSpPr>
        <p:spPr>
          <a:xfrm>
            <a:off x="4873060" y="6904945"/>
            <a:ext cx="213032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pic>
        <p:nvPicPr>
          <p:cNvPr id="27" name="Picture 26" descr="Georgia at work logo">
            <a:extLst>
              <a:ext uri="{FF2B5EF4-FFF2-40B4-BE49-F238E27FC236}">
                <a16:creationId xmlns:a16="http://schemas.microsoft.com/office/drawing/2014/main" id="{EFD19BBC-BAC4-08DB-FDBA-738F62F04F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4798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9928DEF-0B72-2DF6-0344-673436693EE5}"/>
              </a:ext>
            </a:extLst>
          </p:cNvPr>
          <p:cNvSpPr/>
          <p:nvPr userDrawn="1"/>
        </p:nvSpPr>
        <p:spPr>
          <a:xfrm>
            <a:off x="4549271" y="1787185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/>
          <a:lstStyle>
            <a:lvl1pPr marL="571500" indent="-571500">
              <a:buFont typeface="+mj-lt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107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3BEA5A19-8521-AB81-E474-C5957BFDC60F}"/>
              </a:ext>
            </a:extLst>
          </p:cNvPr>
          <p:cNvSpPr/>
          <p:nvPr userDrawn="1"/>
        </p:nvSpPr>
        <p:spPr>
          <a:xfrm>
            <a:off x="4575985" y="1773408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  <a:endParaRPr lang="en-US" sz="1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/>
          <a:lstStyle>
            <a:lvl1pPr marL="571500" indent="-571500">
              <a:buFont typeface="+mj-lt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/>
          <a:lstStyle>
            <a:lvl1pPr marL="571500" indent="-571500">
              <a:buFont typeface="+mj-lt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4604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16254F56-ACA8-1D2A-9FF1-7C42D2AC33C9}"/>
              </a:ext>
            </a:extLst>
          </p:cNvPr>
          <p:cNvSpPr/>
          <p:nvPr userDrawn="1"/>
        </p:nvSpPr>
        <p:spPr>
          <a:xfrm>
            <a:off x="4549271" y="1778929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571500" indent="-57150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571500" indent="-57150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571500" indent="-57150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2321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9928DEF-0B72-2DF6-0344-673436693EE5}"/>
              </a:ext>
            </a:extLst>
          </p:cNvPr>
          <p:cNvSpPr/>
          <p:nvPr userDrawn="1"/>
        </p:nvSpPr>
        <p:spPr>
          <a:xfrm>
            <a:off x="4549269" y="1770012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571500" indent="-57150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2970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eview Process Guid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A92F6-2087-E12D-4041-9EDA057F1D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65486"/>
            <a:ext cx="10515600" cy="1523754"/>
          </a:xfrm>
        </p:spPr>
        <p:txBody>
          <a:bodyPr>
            <a:normAutofit/>
          </a:bodyPr>
          <a:lstStyle>
            <a:lvl1pPr>
              <a:defRPr sz="4800" b="1"/>
            </a:lvl1pPr>
          </a:lstStyle>
          <a:p>
            <a:r>
              <a:rPr lang="en-US"/>
              <a:t>Click to Insert: </a:t>
            </a:r>
            <a:r>
              <a:rPr lang="en-US" err="1"/>
              <a:t>Suite_Workstream_Title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E8AC13-3617-9F0B-73DC-92A3ADEE1A9B}"/>
              </a:ext>
            </a:extLst>
          </p:cNvPr>
          <p:cNvSpPr txBox="1"/>
          <p:nvPr userDrawn="1"/>
        </p:nvSpPr>
        <p:spPr>
          <a:xfrm>
            <a:off x="838200" y="2772696"/>
            <a:ext cx="1051560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Review Process Guidance</a:t>
            </a:r>
          </a:p>
          <a:p>
            <a:pPr algn="ctr"/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Workstream Review (5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review each slide for system accuracy and business process alignment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If updates are needed, use the comment feature to provide feedback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All comments will be added and tracked in the Comment Tracker by the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Training Team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Training Team Revisions (2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Address all comments/feedback from Workstream/FT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 all comments/feedback to the Comment Tracker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Final Job Aid deliverable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Deloitte Training Team Review (3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verify all requested updates are incorporated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Notify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Training Team when review is complete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Final Revision and Sign Off (5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Incorporate final updates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and upload Final PDF and Final PPT version to client repository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BB6DD4F-2416-AD9F-2363-30840C034847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42211255"/>
              </p:ext>
            </p:extLst>
          </p:nvPr>
        </p:nvGraphicFramePr>
        <p:xfrm>
          <a:off x="838200" y="8996856"/>
          <a:ext cx="10515600" cy="473631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7734449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78127703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1255330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329276540"/>
                    </a:ext>
                  </a:extLst>
                </a:gridCol>
              </a:tblGrid>
              <a:tr h="712952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 Submitted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Review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 Completed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Reviewer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090592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</a:t>
                      </a:r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Workstream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8063003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</a:t>
                      </a:r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Training Team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2920040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Deloitte Training Team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9666444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</a:t>
                      </a:r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Final Revision and Sign Off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393697"/>
                  </a:ext>
                </a:extLst>
              </a:tr>
            </a:tbl>
          </a:graphicData>
        </a:graphic>
      </p:graphicFrame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3F33C47-DEA5-BC72-FA0B-E2BA9D9F95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9719353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CBEF44C1-9881-1F13-E372-5A82BB6E89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10741268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CAF5C8D-D653-F882-300D-E0224C0A80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199" y="11767424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0C93307-83F5-DFFF-38D5-4899D0CC9A3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9" y="12740156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A701E3E3-1B4B-C330-F24D-1D44CC47851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24576" y="9727778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E92E6FA6-79A6-782D-0077-CCC1CD6B734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24575" y="10736561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44F6979-F6B1-986A-91EE-238E3D255E7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24575" y="11733221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3F68F5A8-5DBE-72F0-3908-40E09C06F9F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24575" y="12740156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1A28A2C6-0D88-779C-31B8-03B948D20D7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736940" y="9727778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3F5BB6A0-9E4C-1D8D-604F-0BBA3010217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18637" y="10726287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DF366C12-D71B-F569-4C99-7BBC5A671F3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739184" y="11743496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3157A038-3F84-2CDC-F32B-52C62E17486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39184" y="12750431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</p:spTree>
    <p:extLst>
      <p:ext uri="{BB962C8B-B14F-4D97-AF65-F5344CB8AC3E}">
        <p14:creationId xmlns:p14="http://schemas.microsoft.com/office/powerpoint/2010/main" val="40833317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Developers: Insert Description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3F5DCB-BF1C-8491-A3DC-FEC224ABEE49}"/>
              </a:ext>
            </a:extLst>
          </p:cNvPr>
          <p:cNvSpPr txBox="1"/>
          <p:nvPr userDrawn="1"/>
        </p:nvSpPr>
        <p:spPr>
          <a:xfrm>
            <a:off x="838199" y="7470505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316F513-664B-E57C-7380-97BAD8FBA6DE}"/>
              </a:ext>
            </a:extLst>
          </p:cNvPr>
          <p:cNvSpPr txBox="1"/>
          <p:nvPr userDrawn="1"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75ABD0E-385F-8592-5776-5CC2B84409B1}"/>
              </a:ext>
            </a:extLst>
          </p:cNvPr>
          <p:cNvSpPr/>
          <p:nvPr userDrawn="1"/>
        </p:nvSpPr>
        <p:spPr>
          <a:xfrm>
            <a:off x="4621183" y="3602669"/>
            <a:ext cx="263408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C9DB5D73-FB9A-8A80-AA19-14615243C2BB}"/>
              </a:ext>
            </a:extLst>
          </p:cNvPr>
          <p:cNvSpPr/>
          <p:nvPr userDrawn="1"/>
        </p:nvSpPr>
        <p:spPr>
          <a:xfrm>
            <a:off x="4873060" y="6904945"/>
            <a:ext cx="213032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 descr="Arrow">
            <a:extLst>
              <a:ext uri="{FF2B5EF4-FFF2-40B4-BE49-F238E27FC236}">
                <a16:creationId xmlns:a16="http://schemas.microsoft.com/office/drawing/2014/main" id="{06C14F2E-E381-93EA-DBCB-C1F91E6E4009}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 descr="straight arrow">
            <a:extLst>
              <a:ext uri="{FF2B5EF4-FFF2-40B4-BE49-F238E27FC236}">
                <a16:creationId xmlns:a16="http://schemas.microsoft.com/office/drawing/2014/main" id="{6FDA55B7-CD6E-C95A-2992-64371D2A2250}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 descr="straight arrow">
            <a:extLst>
              <a:ext uri="{FF2B5EF4-FFF2-40B4-BE49-F238E27FC236}">
                <a16:creationId xmlns:a16="http://schemas.microsoft.com/office/drawing/2014/main" id="{0FCE2A6E-264E-7C16-B0B4-3931B56EBDB1}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 descr="Georgia at work logo">
            <a:extLst>
              <a:ext uri="{FF2B5EF4-FFF2-40B4-BE49-F238E27FC236}">
                <a16:creationId xmlns:a16="http://schemas.microsoft.com/office/drawing/2014/main" id="{EFD19BBC-BAC4-08DB-FDBA-738F62F04F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31D2594-49EC-B8D9-73D3-F8236455F181}"/>
              </a:ext>
            </a:extLst>
          </p:cNvPr>
          <p:cNvSpPr txBox="1"/>
          <p:nvPr userDrawn="1"/>
        </p:nvSpPr>
        <p:spPr>
          <a:xfrm>
            <a:off x="311727" y="1494212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4162599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9928DEF-0B72-2DF6-0344-673436693EE5}"/>
              </a:ext>
            </a:extLst>
          </p:cNvPr>
          <p:cNvSpPr/>
          <p:nvPr userDrawn="1"/>
        </p:nvSpPr>
        <p:spPr>
          <a:xfrm>
            <a:off x="4549271" y="1787185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/>
          <a:lstStyle>
            <a:lvl1pPr marL="571500" indent="-571500">
              <a:buFont typeface="+mj-lt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3BEA5A19-8521-AB81-E474-C5957BFDC60F}"/>
              </a:ext>
            </a:extLst>
          </p:cNvPr>
          <p:cNvSpPr/>
          <p:nvPr userDrawn="1"/>
        </p:nvSpPr>
        <p:spPr>
          <a:xfrm>
            <a:off x="4575985" y="1773408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  <a:endParaRPr lang="en-US" sz="1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/>
          <a:lstStyle>
            <a:lvl1pPr marL="571500" indent="-571500">
              <a:buFont typeface="+mj-lt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/>
          <a:lstStyle>
            <a:lvl1pPr marL="571500" indent="-571500">
              <a:buFont typeface="+mj-lt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16254F56-ACA8-1D2A-9FF1-7C42D2AC33C9}"/>
              </a:ext>
            </a:extLst>
          </p:cNvPr>
          <p:cNvSpPr/>
          <p:nvPr userDrawn="1"/>
        </p:nvSpPr>
        <p:spPr>
          <a:xfrm>
            <a:off x="4549271" y="1778929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571500" indent="-57150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571500" indent="-57150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571500" indent="-57150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9928DEF-0B72-2DF6-0344-673436693EE5}"/>
              </a:ext>
            </a:extLst>
          </p:cNvPr>
          <p:cNvSpPr/>
          <p:nvPr userDrawn="1"/>
        </p:nvSpPr>
        <p:spPr>
          <a:xfrm>
            <a:off x="4549269" y="1770012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571500" indent="-57150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 Process Guid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A92F6-2087-E12D-4041-9EDA057F1D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65486"/>
            <a:ext cx="10515600" cy="1523754"/>
          </a:xfrm>
        </p:spPr>
        <p:txBody>
          <a:bodyPr>
            <a:normAutofit/>
          </a:bodyPr>
          <a:lstStyle>
            <a:lvl1pPr>
              <a:defRPr sz="4800" b="1"/>
            </a:lvl1pPr>
          </a:lstStyle>
          <a:p>
            <a:r>
              <a:rPr lang="en-US"/>
              <a:t>Click to Insert: </a:t>
            </a:r>
            <a:r>
              <a:rPr lang="en-US" err="1"/>
              <a:t>Suite_Workstream_Title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E8AC13-3617-9F0B-73DC-92A3ADEE1A9B}"/>
              </a:ext>
            </a:extLst>
          </p:cNvPr>
          <p:cNvSpPr txBox="1"/>
          <p:nvPr userDrawn="1"/>
        </p:nvSpPr>
        <p:spPr>
          <a:xfrm>
            <a:off x="838200" y="2772696"/>
            <a:ext cx="1051560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Review Process Guidance</a:t>
            </a:r>
          </a:p>
          <a:p>
            <a:pPr algn="ctr"/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Workstream Review (5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review each slide for system accuracy and business process alignment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If updates are needed, use the comment feature to provide feedback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All comments will be added and tracked in the Comment Tracker by the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Training Team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Training Team Revisions (2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Address all comments/feedback from Workstream/FT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 all comments/feedback to the Comment Tracker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Final Job Aid deliverable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Deloitte Training Team Review (3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verify all requested updates are incorporated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Notify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Training Team when review is complete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Final Revision and Sign Off (5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Incorporate final updates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and upload Final PDF and Final PPT version to client repository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BB6DD4F-2416-AD9F-2363-30840C034847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42211255"/>
              </p:ext>
            </p:extLst>
          </p:nvPr>
        </p:nvGraphicFramePr>
        <p:xfrm>
          <a:off x="838200" y="8996856"/>
          <a:ext cx="10515600" cy="473631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7734449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78127703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1255330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329276540"/>
                    </a:ext>
                  </a:extLst>
                </a:gridCol>
              </a:tblGrid>
              <a:tr h="712952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 Submitted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Review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 Completed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Reviewer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090592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</a:t>
                      </a:r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Workstream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8063003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</a:t>
                      </a:r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Training Team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2920040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Deloitte Training Team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9666444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</a:t>
                      </a:r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Final Revision and Sign Off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393697"/>
                  </a:ext>
                </a:extLst>
              </a:tr>
            </a:tbl>
          </a:graphicData>
        </a:graphic>
      </p:graphicFrame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3F33C47-DEA5-BC72-FA0B-E2BA9D9F95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9719353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CBEF44C1-9881-1F13-E372-5A82BB6E89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10741268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CAF5C8D-D653-F882-300D-E0224C0A80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199" y="11767424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0C93307-83F5-DFFF-38D5-4899D0CC9A3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9" y="12740156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A701E3E3-1B4B-C330-F24D-1D44CC47851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24576" y="9727778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E92E6FA6-79A6-782D-0077-CCC1CD6B734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24575" y="10736561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44F6979-F6B1-986A-91EE-238E3D255E7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24575" y="11733221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3F68F5A8-5DBE-72F0-3908-40E09C06F9F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24575" y="12740156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1A28A2C6-0D88-779C-31B8-03B948D20D7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736940" y="9727778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3F5BB6A0-9E4C-1D8D-604F-0BBA3010217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18637" y="10726287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DF366C12-D71B-F569-4C99-7BBC5A671F3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739184" y="11743496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3157A038-3F84-2CDC-F32B-52C62E17486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39184" y="12750431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</p:spTree>
    <p:extLst>
      <p:ext uri="{BB962C8B-B14F-4D97-AF65-F5344CB8AC3E}">
        <p14:creationId xmlns:p14="http://schemas.microsoft.com/office/powerpoint/2010/main" val="3649290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ticl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7097D7D-E5A2-6A26-0D49-2C4285FEC506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Article Template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A50BAD-5229-FB81-E23D-FB031B54A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424" y="2065338"/>
            <a:ext cx="10725150" cy="965200"/>
          </a:xfrm>
        </p:spPr>
        <p:txBody>
          <a:bodyPr>
            <a:normAutofit/>
          </a:bodyPr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en-US"/>
              <a:t>Click to insert Article Title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3C6D7B7-A67D-77A0-F7C3-16868EDBCE6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12169066"/>
              </p:ext>
            </p:extLst>
          </p:nvPr>
        </p:nvGraphicFramePr>
        <p:xfrm>
          <a:off x="961917" y="3446028"/>
          <a:ext cx="10268164" cy="490728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2839521">
                  <a:extLst>
                    <a:ext uri="{9D8B030D-6E8A-4147-A177-3AD203B41FA5}">
                      <a16:colId xmlns:a16="http://schemas.microsoft.com/office/drawing/2014/main" val="1553591331"/>
                    </a:ext>
                  </a:extLst>
                </a:gridCol>
                <a:gridCol w="7428643">
                  <a:extLst>
                    <a:ext uri="{9D8B030D-6E8A-4147-A177-3AD203B41FA5}">
                      <a16:colId xmlns:a16="http://schemas.microsoft.com/office/drawing/2014/main" val="5372082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Category: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7826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Tags: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179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Knowledge base: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1919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Audience: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886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Owner: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0220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Last Updated: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385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Short Description: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2124888"/>
                  </a:ext>
                </a:extLst>
              </a:tr>
            </a:tbl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DEF31B3-5E6C-59C2-885A-9F17647103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1588" y="3446463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category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9DC24424-4835-2EE8-08E2-FEBFDB909B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1587" y="4167188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tags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866D5190-41B7-E561-BE8E-322C44359B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1586" y="4851400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knowledge base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7787A8A-70C2-6484-AA6E-E6621FD706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1586" y="5557562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audience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DC183B97-06E2-8E8F-4712-ADC891C5B5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11586" y="6249273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content owner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603D6334-E958-175E-AEC8-A6D959D9AAC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11586" y="6940984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date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6E9050D0-1302-FE7D-B8A9-C7D87BA8F7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11586" y="7647146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short description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04B46B2-EC63-D997-9ECA-B32B7A796F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3424" y="9322516"/>
            <a:ext cx="10725150" cy="9652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insert Article Body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E97C49-1A79-B06F-DDD7-0BAA87EC4534}"/>
              </a:ext>
            </a:extLst>
          </p:cNvPr>
          <p:cNvSpPr txBox="1"/>
          <p:nvPr userDrawn="1"/>
        </p:nvSpPr>
        <p:spPr>
          <a:xfrm>
            <a:off x="4806529" y="8699098"/>
            <a:ext cx="2578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Article Body</a:t>
            </a:r>
          </a:p>
        </p:txBody>
      </p:sp>
    </p:spTree>
    <p:extLst>
      <p:ext uri="{BB962C8B-B14F-4D97-AF65-F5344CB8AC3E}">
        <p14:creationId xmlns:p14="http://schemas.microsoft.com/office/powerpoint/2010/main" val="171562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1137390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 Process Guid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A92F6-2087-E12D-4041-9EDA057F1D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65486"/>
            <a:ext cx="10515600" cy="1523754"/>
          </a:xfrm>
        </p:spPr>
        <p:txBody>
          <a:bodyPr>
            <a:normAutofit/>
          </a:bodyPr>
          <a:lstStyle>
            <a:lvl1pPr>
              <a:defRPr sz="4800" b="1"/>
            </a:lvl1pPr>
          </a:lstStyle>
          <a:p>
            <a:r>
              <a:rPr lang="en-US"/>
              <a:t>Click to Insert: </a:t>
            </a:r>
            <a:r>
              <a:rPr lang="en-US" err="1"/>
              <a:t>Suite_Workstream_Title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E8AC13-3617-9F0B-73DC-92A3ADEE1A9B}"/>
              </a:ext>
            </a:extLst>
          </p:cNvPr>
          <p:cNvSpPr txBox="1"/>
          <p:nvPr userDrawn="1"/>
        </p:nvSpPr>
        <p:spPr>
          <a:xfrm>
            <a:off x="838200" y="2772696"/>
            <a:ext cx="1051560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Review Process Guidance</a:t>
            </a:r>
          </a:p>
          <a:p>
            <a:pPr algn="ctr"/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Workstream Review (5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review each slide for system accuracy and business process alignment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If updates are needed, use the comment feature to provide feedback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All comments will be added and tracked in the Comment Tracker by the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Training Team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Training Team Revisions (2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Address all comments/feedback from Workstream/FT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 all comments/feedback to the Comment Tracker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Final Job Aid deliverable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Deloitte Training Team Review (3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verify all requested updates are incorporated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Notify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Training Team when review is complete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Final Revision and Sign Off (5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Incorporate final updates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and upload Final PDF and Final PPT version to client repository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BB6DD4F-2416-AD9F-2363-30840C034847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42211255"/>
              </p:ext>
            </p:extLst>
          </p:nvPr>
        </p:nvGraphicFramePr>
        <p:xfrm>
          <a:off x="838200" y="8996856"/>
          <a:ext cx="10515600" cy="473631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7734449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78127703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1255330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329276540"/>
                    </a:ext>
                  </a:extLst>
                </a:gridCol>
              </a:tblGrid>
              <a:tr h="712952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 Submitted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Review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 Completed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Reviewer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090592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</a:t>
                      </a:r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Workstream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8063003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</a:t>
                      </a:r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Training Team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2920040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Deloitte Training Team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9666444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</a:t>
                      </a:r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Final Revision and Sign Off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393697"/>
                  </a:ext>
                </a:extLst>
              </a:tr>
            </a:tbl>
          </a:graphicData>
        </a:graphic>
      </p:graphicFrame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3F33C47-DEA5-BC72-FA0B-E2BA9D9F95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9719353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CBEF44C1-9881-1F13-E372-5A82BB6E89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10741268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CAF5C8D-D653-F882-300D-E0224C0A80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199" y="11767424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0C93307-83F5-DFFF-38D5-4899D0CC9A3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9" y="12740156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A701E3E3-1B4B-C330-F24D-1D44CC47851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24576" y="9727778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E92E6FA6-79A6-782D-0077-CCC1CD6B734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24575" y="10736561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44F6979-F6B1-986A-91EE-238E3D255E7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24575" y="11733221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3F68F5A8-5DBE-72F0-3908-40E09C06F9F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24575" y="12740156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1A28A2C6-0D88-779C-31B8-03B948D20D7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736940" y="9727778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3F5BB6A0-9E4C-1D8D-604F-0BBA3010217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18637" y="10726287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DF366C12-D71B-F569-4C99-7BBC5A671F3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739184" y="11743496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3157A038-3F84-2CDC-F32B-52C62E17486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39184" y="12750431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</p:spTree>
    <p:extLst>
      <p:ext uri="{BB962C8B-B14F-4D97-AF65-F5344CB8AC3E}">
        <p14:creationId xmlns:p14="http://schemas.microsoft.com/office/powerpoint/2010/main" val="3377120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27" r:id="rId2"/>
    <p:sldLayoutId id="2147483728" r:id="rId3"/>
    <p:sldLayoutId id="2147483729" r:id="rId4"/>
    <p:sldLayoutId id="2147483730" r:id="rId5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963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7" r:id="rId2"/>
    <p:sldLayoutId id="214748374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488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37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3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2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D48246-0DD3-39AC-FEBC-6A62E68E4F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EEEBFC-3967-D1DE-7534-0B7F78703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672ECF-C5C4-5074-1F5D-B486D3AA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7B9413-C376-4173-83FA-9706DE374DDA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8/7/2026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FEC60B3-F6F5-F68C-E3C0-7ED22CC84A1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>
                <a:solidFill>
                  <a:schemeClr val="tx1"/>
                </a:solidFill>
                <a:latin typeface="Arial"/>
                <a:cs typeface="Arial"/>
              </a:rPr>
              <a:t>Learner Dashboard Overview</a:t>
            </a:r>
            <a:br>
              <a:rPr lang="en-US" sz="4800">
                <a:solidFill>
                  <a:schemeClr val="tx1"/>
                </a:solidFill>
                <a:latin typeface="Arial"/>
                <a:cs typeface="Arial"/>
              </a:rPr>
            </a:br>
            <a:r>
              <a:rPr lang="en-US" sz="4800">
                <a:solidFill>
                  <a:schemeClr val="tx1"/>
                </a:solidFill>
                <a:latin typeface="Arial"/>
                <a:cs typeface="Arial"/>
              </a:rPr>
              <a:t>for Learners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87E3C1-6035-8756-8F71-DB8FC4C3DA7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This guide will show </a:t>
            </a:r>
            <a:r>
              <a:rPr lang="en-US" i="1">
                <a:latin typeface="Arial"/>
                <a:cs typeface="Arial"/>
              </a:rPr>
              <a:t>Learners</a:t>
            </a:r>
            <a:r>
              <a:rPr lang="en-US">
                <a:latin typeface="Arial"/>
                <a:cs typeface="Arial"/>
              </a:rPr>
              <a:t> the steps to navigate the </a:t>
            </a:r>
            <a:r>
              <a:rPr lang="en-US" i="1">
                <a:latin typeface="Arial"/>
                <a:cs typeface="Arial"/>
              </a:rPr>
              <a:t>Learning Dashboard </a:t>
            </a:r>
            <a:r>
              <a:rPr lang="en-US">
                <a:latin typeface="Arial"/>
                <a:cs typeface="Arial"/>
              </a:rPr>
              <a:t>in GA@WORK.</a:t>
            </a:r>
            <a:endParaRPr lang="en-US" i="1">
              <a:latin typeface="Arial"/>
              <a:cs typeface="Arial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31CAF4-26FE-F46C-B71B-185227EA1A6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/>
          </p:nvPr>
        </p:nvSpPr>
        <p:spPr>
          <a:noFill/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>
                <a:latin typeface="Arial"/>
                <a:cs typeface="Arial"/>
              </a:rPr>
              <a:t>Access the </a:t>
            </a:r>
            <a:r>
              <a:rPr lang="en-US" b="1">
                <a:latin typeface="Arial"/>
                <a:cs typeface="Arial"/>
              </a:rPr>
              <a:t>Learner Dashboard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r>
              <a:rPr lang="en-US">
                <a:latin typeface="Arial"/>
                <a:cs typeface="Arial"/>
              </a:rPr>
              <a:t>​</a:t>
            </a:r>
            <a:r>
              <a:rPr lang="en-US" b="1">
                <a:latin typeface="Arial"/>
                <a:cs typeface="Arial"/>
              </a:rPr>
              <a:t>Enroll Courses </a:t>
            </a:r>
            <a:r>
              <a:rPr lang="en-US">
                <a:latin typeface="Arial"/>
                <a:cs typeface="Arial"/>
              </a:rPr>
              <a:t>to your </a:t>
            </a:r>
            <a:r>
              <a:rPr lang="en-US" b="1">
                <a:latin typeface="Arial"/>
                <a:cs typeface="Arial"/>
              </a:rPr>
              <a:t>Learning Home </a:t>
            </a:r>
            <a:r>
              <a:rPr lang="en-US">
                <a:latin typeface="Arial"/>
                <a:cs typeface="Arial"/>
              </a:rPr>
              <a:t>page.</a:t>
            </a:r>
          </a:p>
          <a:p>
            <a:r>
              <a:rPr lang="en-US">
                <a:latin typeface="Arial"/>
                <a:cs typeface="Arial"/>
              </a:rPr>
              <a:t>View </a:t>
            </a:r>
            <a:r>
              <a:rPr lang="en-US" b="1">
                <a:latin typeface="Arial"/>
                <a:cs typeface="Arial"/>
              </a:rPr>
              <a:t>Courses in Progress</a:t>
            </a:r>
            <a:r>
              <a:rPr lang="en-US">
                <a:latin typeface="Arial"/>
                <a:cs typeface="Arial"/>
              </a:rPr>
              <a:t>, view </a:t>
            </a:r>
            <a:r>
              <a:rPr lang="en-US" b="1">
                <a:latin typeface="Arial"/>
                <a:cs typeface="Arial"/>
              </a:rPr>
              <a:t>Learning History</a:t>
            </a:r>
            <a:r>
              <a:rPr lang="en-US">
                <a:latin typeface="Arial"/>
                <a:cs typeface="Arial"/>
              </a:rPr>
              <a:t>, manage </a:t>
            </a:r>
            <a:r>
              <a:rPr lang="en-US" b="1">
                <a:latin typeface="Arial"/>
                <a:cs typeface="Arial"/>
              </a:rPr>
              <a:t>Course Enrollment </a:t>
            </a:r>
            <a:r>
              <a:rPr lang="en-US">
                <a:latin typeface="Arial"/>
                <a:cs typeface="Arial"/>
              </a:rPr>
              <a:t>and manage </a:t>
            </a:r>
            <a:r>
              <a:rPr lang="en-US" b="1">
                <a:latin typeface="Arial"/>
                <a:cs typeface="Arial"/>
              </a:rPr>
              <a:t>Learning Preferences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r>
              <a:rPr lang="en-US">
                <a:latin typeface="Arial"/>
                <a:cs typeface="Arial"/>
              </a:rPr>
              <a:t>Discover </a:t>
            </a:r>
            <a:r>
              <a:rPr lang="en-US" b="1">
                <a:latin typeface="Arial"/>
                <a:cs typeface="Arial"/>
              </a:rPr>
              <a:t>Learning Topics </a:t>
            </a:r>
            <a:r>
              <a:rPr lang="en-US">
                <a:latin typeface="Arial"/>
                <a:cs typeface="Arial"/>
              </a:rPr>
              <a:t>in the </a:t>
            </a:r>
            <a:r>
              <a:rPr lang="en-US" b="1">
                <a:latin typeface="Arial"/>
                <a:cs typeface="Arial"/>
              </a:rPr>
              <a:t>Learning Catalog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r>
              <a:rPr lang="en-US">
                <a:latin typeface="Arial"/>
                <a:cs typeface="Arial"/>
              </a:rPr>
              <a:t>View the </a:t>
            </a:r>
            <a:r>
              <a:rPr lang="en-US" b="1">
                <a:latin typeface="Arial"/>
                <a:cs typeface="Arial"/>
              </a:rPr>
              <a:t>Learner Schedule Calendar </a:t>
            </a:r>
            <a:r>
              <a:rPr lang="en-US">
                <a:latin typeface="Arial"/>
                <a:cs typeface="Arial"/>
              </a:rPr>
              <a:t>and other helpful </a:t>
            </a:r>
            <a:r>
              <a:rPr lang="en-US" b="1">
                <a:latin typeface="Arial"/>
                <a:cs typeface="Arial"/>
              </a:rPr>
              <a:t>Links</a:t>
            </a:r>
            <a:r>
              <a:rPr lang="en-US">
                <a:latin typeface="Arial"/>
                <a:cs typeface="Arial"/>
              </a:rPr>
              <a:t>.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158FECB-CEA0-7FB2-34AD-F1B4C23BFF1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>
            <a:noAutofit/>
          </a:bodyPr>
          <a:lstStyle/>
          <a:p>
            <a:r>
              <a:rPr lang="en-US"/>
              <a:t>Access Learner Dashboard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06F01A9-63A5-D236-1331-D41986CDFC7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r>
              <a:rPr lang="en-US">
                <a:solidFill>
                  <a:schemeClr val="tx1"/>
                </a:solidFill>
              </a:rPr>
              <a:t>Explore Learning Home Page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0444220-97C0-C4F8-5AED-6BF0D139118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/>
          </p:nvPr>
        </p:nvSpPr>
        <p:spPr>
          <a:xfrm>
            <a:off x="6737662" y="13697149"/>
            <a:ext cx="1449387" cy="864460"/>
          </a:xfrm>
        </p:spPr>
        <p:txBody>
          <a:bodyPr>
            <a:noAutofit/>
          </a:bodyPr>
          <a:lstStyle/>
          <a:p>
            <a:r>
              <a:rPr lang="en-US"/>
              <a:t>Discover Learning Topics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C936AEC-2B98-2219-8D52-E5A3A7BEBC8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9"/>
          </p:nvPr>
        </p:nvSpPr>
        <p:spPr/>
        <p:txBody>
          <a:bodyPr>
            <a:noAutofit/>
          </a:bodyPr>
          <a:lstStyle/>
          <a:p>
            <a:r>
              <a:rPr lang="en-US">
                <a:latin typeface="Arial"/>
                <a:cs typeface="Arial"/>
              </a:rPr>
              <a:t>View Learner Schedule Calendar</a:t>
            </a: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773936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ABCF34-E0E3-B68F-CE61-0D04011E8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CC06E0-C671-B128-9B7A-E84E81E343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DA882F-BC34-3028-6935-95A21CD56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3F451E9-CBDE-4F4C-E932-20D81B989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Learning Dashboard Overview </a:t>
            </a:r>
            <a:br>
              <a:rPr lang="en-US"/>
            </a:br>
            <a:r>
              <a:rPr lang="en-US"/>
              <a:t>(Part 9 of 12)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00BE789-3839-4141-E54F-454E53A4FC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9"/>
            </a:pPr>
            <a:r>
              <a:rPr lang="en-US" sz="3600"/>
              <a:t>Select </a:t>
            </a:r>
            <a:r>
              <a:rPr lang="en-US" sz="3600" b="1"/>
              <a:t>Discover </a:t>
            </a:r>
            <a:r>
              <a:rPr lang="en-US" sz="3600"/>
              <a:t>from the </a:t>
            </a:r>
            <a:r>
              <a:rPr lang="en-US" sz="3600" b="1"/>
              <a:t>Learning</a:t>
            </a:r>
            <a:r>
              <a:rPr lang="en-US" sz="3600"/>
              <a:t> menu to browse for </a:t>
            </a:r>
            <a:r>
              <a:rPr lang="en-US" sz="3600" b="1"/>
              <a:t>Learning Content</a:t>
            </a:r>
            <a:r>
              <a:rPr lang="en-US" sz="3600"/>
              <a:t>.</a:t>
            </a:r>
          </a:p>
          <a:p>
            <a:pPr marL="742950" indent="-742950">
              <a:buFont typeface="+mj-lt"/>
              <a:buAutoNum type="arabicPeriod" startAt="19"/>
            </a:pPr>
            <a:r>
              <a:rPr lang="en-US" sz="3600"/>
              <a:t>Click </a:t>
            </a:r>
            <a:r>
              <a:rPr lang="en-US" sz="3600" b="1"/>
              <a:t>Browse Topics </a:t>
            </a:r>
            <a:r>
              <a:rPr lang="en-US" sz="3600"/>
              <a:t>on the </a:t>
            </a:r>
            <a:r>
              <a:rPr lang="en-US" sz="3600" b="1"/>
              <a:t>Browse Learning </a:t>
            </a:r>
            <a:r>
              <a:rPr lang="en-US" sz="3600"/>
              <a:t>topics worklet.</a:t>
            </a:r>
          </a:p>
          <a:p>
            <a:pPr marL="742950" indent="-742950">
              <a:buFont typeface="+mj-lt"/>
              <a:buAutoNum type="arabicPeriod" startAt="17"/>
            </a:pPr>
            <a:endParaRPr lang="en-US"/>
          </a:p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AD1274-6B37-62DA-6238-F16AB17574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46460" y="5264212"/>
            <a:ext cx="10038516" cy="655344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D386CD-F2FB-9468-6703-4AC799E2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5998" y="7678057"/>
            <a:ext cx="2514600" cy="65855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7BFAEC2-567A-B3F8-BF9A-040B77643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36518" y="7344628"/>
            <a:ext cx="3408053" cy="65855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11AFEB6-7D34-CD00-04A3-F570182DD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87878" y="739958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7B9C4F7-EBFC-13A4-5E88-46BE8C0C0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574169" y="772886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5612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ABCF34-E0E3-B68F-CE61-0D04011E8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CC06E0-C671-B128-9B7A-E84E81E343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DA882F-BC34-3028-6935-95A21CD56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3F451E9-CBDE-4F4C-E932-20D81B989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Learning Dashboard Overview </a:t>
            </a:r>
            <a:br>
              <a:rPr lang="en-US"/>
            </a:br>
            <a:r>
              <a:rPr lang="en-US"/>
              <a:t>(Part 10 of 12)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00BE789-3839-4141-E54F-454E53A4FC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1"/>
            </a:pPr>
            <a:r>
              <a:rPr lang="en-US" sz="3600"/>
              <a:t>Click any tile on the </a:t>
            </a:r>
            <a:r>
              <a:rPr lang="en-US" sz="3600" b="1"/>
              <a:t>Topics</a:t>
            </a:r>
            <a:r>
              <a:rPr lang="en-US" sz="3600"/>
              <a:t> page to view the associated </a:t>
            </a:r>
            <a:r>
              <a:rPr lang="en-US" sz="3600" b="1"/>
              <a:t>Courses</a:t>
            </a:r>
            <a:r>
              <a:rPr lang="en-US" sz="3600"/>
              <a:t>. </a:t>
            </a:r>
          </a:p>
          <a:p>
            <a:pPr marL="811213" indent="0"/>
            <a:r>
              <a:rPr lang="en-US" sz="2800" b="1"/>
              <a:t>Note</a:t>
            </a:r>
            <a:r>
              <a:rPr lang="en-US" sz="2800"/>
              <a:t>:</a:t>
            </a:r>
            <a:r>
              <a:rPr lang="en-US" sz="2800" b="1"/>
              <a:t> </a:t>
            </a:r>
            <a:r>
              <a:rPr lang="en-US" sz="2800"/>
              <a:t>The topics that you see will vary depending on your agency. External Learners will have access to the </a:t>
            </a:r>
            <a:r>
              <a:rPr lang="en-US" sz="2800" i="1"/>
              <a:t>External Enterprise Library</a:t>
            </a:r>
            <a:r>
              <a:rPr lang="en-US" sz="2800"/>
              <a:t> and will not see this </a:t>
            </a:r>
            <a:r>
              <a:rPr lang="en-US" sz="2800" i="1"/>
              <a:t>Topic</a:t>
            </a:r>
            <a:r>
              <a:rPr lang="en-US" sz="2800"/>
              <a:t> page.</a:t>
            </a:r>
          </a:p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4A1E792-2C17-B80B-C59D-1444800EE3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2"/>
            </a:pPr>
            <a:r>
              <a:rPr lang="en-US" sz="3600"/>
              <a:t>Return to the </a:t>
            </a:r>
            <a:r>
              <a:rPr lang="en-US" sz="3600" b="1"/>
              <a:t>Discover</a:t>
            </a:r>
            <a:r>
              <a:rPr lang="en-US" sz="3600"/>
              <a:t> page. You may </a:t>
            </a:r>
            <a:r>
              <a:rPr lang="en-US" sz="3600" b="1"/>
              <a:t>Explore the Learning Catalog </a:t>
            </a:r>
            <a:r>
              <a:rPr lang="en-US" sz="3600"/>
              <a:t>to browse available content. Click </a:t>
            </a:r>
            <a:r>
              <a:rPr lang="en-US" sz="3600" b="1"/>
              <a:t>Browse Learning</a:t>
            </a:r>
            <a:r>
              <a:rPr lang="en-US" sz="3600"/>
              <a:t>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90BD3AC-BF78-0EF0-AF46-093181FD6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5" r="812" b="27704"/>
          <a:stretch/>
        </p:blipFill>
        <p:spPr>
          <a:xfrm>
            <a:off x="1093609" y="5068933"/>
            <a:ext cx="10058400" cy="345558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5915A3-463E-04BA-81D0-F743556389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" b="170"/>
          <a:stretch/>
        </p:blipFill>
        <p:spPr>
          <a:xfrm>
            <a:off x="1093609" y="10712406"/>
            <a:ext cx="10058400" cy="445417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344219F-90F8-F8C9-0366-31B4963FF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73675" y="14335834"/>
            <a:ext cx="1822450" cy="54747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45555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C5F03C3-F0C2-6FD3-7167-113F9A987C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199" y="6423708"/>
            <a:ext cx="8229600" cy="885796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ABCF34-E0E3-B68F-CE61-0D04011E8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CC06E0-C671-B128-9B7A-E84E81E343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DA882F-BC34-3028-6935-95A21CD56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3F451E9-CBDE-4F4C-E932-20D81B989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Learning Dashboard Overview </a:t>
            </a:r>
            <a:br>
              <a:rPr lang="en-US"/>
            </a:br>
            <a:r>
              <a:rPr lang="en-US"/>
              <a:t>(Part 11 of 12)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00BE789-3839-4141-E54F-454E53A4FC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3"/>
            </a:pPr>
            <a:r>
              <a:rPr lang="en-US" sz="3600"/>
              <a:t>Enter key terms in the </a:t>
            </a:r>
            <a:r>
              <a:rPr lang="en-US" sz="3600" b="1"/>
              <a:t>Search</a:t>
            </a:r>
            <a:r>
              <a:rPr lang="en-US" sz="3600"/>
              <a:t> bar to filter content.</a:t>
            </a:r>
          </a:p>
          <a:p>
            <a:pPr marL="742950" indent="-742950">
              <a:buFont typeface="+mj-lt"/>
              <a:buAutoNum type="arabicPeriod" startAt="23"/>
            </a:pPr>
            <a:r>
              <a:rPr lang="en-US" sz="3600"/>
              <a:t>Filter </a:t>
            </a:r>
            <a:r>
              <a:rPr lang="en-US" sz="3600" b="1"/>
              <a:t>Courses</a:t>
            </a:r>
            <a:r>
              <a:rPr lang="en-US" sz="3600"/>
              <a:t> by </a:t>
            </a:r>
            <a:r>
              <a:rPr lang="en-US" sz="3600" b="1"/>
              <a:t>Access Type</a:t>
            </a:r>
            <a:r>
              <a:rPr lang="en-US" sz="3600"/>
              <a:t>, </a:t>
            </a:r>
            <a:r>
              <a:rPr lang="en-US" sz="3600" b="1"/>
              <a:t>Certification</a:t>
            </a:r>
            <a:r>
              <a:rPr lang="en-US" sz="3600"/>
              <a:t>, </a:t>
            </a:r>
            <a:r>
              <a:rPr lang="en-US" sz="3600" b="1"/>
              <a:t>Content Provider</a:t>
            </a:r>
            <a:r>
              <a:rPr lang="en-US" sz="3600"/>
              <a:t>, </a:t>
            </a:r>
            <a:r>
              <a:rPr lang="en-US" sz="3600" b="1"/>
              <a:t>Created by Worker</a:t>
            </a:r>
            <a:r>
              <a:rPr lang="en-US" sz="3600"/>
              <a:t>,  </a:t>
            </a:r>
            <a:r>
              <a:rPr lang="en-US" sz="3600" b="1"/>
              <a:t>Language</a:t>
            </a:r>
            <a:r>
              <a:rPr lang="en-US" sz="3600"/>
              <a:t>, </a:t>
            </a:r>
            <a:r>
              <a:rPr lang="en-US" sz="3600" b="1"/>
              <a:t>Skill Level</a:t>
            </a:r>
            <a:r>
              <a:rPr lang="en-US" sz="3600"/>
              <a:t>, </a:t>
            </a:r>
            <a:r>
              <a:rPr lang="en-US" sz="3600" b="1"/>
              <a:t>Topic</a:t>
            </a:r>
            <a:r>
              <a:rPr lang="en-US" sz="3600"/>
              <a:t>, </a:t>
            </a:r>
            <a:r>
              <a:rPr lang="en-US" sz="3600" b="1"/>
              <a:t>Type</a:t>
            </a:r>
            <a:r>
              <a:rPr lang="en-US" sz="3600"/>
              <a:t> and </a:t>
            </a:r>
            <a:r>
              <a:rPr lang="en-US" sz="3600" b="1"/>
              <a:t>Unit Type</a:t>
            </a:r>
            <a:r>
              <a:rPr lang="en-US" sz="3600"/>
              <a:t>.</a:t>
            </a:r>
          </a:p>
          <a:p>
            <a:pPr marL="742950" indent="0"/>
            <a:r>
              <a:rPr lang="en-US" sz="2800" b="1"/>
              <a:t>Note</a:t>
            </a:r>
            <a:r>
              <a:rPr lang="en-US" sz="2800"/>
              <a:t>:</a:t>
            </a:r>
            <a:r>
              <a:rPr lang="en-US" sz="2800" b="1"/>
              <a:t> </a:t>
            </a:r>
            <a:r>
              <a:rPr lang="en-US" sz="2800"/>
              <a:t>You may save your </a:t>
            </a:r>
            <a:r>
              <a:rPr lang="en-US" sz="2800" i="1"/>
              <a:t>Search</a:t>
            </a:r>
            <a:r>
              <a:rPr lang="en-US" sz="2800"/>
              <a:t> parameters.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219A2D-0E34-AC96-9D6B-C054D7AE1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44438" y="6426010"/>
            <a:ext cx="8027809" cy="62716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5F13DE-CE1F-165F-7E7B-FC9ED257B2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04994" y="8541716"/>
            <a:ext cx="2774824" cy="651888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9DD42B0-132D-35A2-94A6-E83E88DD2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595798" y="646527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6F7BBC7-31EE-A86A-251D-4E15F99BD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475267" y="1152683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6722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4A66B-B6AA-E90B-2C1A-DED191AEF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765413-7C5F-0724-E2CC-ABF7E863F2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37423F-8496-813F-3FFF-FD38A600A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E2C31C-813C-E196-23DA-3561EB3F7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AB9171-281B-B9A1-5A41-7F4F49DB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Learning Dashboard Overview </a:t>
            </a:r>
            <a:br>
              <a:rPr lang="en-US"/>
            </a:br>
            <a:r>
              <a:rPr lang="en-US"/>
              <a:t>(Part 12 of 12)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631FCE3-5EA8-0105-57B3-0312A78D28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25"/>
            </a:pPr>
            <a:r>
              <a:rPr lang="en-US" sz="3600"/>
              <a:t>Under </a:t>
            </a:r>
            <a:r>
              <a:rPr lang="en-US" sz="3600" b="1"/>
              <a:t>Links</a:t>
            </a:r>
            <a:r>
              <a:rPr lang="en-US" sz="3600"/>
              <a:t> in the </a:t>
            </a:r>
            <a:r>
              <a:rPr lang="en-US" sz="3600" b="1"/>
              <a:t>Learning </a:t>
            </a:r>
            <a:r>
              <a:rPr lang="en-US" sz="3600"/>
              <a:t>menu, select </a:t>
            </a:r>
            <a:r>
              <a:rPr lang="en-US" sz="3600" b="1"/>
              <a:t>Learner Schedule Calendar </a:t>
            </a:r>
            <a:r>
              <a:rPr lang="en-US" sz="3600"/>
              <a:t>to view and manage your instructor-led training schedule.</a:t>
            </a:r>
          </a:p>
          <a:p>
            <a:pPr marL="681038" indent="0"/>
            <a:r>
              <a:rPr lang="en-US" sz="2800" b="1"/>
              <a:t>Note</a:t>
            </a:r>
            <a:r>
              <a:rPr lang="en-US" sz="2800"/>
              <a:t>: The calendar will only display </a:t>
            </a:r>
            <a:r>
              <a:rPr lang="en-US" sz="2800" i="1"/>
              <a:t>blended courses </a:t>
            </a:r>
            <a:r>
              <a:rPr lang="en-US" sz="2800"/>
              <a:t>where you have enrolled in a scheduled course offering. </a:t>
            </a:r>
          </a:p>
          <a:p>
            <a:pPr marL="742950" indent="-742950">
              <a:buFont typeface="+mj-lt"/>
              <a:buAutoNum type="arabicPeriod" startAt="26"/>
            </a:pPr>
            <a:r>
              <a:rPr lang="en-US" sz="3600"/>
              <a:t>Select</a:t>
            </a:r>
            <a:r>
              <a:rPr lang="en-US" sz="3600" b="1"/>
              <a:t> Waitlisted Learning </a:t>
            </a:r>
            <a:r>
              <a:rPr lang="en-US" sz="3600"/>
              <a:t>to view and manage courses or programs for which you have been waitlisted.</a:t>
            </a:r>
          </a:p>
          <a:p>
            <a:pPr marL="742950" indent="-742950">
              <a:buFont typeface="+mj-lt"/>
              <a:buAutoNum type="arabicPeriod" startAt="26"/>
            </a:pPr>
            <a:r>
              <a:rPr lang="en-US" sz="3600"/>
              <a:t>Select</a:t>
            </a:r>
            <a:r>
              <a:rPr lang="en-US" sz="3600" b="1"/>
              <a:t> LRN – Course Completion</a:t>
            </a:r>
            <a:r>
              <a:rPr lang="en-US" sz="3600"/>
              <a:t> to view and print course completion certificates.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CFBEB19-5AE4-3334-8652-23B73D82E4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0151"/>
          <a:stretch/>
        </p:blipFill>
        <p:spPr>
          <a:xfrm>
            <a:off x="3352799" y="8827141"/>
            <a:ext cx="5486400" cy="500079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6A5820F-DED7-6862-5BD3-934A1D445D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52797" y="11680690"/>
            <a:ext cx="5486398" cy="62716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B8F4A94-B04C-0A57-8D0F-28B7B2092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805605" y="1099815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AA72667-3C7D-EE8C-42D6-D1C84150D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805605" y="1169092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02B7AFA-2588-83C0-9D15-501D963C2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52798" y="10983644"/>
            <a:ext cx="5486399" cy="62716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2CD57E5-8B38-4829-D5AA-BC3667BA2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65096" y="12399074"/>
            <a:ext cx="5486398" cy="129911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FB483F7-941C-F917-8A65-9BD3494CB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791864" y="1275943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A97CE10-3A25-E7C5-6929-3E5DCFF0C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8199" y="14472037"/>
            <a:ext cx="10953599" cy="991815"/>
            <a:chOff x="328693" y="2700632"/>
            <a:chExt cx="6062976" cy="502647"/>
          </a:xfrm>
          <a:solidFill>
            <a:schemeClr val="accent5"/>
          </a:solidFill>
        </p:grpSpPr>
        <p:sp>
          <p:nvSpPr>
            <p:cNvPr id="23" name="Freeform 101">
              <a:extLst>
                <a:ext uri="{FF2B5EF4-FFF2-40B4-BE49-F238E27FC236}">
                  <a16:creationId xmlns:a16="http://schemas.microsoft.com/office/drawing/2014/main" id="{1F76F4CD-F1D2-4FA4-BC43-778F92BC2943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chemeClr val="accent5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>
                <a:defRPr>
                  <a:solidFill>
                    <a:srgbClr val="FFFFFF"/>
                  </a:solidFill>
                </a:defRPr>
              </a:pPr>
              <a:endParaRPr lang="en-US" sz="1400"/>
            </a:p>
          </p:txBody>
        </p:sp>
        <p:pic>
          <p:nvPicPr>
            <p:cNvPr id="24" name="Graphic 23" descr="Checkmark with solid fill">
              <a:extLst>
                <a:ext uri="{FF2B5EF4-FFF2-40B4-BE49-F238E27FC236}">
                  <a16:creationId xmlns:a16="http://schemas.microsoft.com/office/drawing/2014/main" id="{AD906908-FB4F-D0B1-883F-B942C27F150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2902A66E-9D43-D78D-5435-67A4D6022D3E}"/>
              </a:ext>
            </a:extLst>
          </p:cNvPr>
          <p:cNvSpPr txBox="1">
            <a:spLocks/>
          </p:cNvSpPr>
          <p:nvPr/>
        </p:nvSpPr>
        <p:spPr>
          <a:xfrm>
            <a:off x="1902563" y="14632676"/>
            <a:ext cx="9598025" cy="7508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04792" indent="-304792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Char char="•"/>
              <a:defRPr sz="3733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91437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523962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/>
              <a:t>You have successfully navigated your Learning dashboard.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6062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9AA93605-068B-DD65-1003-781EF86A30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4395" r="3339" b="22755"/>
          <a:stretch/>
        </p:blipFill>
        <p:spPr>
          <a:xfrm>
            <a:off x="3197593" y="3783298"/>
            <a:ext cx="6187039" cy="46283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B543FB-708C-5296-1C61-E5D9E978F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7350D3-7E5E-613B-7FB5-D8DCA29CE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7C245E-F006-F7C5-F40F-05B977533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7A38923-F4F5-DE56-68D8-2D5D51894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Learning Dashboard Overview </a:t>
            </a:r>
            <a:br>
              <a:rPr lang="en-US"/>
            </a:br>
            <a:r>
              <a:rPr lang="en-US"/>
              <a:t>(Part 1 of 12)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7789111-5D0B-9325-5D39-BC195675C2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>
                <a:latin typeface="Arial"/>
                <a:cs typeface="Arial"/>
              </a:rPr>
              <a:t>Click </a:t>
            </a:r>
            <a:r>
              <a:rPr lang="en-US" sz="3600" b="1">
                <a:latin typeface="Arial"/>
                <a:cs typeface="Arial"/>
              </a:rPr>
              <a:t>Learning </a:t>
            </a:r>
            <a:r>
              <a:rPr lang="en-US" sz="3600">
                <a:latin typeface="Arial"/>
                <a:cs typeface="Arial"/>
              </a:rPr>
              <a:t>in the </a:t>
            </a:r>
            <a:r>
              <a:rPr lang="en-US" sz="3600" b="1">
                <a:latin typeface="Arial"/>
                <a:cs typeface="Arial"/>
              </a:rPr>
              <a:t>Global Navigation Menu.</a:t>
            </a:r>
            <a:endParaRPr lang="en-US" sz="3600">
              <a:latin typeface="Arial"/>
              <a:cs typeface="Arial"/>
            </a:endParaRPr>
          </a:p>
          <a:p>
            <a:pPr marL="514350" indent="-514350"/>
            <a:endParaRPr lang="en-US" sz="3700"/>
          </a:p>
          <a:p>
            <a:pPr marL="0" indent="0">
              <a:buNone/>
            </a:pP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5D4460F-B0A5-3A65-63AE-B770B4A7B3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9017659"/>
            <a:ext cx="10569221" cy="6053667"/>
          </a:xfrm>
        </p:spPr>
        <p:txBody>
          <a:bodyPr vert="horz" wrap="square" lIns="91440" tIns="45720" rIns="91440" bIns="45720" rtlCol="0" anchor="t">
            <a:normAutofit fontScale="70000" lnSpcReduction="20000"/>
          </a:bodyPr>
          <a:lstStyle/>
          <a:p>
            <a:pPr marL="914400" indent="-914400">
              <a:lnSpc>
                <a:spcPct val="110000"/>
              </a:lnSpc>
              <a:buFont typeface="+mj-lt"/>
              <a:buAutoNum type="arabicPeriod" startAt="2"/>
            </a:pPr>
            <a:r>
              <a:rPr lang="en-US" sz="5100">
                <a:latin typeface="Arial"/>
                <a:cs typeface="Arial"/>
              </a:rPr>
              <a:t>The </a:t>
            </a:r>
            <a:r>
              <a:rPr lang="en-US" sz="5100" b="1">
                <a:latin typeface="Arial"/>
                <a:cs typeface="Arial"/>
              </a:rPr>
              <a:t>Learning Dashboard </a:t>
            </a:r>
            <a:r>
              <a:rPr lang="en-US" sz="5100">
                <a:latin typeface="Arial"/>
                <a:cs typeface="Arial"/>
              </a:rPr>
              <a:t>provides you with a list of courses </a:t>
            </a:r>
            <a:r>
              <a:rPr lang="en-US" sz="5100" b="1">
                <a:latin typeface="Arial"/>
                <a:cs typeface="Arial"/>
              </a:rPr>
              <a:t>Based on Your Interests</a:t>
            </a:r>
            <a:r>
              <a:rPr lang="en-US" sz="5100">
                <a:latin typeface="Arial"/>
                <a:cs typeface="Arial"/>
              </a:rPr>
              <a:t>. Click </a:t>
            </a:r>
            <a:r>
              <a:rPr lang="en-US" sz="5100" b="1">
                <a:latin typeface="Arial"/>
                <a:cs typeface="Arial"/>
              </a:rPr>
              <a:t>Add Preference</a:t>
            </a:r>
            <a:r>
              <a:rPr lang="en-US" sz="5100">
                <a:latin typeface="Arial"/>
                <a:cs typeface="Arial"/>
              </a:rPr>
              <a:t>s to customize this page.</a:t>
            </a:r>
          </a:p>
          <a:p>
            <a:pPr marL="914400" indent="0">
              <a:lnSpc>
                <a:spcPct val="110000"/>
              </a:lnSpc>
            </a:pPr>
            <a:r>
              <a:rPr lang="en-US" sz="4000" b="1">
                <a:latin typeface="Arial"/>
                <a:cs typeface="Arial"/>
              </a:rPr>
              <a:t>Note</a:t>
            </a:r>
            <a:r>
              <a:rPr lang="en-US" sz="4000">
                <a:latin typeface="Arial"/>
                <a:cs typeface="Arial"/>
              </a:rPr>
              <a:t>:</a:t>
            </a:r>
            <a:r>
              <a:rPr lang="en-US" sz="4000" b="1">
                <a:latin typeface="Arial"/>
                <a:cs typeface="Arial"/>
              </a:rPr>
              <a:t> </a:t>
            </a:r>
            <a:r>
              <a:rPr lang="en-US" sz="4000">
                <a:latin typeface="Arial"/>
                <a:cs typeface="Arial"/>
              </a:rPr>
              <a:t>After you </a:t>
            </a:r>
            <a:r>
              <a:rPr lang="en-US" sz="4000" i="1">
                <a:latin typeface="Arial"/>
                <a:cs typeface="Arial"/>
              </a:rPr>
              <a:t>Add Preferences </a:t>
            </a:r>
            <a:r>
              <a:rPr lang="en-US" sz="4000">
                <a:latin typeface="Arial"/>
                <a:cs typeface="Arial"/>
              </a:rPr>
              <a:t>initially, your slider will be updated to show courses </a:t>
            </a:r>
            <a:r>
              <a:rPr lang="en-US" sz="4000" i="1">
                <a:latin typeface="Arial"/>
                <a:cs typeface="Arial"/>
              </a:rPr>
              <a:t>Based on Your Interest</a:t>
            </a:r>
            <a:r>
              <a:rPr lang="en-US" sz="4000">
                <a:latin typeface="Arial"/>
                <a:cs typeface="Arial"/>
              </a:rPr>
              <a:t>. </a:t>
            </a:r>
            <a:endParaRPr lang="en-US" sz="4000"/>
          </a:p>
          <a:p>
            <a:endParaRPr lang="en-US" sz="3700"/>
          </a:p>
          <a:p>
            <a:endParaRPr lang="en-US" sz="3700"/>
          </a:p>
          <a:p>
            <a:endParaRPr lang="en-US" sz="3700"/>
          </a:p>
          <a:p>
            <a:endParaRPr lang="en-US" sz="3700"/>
          </a:p>
          <a:p>
            <a:endParaRPr lang="en-US" sz="3700"/>
          </a:p>
          <a:p>
            <a:endParaRPr lang="en-US" sz="3700"/>
          </a:p>
          <a:p>
            <a:r>
              <a:rPr lang="en-US" sz="3700">
                <a:latin typeface="Arial"/>
                <a:cs typeface="Arial"/>
              </a:rPr>
              <a:t>	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EF4A85-51C9-5E9B-0C70-9EDF49D23B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20453" y="7551557"/>
            <a:ext cx="6164179" cy="8601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431F2AC-69EE-FCA8-7663-99717C1B36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4060" y="11567138"/>
            <a:ext cx="9144000" cy="375075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2051202-4523-06E9-C624-173AD997A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16880" y="14201730"/>
            <a:ext cx="1569720" cy="47439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0056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4646042-7775-EB20-CB51-2A6A4F156C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" b="33151"/>
          <a:stretch>
            <a:fillRect/>
          </a:stretch>
        </p:blipFill>
        <p:spPr>
          <a:xfrm>
            <a:off x="1523999" y="11050511"/>
            <a:ext cx="9144000" cy="446364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0A1466-C2E1-9B00-FFFB-A7AA11245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4908CC-0E16-E1B5-0D72-DD7C0A1C0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747451-6837-6CDD-C73A-B4F841C15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7CA33C8-1709-4495-F455-E9A38EF20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Learning Dashboard Overview </a:t>
            </a:r>
            <a:br>
              <a:rPr lang="en-US"/>
            </a:br>
            <a:r>
              <a:rPr lang="en-US"/>
              <a:t>(Part 2 of 12)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2AF6670-A92E-8F39-F89A-E31084E1DA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n-US" sz="3600"/>
              <a:t>Select </a:t>
            </a:r>
            <a:r>
              <a:rPr lang="en-US" sz="3600" b="1"/>
              <a:t>What Topics Interest You?</a:t>
            </a:r>
            <a:r>
              <a:rPr lang="en-US" sz="3600"/>
              <a:t>, as applicable.</a:t>
            </a:r>
          </a:p>
          <a:p>
            <a:pPr marL="742950" indent="-742950">
              <a:buFont typeface="+mj-lt"/>
              <a:buAutoNum type="arabicPeriod" startAt="3"/>
            </a:pPr>
            <a:r>
              <a:rPr lang="en-US" sz="3600"/>
              <a:t>Click </a:t>
            </a:r>
            <a:r>
              <a:rPr lang="en-US" sz="3600" b="1"/>
              <a:t>OK</a:t>
            </a:r>
            <a:r>
              <a:rPr lang="en-US" sz="3600"/>
              <a:t>. </a:t>
            </a:r>
          </a:p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BDEC6B7-1825-D008-8056-653FDFA8117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5"/>
            </a:pPr>
            <a:r>
              <a:rPr lang="en-US" sz="3600"/>
              <a:t>Courses will display on your </a:t>
            </a:r>
            <a:r>
              <a:rPr lang="en-US" sz="3600" b="1"/>
              <a:t>Learning Home </a:t>
            </a:r>
            <a:r>
              <a:rPr lang="en-US" sz="3600"/>
              <a:t>page aligned to your learning preferences.</a:t>
            </a:r>
          </a:p>
          <a:p>
            <a:pPr marL="747713" indent="0"/>
            <a:r>
              <a:rPr lang="en-US" sz="2800" b="1"/>
              <a:t>Note</a:t>
            </a:r>
            <a:r>
              <a:rPr lang="en-US" sz="2800"/>
              <a:t>: Click </a:t>
            </a:r>
            <a:r>
              <a:rPr lang="en-US" sz="2800" i="1"/>
              <a:t>View More </a:t>
            </a:r>
            <a:r>
              <a:rPr lang="en-US" sz="2800"/>
              <a:t>to access additional courses </a:t>
            </a:r>
            <a:r>
              <a:rPr lang="en-US" sz="2800" i="1"/>
              <a:t>Based on Your Interests</a:t>
            </a:r>
            <a:r>
              <a:rPr lang="en-US" sz="2800"/>
              <a:t>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CB7C628-31C9-1CCA-2DF2-F5F2221F6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0809" y="4204220"/>
            <a:ext cx="9144000" cy="428682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E954FC9-2DBB-A270-713F-5C9C408A9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88622" y="5745841"/>
            <a:ext cx="4104528" cy="59722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E798D2E-42F6-9C20-A85A-020D99E12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693150" y="576667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0081B7-F2F1-931E-8582-3F24C96E5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30043" y="7749199"/>
            <a:ext cx="1699007" cy="548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97C0BCD-3747-B37A-86D4-F2BBC791C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752517" y="720055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9694DE-7972-4937-7036-0C4D2C481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22802" y="12644339"/>
            <a:ext cx="4198338" cy="5029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1967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1A7A8F27-A2C7-69F5-A052-F60824C59D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399" y="4014917"/>
            <a:ext cx="7315200" cy="4572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E8C99E1-CA0A-A70F-932B-6384C0C6A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6148"/>
          <a:stretch>
            <a:fillRect/>
          </a:stretch>
        </p:blipFill>
        <p:spPr>
          <a:xfrm>
            <a:off x="1550809" y="11677601"/>
            <a:ext cx="9144000" cy="330322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ABCF34-E0E3-B68F-CE61-0D04011E8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CC06E0-C671-B128-9B7A-E84E81E343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DA882F-BC34-3028-6935-95A21CD56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3F451E9-CBDE-4F4C-E932-20D81B989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Learning Dashboard Overview </a:t>
            </a:r>
            <a:br>
              <a:rPr lang="en-US"/>
            </a:br>
            <a:r>
              <a:rPr lang="en-US"/>
              <a:t>(Part 3 of 12)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00BE789-3839-4141-E54F-454E53A4FC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6"/>
            </a:pPr>
            <a:r>
              <a:rPr lang="en-US" sz="3600">
                <a:latin typeface="Arial"/>
                <a:cs typeface="Arial"/>
              </a:rPr>
              <a:t>Click</a:t>
            </a:r>
            <a:r>
              <a:rPr lang="en-US" sz="3600" b="1">
                <a:latin typeface="Arial"/>
                <a:cs typeface="Arial"/>
              </a:rPr>
              <a:t> </a:t>
            </a:r>
            <a:r>
              <a:rPr lang="en-US" sz="3600">
                <a:latin typeface="Arial"/>
                <a:cs typeface="Arial"/>
              </a:rPr>
              <a:t>any</a:t>
            </a:r>
            <a:r>
              <a:rPr lang="en-US" sz="3600" b="1">
                <a:latin typeface="Arial"/>
                <a:cs typeface="Arial"/>
              </a:rPr>
              <a:t> </a:t>
            </a:r>
            <a:r>
              <a:rPr lang="en-US" sz="3600">
                <a:latin typeface="Arial"/>
                <a:cs typeface="Arial"/>
              </a:rPr>
              <a:t>course</a:t>
            </a:r>
            <a:r>
              <a:rPr lang="en-US" sz="3600" b="1">
                <a:latin typeface="Arial"/>
                <a:cs typeface="Arial"/>
              </a:rPr>
              <a:t> </a:t>
            </a:r>
            <a:r>
              <a:rPr lang="en-US" sz="3600">
                <a:latin typeface="Arial"/>
                <a:cs typeface="Arial"/>
              </a:rPr>
              <a:t>tile to view the details of each recommended course.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4A1E792-2C17-B80B-C59D-1444800EE3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7"/>
            </a:pPr>
            <a:r>
              <a:rPr lang="en-US" sz="3600">
                <a:latin typeface="Arial"/>
                <a:cs typeface="Arial"/>
              </a:rPr>
              <a:t>Review the</a:t>
            </a:r>
            <a:r>
              <a:rPr lang="en-US" sz="3600" b="1">
                <a:latin typeface="Arial"/>
                <a:cs typeface="Arial"/>
              </a:rPr>
              <a:t> Lessons in This Course/Program </a:t>
            </a:r>
            <a:r>
              <a:rPr lang="en-US" sz="3600">
                <a:latin typeface="Arial"/>
                <a:cs typeface="Arial"/>
              </a:rPr>
              <a:t>and </a:t>
            </a:r>
            <a:r>
              <a:rPr lang="en-US" sz="3600" b="1">
                <a:latin typeface="Arial"/>
                <a:cs typeface="Arial"/>
              </a:rPr>
              <a:t>Additional Course/Program Details</a:t>
            </a:r>
            <a:r>
              <a:rPr lang="en-US" sz="3600">
                <a:latin typeface="Arial"/>
                <a:cs typeface="Arial"/>
              </a:rPr>
              <a:t>. </a:t>
            </a:r>
          </a:p>
          <a:p>
            <a:pPr marL="800100" indent="0"/>
            <a:r>
              <a:rPr lang="en-US" sz="2800" b="1">
                <a:latin typeface="Arial"/>
                <a:cs typeface="Arial"/>
              </a:rPr>
              <a:t>Note</a:t>
            </a:r>
            <a:r>
              <a:rPr lang="en-US" sz="2800">
                <a:latin typeface="Arial"/>
                <a:cs typeface="Arial"/>
              </a:rPr>
              <a:t>:</a:t>
            </a:r>
            <a:r>
              <a:rPr lang="en-US" sz="2800" b="1">
                <a:latin typeface="Arial"/>
                <a:cs typeface="Arial"/>
              </a:rPr>
              <a:t> </a:t>
            </a:r>
            <a:r>
              <a:rPr lang="en-US" sz="2800">
                <a:latin typeface="Arial"/>
                <a:cs typeface="Arial"/>
              </a:rPr>
              <a:t>The process of enrolling in a course is covered in the job aid titled </a:t>
            </a:r>
            <a:r>
              <a:rPr lang="en-US" sz="2800" i="1">
                <a:latin typeface="Arial"/>
                <a:cs typeface="Arial"/>
              </a:rPr>
              <a:t>Enroll in Course/Program</a:t>
            </a:r>
            <a:r>
              <a:rPr lang="en-US" sz="2800">
                <a:latin typeface="Arial"/>
                <a:cs typeface="Arial"/>
              </a:rPr>
              <a:t>.</a:t>
            </a:r>
            <a:endParaRPr lang="en-US" sz="28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77FF4B-0C1D-897F-8355-484D2B967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59188" y="5934635"/>
            <a:ext cx="2135298" cy="248602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E777657-FB5A-025A-5FAD-43AF7F5F67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00224" y="14567648"/>
            <a:ext cx="2713505" cy="32625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6601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06E06-1959-4230-FBF6-6C8A68962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F00EF2-02A5-52C5-6AFC-3C65CD66DD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8"/>
            </a:pPr>
            <a:r>
              <a:rPr lang="en-US" sz="3600">
                <a:latin typeface="Arial"/>
                <a:cs typeface="Arial"/>
              </a:rPr>
              <a:t>Click </a:t>
            </a:r>
            <a:r>
              <a:rPr lang="en-US" sz="3600" b="1">
                <a:latin typeface="Arial"/>
                <a:cs typeface="Arial"/>
              </a:rPr>
              <a:t>My Learning</a:t>
            </a:r>
            <a:r>
              <a:rPr lang="en-US" sz="3600">
                <a:latin typeface="Arial"/>
                <a:cs typeface="Arial"/>
              </a:rPr>
              <a:t> on the </a:t>
            </a:r>
            <a:r>
              <a:rPr lang="en-US" sz="3600" b="1">
                <a:latin typeface="Arial"/>
                <a:cs typeface="Arial"/>
              </a:rPr>
              <a:t>Learning </a:t>
            </a:r>
            <a:r>
              <a:rPr lang="en-US" sz="3600">
                <a:latin typeface="Arial"/>
                <a:cs typeface="Arial"/>
              </a:rPr>
              <a:t>dashboard to access your </a:t>
            </a:r>
            <a:r>
              <a:rPr lang="en-US" sz="3600" b="1">
                <a:latin typeface="Arial"/>
                <a:cs typeface="Arial"/>
              </a:rPr>
              <a:t>My Learning </a:t>
            </a:r>
            <a:r>
              <a:rPr lang="en-US" sz="3600">
                <a:latin typeface="Arial"/>
                <a:cs typeface="Arial"/>
              </a:rPr>
              <a:t>page. </a:t>
            </a:r>
          </a:p>
          <a:p>
            <a:pPr marL="742950" indent="-742950">
              <a:buFont typeface="+mj-lt"/>
              <a:buAutoNum type="arabicPeriod" startAt="8"/>
            </a:pPr>
            <a:r>
              <a:rPr lang="en-US" sz="3600">
                <a:latin typeface="Arial"/>
                <a:cs typeface="Arial"/>
              </a:rPr>
              <a:t>Your </a:t>
            </a:r>
            <a:r>
              <a:rPr lang="en-US" sz="3600" b="1">
                <a:latin typeface="Arial"/>
                <a:cs typeface="Arial"/>
              </a:rPr>
              <a:t>My Learning</a:t>
            </a:r>
            <a:r>
              <a:rPr lang="en-US" sz="3600">
                <a:latin typeface="Arial"/>
                <a:cs typeface="Arial"/>
              </a:rPr>
              <a:t> page gives you access to </a:t>
            </a:r>
            <a:r>
              <a:rPr lang="en-US" sz="3600" b="1">
                <a:latin typeface="Arial"/>
                <a:cs typeface="Arial"/>
              </a:rPr>
              <a:t>Required Learning Slider, Continue Learning, </a:t>
            </a:r>
            <a:r>
              <a:rPr lang="en-US" sz="3600">
                <a:latin typeface="Arial"/>
                <a:cs typeface="Arial"/>
              </a:rPr>
              <a:t>and </a:t>
            </a:r>
            <a:r>
              <a:rPr lang="en-US" sz="3600" b="1">
                <a:latin typeface="Arial"/>
                <a:cs typeface="Arial"/>
              </a:rPr>
              <a:t>View Learning History</a:t>
            </a:r>
            <a:r>
              <a:rPr lang="en-US" sz="3600">
                <a:latin typeface="Arial"/>
                <a:cs typeface="Arial"/>
              </a:rPr>
              <a:t>. You may also </a:t>
            </a:r>
            <a:r>
              <a:rPr lang="en-US" sz="3600" b="1">
                <a:latin typeface="Arial"/>
                <a:cs typeface="Arial"/>
              </a:rPr>
              <a:t>Drop an Enrollment </a:t>
            </a:r>
            <a:r>
              <a:rPr lang="en-US" sz="3600">
                <a:latin typeface="Arial"/>
                <a:cs typeface="Arial"/>
              </a:rPr>
              <a:t>or </a:t>
            </a:r>
            <a:r>
              <a:rPr lang="en-US" sz="3600" b="1">
                <a:latin typeface="Arial"/>
                <a:cs typeface="Arial"/>
              </a:rPr>
              <a:t>Personalize your Preferences</a:t>
            </a:r>
            <a:r>
              <a:rPr lang="en-US" sz="3600">
                <a:latin typeface="Arial"/>
                <a:cs typeface="Arial"/>
              </a:rPr>
              <a:t>.</a:t>
            </a:r>
            <a:endParaRPr lang="en-US" sz="3600"/>
          </a:p>
          <a:p>
            <a:pPr marL="0" indent="0"/>
            <a:endParaRPr lang="en-US" sz="3600">
              <a:latin typeface="Arial"/>
              <a:cs typeface="Arial"/>
            </a:endParaRPr>
          </a:p>
          <a:p>
            <a:pPr marL="742950" indent="-742950">
              <a:buFont typeface="+mj-lt"/>
              <a:buAutoNum type="arabicPeriod" startAt="8"/>
            </a:pPr>
            <a:endParaRPr lang="en-US" sz="36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2D6B32-0141-EC0E-BE65-831E1BC91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841"/>
          <a:stretch>
            <a:fillRect/>
          </a:stretch>
        </p:blipFill>
        <p:spPr>
          <a:xfrm>
            <a:off x="1066799" y="6330951"/>
            <a:ext cx="10058400" cy="908684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857875-A70F-0495-7751-C45744850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935DD0-B279-D2B9-A9E6-0F26BEF7E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A2F437-E652-FC0A-F6FE-77B9DD1AD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0452E8F-3C46-BB70-3B20-8C432EF3C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Learning Dashboard Overview </a:t>
            </a:r>
            <a:br>
              <a:rPr lang="en-US"/>
            </a:br>
            <a:r>
              <a:rPr lang="en-US"/>
              <a:t>(Part 4 of 12)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7C2E9AA-0B31-1773-6462-DB8AFC610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10543" y="7592095"/>
            <a:ext cx="1883837" cy="32098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027A6C6-A994-F632-AEED-DAF10BE8BB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59667" y="7234301"/>
            <a:ext cx="7747000" cy="809883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E9FF5C1-413A-3231-7E50-3724D40569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53328" y="747826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89B1AF1-08B2-1FA8-89BD-537794B98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711027" y="1100939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8170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A410A13-6497-89AE-C617-507FA4CFAA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483" r="50378" b="27872"/>
          <a:stretch>
            <a:fillRect/>
          </a:stretch>
        </p:blipFill>
        <p:spPr>
          <a:xfrm>
            <a:off x="3646447" y="3602465"/>
            <a:ext cx="4572000" cy="500028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ABCF34-E0E3-B68F-CE61-0D04011E8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CC06E0-C671-B128-9B7A-E84E81E343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DA882F-BC34-3028-6935-95A21CD56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3F451E9-CBDE-4F4C-E932-20D81B989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Learning Dashboard Overview </a:t>
            </a:r>
            <a:br>
              <a:rPr lang="en-US"/>
            </a:br>
            <a:r>
              <a:rPr lang="en-US"/>
              <a:t>(Part 5 of 12)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00BE789-3839-4141-E54F-454E53A4FC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0"/>
            </a:pPr>
            <a:r>
              <a:rPr lang="en-US" sz="3600">
                <a:latin typeface="Arial"/>
                <a:cs typeface="Arial"/>
              </a:rPr>
              <a:t>Click any course in the </a:t>
            </a:r>
            <a:r>
              <a:rPr lang="en-US" sz="3600" b="1">
                <a:latin typeface="Arial"/>
                <a:cs typeface="Arial"/>
              </a:rPr>
              <a:t>Continue Learning </a:t>
            </a:r>
            <a:r>
              <a:rPr lang="en-US" sz="3600">
                <a:latin typeface="Arial"/>
                <a:cs typeface="Arial"/>
              </a:rPr>
              <a:t>section to proceed with taking the course. </a:t>
            </a:r>
            <a:endParaRPr lang="en-US" sz="360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4A1E792-2C17-B80B-C59D-1444800EE3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8992989"/>
            <a:ext cx="10569221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1"/>
            </a:pPr>
            <a:r>
              <a:rPr lang="en-US" sz="3600">
                <a:latin typeface="Arial"/>
                <a:cs typeface="Arial"/>
              </a:rPr>
              <a:t>Click </a:t>
            </a:r>
            <a:r>
              <a:rPr lang="en-US" sz="3600" b="1">
                <a:latin typeface="Arial"/>
                <a:cs typeface="Arial"/>
              </a:rPr>
              <a:t>View Your Learning Transcript </a:t>
            </a:r>
            <a:r>
              <a:rPr lang="en-US" sz="3600">
                <a:latin typeface="Arial"/>
                <a:cs typeface="Arial"/>
              </a:rPr>
              <a:t>to access your learning transcripts and view a record of your learning history.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1CBE71F-9631-40CE-4FE1-7384368CAF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8299" y="10768838"/>
            <a:ext cx="9144000" cy="211173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16855114-9B6C-57E7-9E06-BCBA9BA06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94972" y="12019822"/>
            <a:ext cx="3429627" cy="63371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E777657-FB5A-025A-5FAD-43AF7F5F67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33800" y="4680857"/>
            <a:ext cx="4250472" cy="379432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0258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ABCF34-E0E3-B68F-CE61-0D04011E8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CC06E0-C671-B128-9B7A-E84E81E343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DA882F-BC34-3028-6935-95A21CD56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3F451E9-CBDE-4F4C-E932-20D81B989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Learning Dashboard Overview </a:t>
            </a:r>
            <a:br>
              <a:rPr lang="en-US"/>
            </a:br>
            <a:r>
              <a:rPr lang="en-US"/>
              <a:t>(Part 6 of 12)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00BE789-3839-4141-E54F-454E53A4FC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ln w="12700"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2"/>
            </a:pPr>
            <a:r>
              <a:rPr lang="en-US" sz="3600">
                <a:latin typeface="Arial"/>
                <a:cs typeface="Arial"/>
              </a:rPr>
              <a:t>​</a:t>
            </a:r>
            <a:r>
              <a:rPr lang="en-US" sz="3600" b="1">
                <a:latin typeface="Arial"/>
                <a:cs typeface="Arial"/>
              </a:rPr>
              <a:t>My Transcript </a:t>
            </a:r>
            <a:r>
              <a:rPr lang="en-US" sz="3600">
                <a:latin typeface="Arial"/>
                <a:cs typeface="Arial"/>
              </a:rPr>
              <a:t>display details for </a:t>
            </a:r>
            <a:r>
              <a:rPr lang="en-US" sz="3600" b="1">
                <a:latin typeface="Arial"/>
                <a:cs typeface="Arial"/>
              </a:rPr>
              <a:t>Courses</a:t>
            </a:r>
            <a:r>
              <a:rPr lang="en-US" sz="3600">
                <a:latin typeface="Arial"/>
                <a:cs typeface="Arial"/>
              </a:rPr>
              <a:t> that are </a:t>
            </a:r>
            <a:r>
              <a:rPr lang="en-US" sz="3600" b="1">
                <a:latin typeface="Arial"/>
                <a:cs typeface="Arial"/>
              </a:rPr>
              <a:t>Not Started</a:t>
            </a:r>
            <a:r>
              <a:rPr lang="en-US" sz="3600">
                <a:latin typeface="Arial"/>
                <a:cs typeface="Arial"/>
              </a:rPr>
              <a:t>, </a:t>
            </a:r>
            <a:r>
              <a:rPr lang="en-US" sz="3600" b="1">
                <a:latin typeface="Arial"/>
                <a:cs typeface="Arial"/>
              </a:rPr>
              <a:t>In Progress</a:t>
            </a:r>
            <a:r>
              <a:rPr lang="en-US" sz="3600">
                <a:latin typeface="Arial"/>
                <a:cs typeface="Arial"/>
              </a:rPr>
              <a:t>, and your </a:t>
            </a:r>
            <a:r>
              <a:rPr lang="en-US" sz="3600" b="1">
                <a:latin typeface="Arial"/>
                <a:cs typeface="Arial"/>
              </a:rPr>
              <a:t>Learning History </a:t>
            </a:r>
            <a:r>
              <a:rPr lang="en-US" sz="3600">
                <a:latin typeface="Arial"/>
                <a:cs typeface="Arial"/>
              </a:rPr>
              <a:t>[completed learning].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4A1E792-2C17-B80B-C59D-1444800EE3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3"/>
            </a:pPr>
            <a:r>
              <a:rPr lang="en-US" sz="3600">
                <a:latin typeface="Arial"/>
                <a:cs typeface="Arial"/>
              </a:rPr>
              <a:t>To export your full </a:t>
            </a:r>
            <a:r>
              <a:rPr lang="en-US" sz="3600" b="1">
                <a:latin typeface="Arial"/>
                <a:cs typeface="Arial"/>
              </a:rPr>
              <a:t>Transcript Report, </a:t>
            </a:r>
            <a:r>
              <a:rPr lang="en-US" sz="3600">
                <a:latin typeface="Arial"/>
                <a:cs typeface="Arial"/>
              </a:rPr>
              <a:t>click </a:t>
            </a:r>
            <a:r>
              <a:rPr lang="en-US" sz="3600" b="1">
                <a:latin typeface="Arial"/>
                <a:cs typeface="Arial"/>
              </a:rPr>
              <a:t>Export to Worksheets </a:t>
            </a:r>
            <a:r>
              <a:rPr lang="en-US" sz="3600">
                <a:latin typeface="Arial"/>
                <a:cs typeface="Arial"/>
              </a:rPr>
              <a:t>next to </a:t>
            </a:r>
            <a:r>
              <a:rPr lang="en-US" sz="3600" b="1">
                <a:latin typeface="Arial"/>
                <a:cs typeface="Arial"/>
              </a:rPr>
              <a:t>Learning History</a:t>
            </a:r>
            <a:r>
              <a:rPr lang="en-US" sz="3600">
                <a:latin typeface="Arial"/>
                <a:cs typeface="Arial"/>
              </a:rPr>
              <a:t>.</a:t>
            </a:r>
          </a:p>
          <a:p>
            <a:pPr marL="742950" indent="0"/>
            <a:r>
              <a:rPr lang="en-US" sz="2800" b="1">
                <a:latin typeface="Arial"/>
                <a:cs typeface="Arial"/>
              </a:rPr>
              <a:t>Note</a:t>
            </a:r>
            <a:r>
              <a:rPr lang="en-US" sz="2800">
                <a:latin typeface="Arial"/>
                <a:cs typeface="Arial"/>
              </a:rPr>
              <a:t>:</a:t>
            </a:r>
            <a:r>
              <a:rPr lang="en-US" sz="2800" b="1">
                <a:latin typeface="Arial"/>
                <a:cs typeface="Arial"/>
              </a:rPr>
              <a:t> </a:t>
            </a:r>
            <a:r>
              <a:rPr lang="en-US" sz="2800">
                <a:latin typeface="Arial"/>
                <a:cs typeface="Arial"/>
              </a:rPr>
              <a:t>The </a:t>
            </a:r>
            <a:r>
              <a:rPr lang="en-US" sz="2800" i="1">
                <a:latin typeface="Arial"/>
                <a:cs typeface="Arial"/>
              </a:rPr>
              <a:t>Transcript Report </a:t>
            </a:r>
            <a:r>
              <a:rPr lang="en-US" sz="2800">
                <a:latin typeface="Arial"/>
                <a:cs typeface="Arial"/>
              </a:rPr>
              <a:t>contains </a:t>
            </a:r>
            <a:r>
              <a:rPr lang="en-US" sz="2800" i="1">
                <a:latin typeface="Arial"/>
                <a:cs typeface="Arial"/>
              </a:rPr>
              <a:t>Learning History </a:t>
            </a:r>
            <a:r>
              <a:rPr lang="en-US" sz="2800">
                <a:latin typeface="Arial"/>
                <a:cs typeface="Arial"/>
              </a:rPr>
              <a:t>including </a:t>
            </a:r>
            <a:r>
              <a:rPr lang="en-US" sz="2800" i="1">
                <a:latin typeface="Arial"/>
                <a:cs typeface="Arial"/>
              </a:rPr>
              <a:t>Name</a:t>
            </a:r>
            <a:r>
              <a:rPr lang="en-US" sz="2800">
                <a:latin typeface="Arial"/>
                <a:cs typeface="Arial"/>
              </a:rPr>
              <a:t>, </a:t>
            </a:r>
            <a:r>
              <a:rPr lang="en-US" sz="2800" i="1">
                <a:latin typeface="Arial"/>
                <a:cs typeface="Arial"/>
              </a:rPr>
              <a:t>Course Type</a:t>
            </a:r>
            <a:r>
              <a:rPr lang="en-US" sz="2800">
                <a:latin typeface="Arial"/>
                <a:cs typeface="Arial"/>
              </a:rPr>
              <a:t>, </a:t>
            </a:r>
            <a:r>
              <a:rPr lang="en-US" sz="2800" i="1">
                <a:latin typeface="Arial"/>
                <a:cs typeface="Arial"/>
              </a:rPr>
              <a:t>Registration Status</a:t>
            </a:r>
            <a:r>
              <a:rPr lang="en-US" sz="2800">
                <a:latin typeface="Arial"/>
                <a:cs typeface="Arial"/>
              </a:rPr>
              <a:t>, </a:t>
            </a:r>
            <a:r>
              <a:rPr lang="en-US" sz="2800" i="1">
                <a:latin typeface="Arial"/>
                <a:cs typeface="Arial"/>
              </a:rPr>
              <a:t>Date Enrolled</a:t>
            </a:r>
            <a:r>
              <a:rPr lang="en-US" sz="2800">
                <a:latin typeface="Arial"/>
                <a:cs typeface="Arial"/>
              </a:rPr>
              <a:t>, </a:t>
            </a:r>
            <a:r>
              <a:rPr lang="en-US" sz="2800" i="1">
                <a:latin typeface="Arial"/>
                <a:cs typeface="Arial"/>
              </a:rPr>
              <a:t>Completion Status</a:t>
            </a:r>
            <a:r>
              <a:rPr lang="en-US" sz="2800">
                <a:latin typeface="Arial"/>
                <a:cs typeface="Arial"/>
              </a:rPr>
              <a:t>, </a:t>
            </a:r>
            <a:r>
              <a:rPr lang="en-US" sz="2800" i="1">
                <a:latin typeface="Arial"/>
                <a:cs typeface="Arial"/>
              </a:rPr>
              <a:t>Attendance Status</a:t>
            </a:r>
            <a:r>
              <a:rPr lang="en-US" sz="2800">
                <a:latin typeface="Arial"/>
                <a:cs typeface="Arial"/>
              </a:rPr>
              <a:t>, </a:t>
            </a:r>
            <a:r>
              <a:rPr lang="en-US" sz="2800" i="1">
                <a:latin typeface="Arial"/>
                <a:cs typeface="Arial"/>
              </a:rPr>
              <a:t>Grade</a:t>
            </a:r>
            <a:r>
              <a:rPr lang="en-US" sz="2800">
                <a:latin typeface="Arial"/>
                <a:cs typeface="Arial"/>
              </a:rPr>
              <a:t>, </a:t>
            </a:r>
            <a:r>
              <a:rPr lang="en-US" sz="2800" i="1">
                <a:latin typeface="Arial"/>
                <a:cs typeface="Arial"/>
              </a:rPr>
              <a:t>Score, Record Type </a:t>
            </a:r>
            <a:r>
              <a:rPr lang="en-US" sz="2800">
                <a:latin typeface="Arial"/>
                <a:cs typeface="Arial"/>
              </a:rPr>
              <a:t>and </a:t>
            </a:r>
            <a:r>
              <a:rPr lang="en-US" sz="2800" i="1">
                <a:latin typeface="Arial"/>
                <a:cs typeface="Arial"/>
              </a:rPr>
              <a:t>Expiration Date</a:t>
            </a:r>
            <a:r>
              <a:rPr lang="en-US" sz="2800">
                <a:latin typeface="Arial"/>
                <a:cs typeface="Arial"/>
              </a:rPr>
              <a:t> if the learner has completed a course with expiration</a:t>
            </a:r>
            <a:r>
              <a:rPr lang="en-US" sz="2800" i="1">
                <a:latin typeface="Arial"/>
                <a:cs typeface="Arial"/>
              </a:rPr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F1ADCAA-5FD8-A3E1-5553-B6F5A27E69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175"/>
          <a:stretch/>
        </p:blipFill>
        <p:spPr>
          <a:xfrm>
            <a:off x="2922409" y="4051545"/>
            <a:ext cx="6400800" cy="460672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8446C8E-39A3-26C4-9CAC-71239E8D01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7882"/>
          <a:stretch/>
        </p:blipFill>
        <p:spPr>
          <a:xfrm>
            <a:off x="2129936" y="12795264"/>
            <a:ext cx="7985746" cy="256224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3ADC427-1EAC-7DB4-1194-74E1C2CE8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48250" y="13235072"/>
            <a:ext cx="543236" cy="63371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5804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D8808D-8648-3077-3153-F69DDBFA94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8/7/2026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EE436E-6194-AB07-E6D5-ED66004D7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4D9D83-5B17-1704-5B63-E88A5F995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8B70D46-9A07-8D37-1798-11DBC0114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Learning Dashboard Overview </a:t>
            </a:r>
            <a:br>
              <a:rPr lang="en-US"/>
            </a:br>
            <a:r>
              <a:rPr lang="en-US"/>
              <a:t>(Part 7 of 12)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E53574-8F51-22FE-148D-0BAA44DF69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96925" indent="-796925">
              <a:buFont typeface="+mj-lt"/>
              <a:buAutoNum type="arabicPeriod" startAt="14"/>
            </a:pPr>
            <a:r>
              <a:rPr lang="en-US" sz="3600"/>
              <a:t>When you have finished reviewing your transcript, click </a:t>
            </a:r>
            <a:r>
              <a:rPr lang="en-US" sz="3600" b="1"/>
              <a:t>Learning Home</a:t>
            </a:r>
            <a:r>
              <a:rPr lang="en-US" sz="3600"/>
              <a:t>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BDA2AC1-41C8-FEC0-25AA-660C1A09AC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5"/>
            </a:pPr>
            <a:r>
              <a:rPr lang="en-US" sz="3600">
                <a:latin typeface="Arial"/>
                <a:cs typeface="Arial"/>
              </a:rPr>
              <a:t>Return to your </a:t>
            </a:r>
            <a:r>
              <a:rPr lang="en-US" sz="3600" b="1">
                <a:latin typeface="Arial"/>
                <a:cs typeface="Arial"/>
              </a:rPr>
              <a:t>My Learning </a:t>
            </a:r>
            <a:r>
              <a:rPr lang="en-US" sz="3600">
                <a:latin typeface="Arial"/>
                <a:cs typeface="Arial"/>
              </a:rPr>
              <a:t>page. The </a:t>
            </a:r>
            <a:r>
              <a:rPr lang="en-US" sz="3600" b="1">
                <a:latin typeface="Arial"/>
                <a:cs typeface="Arial"/>
              </a:rPr>
              <a:t>Need to Drop an Enrollment? </a:t>
            </a:r>
            <a:r>
              <a:rPr lang="en-US" sz="3600">
                <a:latin typeface="Arial"/>
                <a:cs typeface="Arial"/>
              </a:rPr>
              <a:t>worklet will allow you to remove yourself from a </a:t>
            </a:r>
            <a:r>
              <a:rPr lang="en-US" sz="3600" b="1">
                <a:latin typeface="Arial"/>
                <a:cs typeface="Arial"/>
              </a:rPr>
              <a:t>Course </a:t>
            </a:r>
            <a:r>
              <a:rPr lang="en-US" sz="3600">
                <a:latin typeface="Arial"/>
                <a:cs typeface="Arial"/>
              </a:rPr>
              <a:t>activity. Click </a:t>
            </a:r>
            <a:r>
              <a:rPr lang="en-US" sz="3600" b="1">
                <a:latin typeface="Arial"/>
                <a:cs typeface="Arial"/>
              </a:rPr>
              <a:t>Drop Enrollment </a:t>
            </a:r>
            <a:r>
              <a:rPr lang="en-US" sz="3600">
                <a:latin typeface="Arial"/>
                <a:cs typeface="Arial"/>
              </a:rPr>
              <a:t>to begin.</a:t>
            </a:r>
          </a:p>
          <a:p>
            <a:pPr marL="742950" indent="0"/>
            <a:r>
              <a:rPr lang="en-US" sz="2800" b="1">
                <a:latin typeface="Arial"/>
                <a:cs typeface="Arial"/>
              </a:rPr>
              <a:t>Note</a:t>
            </a:r>
            <a:r>
              <a:rPr lang="en-US" sz="2800">
                <a:latin typeface="Arial"/>
                <a:cs typeface="Arial"/>
              </a:rPr>
              <a:t>:</a:t>
            </a:r>
            <a:r>
              <a:rPr lang="en-US" sz="2800" b="1">
                <a:latin typeface="Arial"/>
                <a:cs typeface="Arial"/>
              </a:rPr>
              <a:t> </a:t>
            </a:r>
            <a:r>
              <a:rPr lang="en-US" sz="2800">
                <a:latin typeface="Arial"/>
                <a:cs typeface="Arial"/>
              </a:rPr>
              <a:t>This process is covered in the job aid </a:t>
            </a:r>
            <a:r>
              <a:rPr lang="en-US" sz="2800" i="1">
                <a:latin typeface="Arial"/>
                <a:cs typeface="Arial"/>
              </a:rPr>
              <a:t>Drop Learning Enrollment</a:t>
            </a:r>
            <a:r>
              <a:rPr lang="en-US" sz="2800">
                <a:latin typeface="Arial"/>
                <a:cs typeface="Arial"/>
              </a:rPr>
              <a:t>.</a:t>
            </a:r>
          </a:p>
          <a:p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FB9B0A2-020A-ABF7-755C-C63ACBC36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036" y="12342958"/>
            <a:ext cx="9005928" cy="175336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B9F0872B-DFBB-765F-8CC1-23BDD60AF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57902" y="13447557"/>
            <a:ext cx="3414648" cy="51798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91AE2E4-669C-5352-B3DE-7D490EBB80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472"/>
          <a:stretch/>
        </p:blipFill>
        <p:spPr>
          <a:xfrm>
            <a:off x="1981200" y="3791372"/>
            <a:ext cx="8229600" cy="460061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873ABCF-CED5-EBB8-4525-3F5D6D352A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79320" y="7742342"/>
            <a:ext cx="2011680" cy="49025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6939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ABCF34-E0E3-B68F-CE61-0D04011E8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CC06E0-C671-B128-9B7A-E84E81E343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DA882F-BC34-3028-6935-95A21CD56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3F451E9-CBDE-4F4C-E932-20D81B989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Learning Dashboard Overview </a:t>
            </a:r>
            <a:br>
              <a:rPr lang="en-US"/>
            </a:br>
            <a:r>
              <a:rPr lang="en-US"/>
              <a:t>(Part 8 of 12)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00BE789-3839-4141-E54F-454E53A4FC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6"/>
            </a:pPr>
            <a:r>
              <a:rPr lang="en-US" sz="3600"/>
              <a:t>Return to your </a:t>
            </a:r>
            <a:r>
              <a:rPr lang="en-US" sz="3600" b="1"/>
              <a:t>My Learning </a:t>
            </a:r>
            <a:r>
              <a:rPr lang="en-US" sz="3600"/>
              <a:t>page. You may </a:t>
            </a:r>
            <a:r>
              <a:rPr lang="en-US" sz="3600" b="1"/>
              <a:t>Personalize Your Learning Preferences </a:t>
            </a:r>
            <a:r>
              <a:rPr lang="en-US" sz="3600"/>
              <a:t>to see learning content based on topics that interest you. Click </a:t>
            </a:r>
            <a:r>
              <a:rPr lang="en-US" sz="3600" b="1"/>
              <a:t>Personalize Preferences </a:t>
            </a:r>
            <a:r>
              <a:rPr lang="en-US" sz="3600"/>
              <a:t>to begin.</a:t>
            </a:r>
          </a:p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4A1E792-2C17-B80B-C59D-1444800EE3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ln w="12700">
            <a:noFill/>
          </a:ln>
        </p:spPr>
        <p:txBody>
          <a:bodyPr>
            <a:normAutofit/>
          </a:bodyPr>
          <a:lstStyle/>
          <a:p>
            <a:pPr marL="742950" indent="-742950">
              <a:lnSpc>
                <a:spcPct val="100000"/>
              </a:lnSpc>
              <a:buFont typeface="+mj-lt"/>
              <a:buAutoNum type="arabicPeriod" startAt="17"/>
            </a:pPr>
            <a:r>
              <a:rPr lang="en-US" sz="3600"/>
              <a:t>Search and select </a:t>
            </a:r>
            <a:r>
              <a:rPr lang="en-US" sz="3600" b="1"/>
              <a:t>What Topics Interest You?</a:t>
            </a:r>
            <a:r>
              <a:rPr lang="en-US" sz="3600"/>
              <a:t>.</a:t>
            </a:r>
          </a:p>
          <a:p>
            <a:pPr marL="742950" indent="-742950">
              <a:lnSpc>
                <a:spcPct val="100000"/>
              </a:lnSpc>
              <a:buFont typeface="+mj-lt"/>
              <a:buAutoNum type="arabicPeriod" startAt="17"/>
            </a:pPr>
            <a:r>
              <a:rPr lang="en-US" sz="3600"/>
              <a:t>Click </a:t>
            </a:r>
            <a:r>
              <a:rPr lang="en-US" sz="3600" b="1"/>
              <a:t>OK</a:t>
            </a:r>
            <a:r>
              <a:rPr lang="en-US" sz="3600"/>
              <a:t>.</a:t>
            </a:r>
            <a:endParaRPr lang="en-US" sz="3600" strike="sngStrike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EC0C2C7-F7A9-A7D7-38FA-618FABE4D0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716" y="5328012"/>
            <a:ext cx="9144000" cy="180025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334495DE-004E-D2CA-63C1-278AF0B01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67537" y="6469631"/>
            <a:ext cx="3234995" cy="65437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3D3A25B-F540-6E46-E401-DF571B300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1516" y="10582606"/>
            <a:ext cx="5486400" cy="473529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224C780-30AC-7788-D5A9-87EC495D0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45306" y="12198297"/>
            <a:ext cx="3051044" cy="198442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B6DDA40-DF56-3B4E-A431-3E234CA6C0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296666" y="1278879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0DD22C0-4B1B-F565-F6C2-CB25AF0F72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97268" y="14883328"/>
            <a:ext cx="1218448" cy="39584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831BF89-57BA-9351-2FF4-14DB940BE6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32172" y="1432645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9569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3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B65DE563EE374EA74AD05A80579592" ma:contentTypeVersion="15" ma:contentTypeDescription="Create a new document." ma:contentTypeScope="" ma:versionID="74bcba3dbaef7232a2f349164506767e">
  <xsd:schema xmlns:xsd="http://www.w3.org/2001/XMLSchema" xmlns:xs="http://www.w3.org/2001/XMLSchema" xmlns:p="http://schemas.microsoft.com/office/2006/metadata/properties" xmlns:ns2="91b022cc-d96d-4c7a-a6ef-47af526da2c2" xmlns:ns3="8d5ae7cb-5eaa-45bd-87a9-9ecdfd4d7a10" targetNamespace="http://schemas.microsoft.com/office/2006/metadata/properties" ma:root="true" ma:fieldsID="a45a3afc3d81b7990a39b2f52d207b53" ns2:_="" ns3:_="">
    <xsd:import namespace="91b022cc-d96d-4c7a-a6ef-47af526da2c2"/>
    <xsd:import namespace="8d5ae7cb-5eaa-45bd-87a9-9ecdfd4d7a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Comme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b022cc-d96d-4c7a-a6ef-47af526da2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Comments" ma:index="22" nillable="true" ma:displayName="Comments" ma:format="Dropdown" ma:internalName="Comment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5ae7cb-5eaa-45bd-87a9-9ecdfd4d7a1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7b3830a-905b-4cd3-90a5-cc2916807d11}" ma:internalName="TaxCatchAll" ma:showField="CatchAllData" ma:web="8d5ae7cb-5eaa-45bd-87a9-9ecdfd4d7a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1b022cc-d96d-4c7a-a6ef-47af526da2c2">
      <Terms xmlns="http://schemas.microsoft.com/office/infopath/2007/PartnerControls"/>
    </lcf76f155ced4ddcb4097134ff3c332f>
    <TaxCatchAll xmlns="8d5ae7cb-5eaa-45bd-87a9-9ecdfd4d7a10" xsi:nil="true"/>
    <Comments xmlns="91b022cc-d96d-4c7a-a6ef-47af526da2c2" xsi:nil="true"/>
  </documentManagement>
</p:properties>
</file>

<file path=customXml/itemProps1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1E6D57B-9D71-46C5-88D2-BBD72DC04658}">
  <ds:schemaRefs>
    <ds:schemaRef ds:uri="8d5ae7cb-5eaa-45bd-87a9-9ecdfd4d7a10"/>
    <ds:schemaRef ds:uri="91b022cc-d96d-4c7a-a6ef-47af526da2c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55037ED-0B11-4449-BF81-C0D1539FFB91}">
  <ds:schemaRefs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purl.org/dc/dcmitype/"/>
    <ds:schemaRef ds:uri="91b022cc-d96d-4c7a-a6ef-47af526da2c2"/>
    <ds:schemaRef ds:uri="8d5ae7cb-5eaa-45bd-87a9-9ecdfd4d7a10"/>
    <ds:schemaRef ds:uri="http://www.w3.org/XML/1998/namespace"/>
    <ds:schemaRef ds:uri="http://schemas.microsoft.com/office/2006/documentManagement/types"/>
    <ds:schemaRef ds:uri="http://purl.org/dc/terms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888</Words>
  <Application>Microsoft Office PowerPoint</Application>
  <PresentationFormat>Custom</PresentationFormat>
  <Paragraphs>118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Job Aid Template</vt:lpstr>
      <vt:lpstr>Administrative</vt:lpstr>
      <vt:lpstr>1_Administrative</vt:lpstr>
      <vt:lpstr>1_Job Aid Template</vt:lpstr>
      <vt:lpstr>Learner Dashboard Overview for Learners</vt:lpstr>
      <vt:lpstr>Learning Dashboard Overview  (Part 1 of 12)</vt:lpstr>
      <vt:lpstr>Learning Dashboard Overview  (Part 2 of 12)</vt:lpstr>
      <vt:lpstr>Learning Dashboard Overview  (Part 3 of 12)</vt:lpstr>
      <vt:lpstr>Learning Dashboard Overview  (Part 4 of 12)</vt:lpstr>
      <vt:lpstr>Learning Dashboard Overview  (Part 5 of 12)</vt:lpstr>
      <vt:lpstr>Learning Dashboard Overview  (Part 6 of 12)</vt:lpstr>
      <vt:lpstr>Learning Dashboard Overview  (Part 7 of 12)</vt:lpstr>
      <vt:lpstr>Learning Dashboard Overview  (Part 8 of 12)</vt:lpstr>
      <vt:lpstr>Learning Dashboard Overview  (Part 9 of 12)</vt:lpstr>
      <vt:lpstr>Learning Dashboard Overview  (Part 10 of 12)</vt:lpstr>
      <vt:lpstr>Learning Dashboard Overview  (Part 11 of 12)</vt:lpstr>
      <vt:lpstr>Learning Dashboard Overview  (Part 12 of 12)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Barfield, Chris</cp:lastModifiedBy>
  <cp:revision>1</cp:revision>
  <cp:lastPrinted>2024-05-14T19:49:44Z</cp:lastPrinted>
  <dcterms:created xsi:type="dcterms:W3CDTF">2024-01-04T16:25:20Z</dcterms:created>
  <dcterms:modified xsi:type="dcterms:W3CDTF">2026-08-07T14:38:45Z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0x010100FDB65DE563EE374EA74AD05A80579592</vt:lpwstr>
  </property>
  <property fmtid="{D5CDD505-2E9C-101B-9397-08002B2CF9AE}" pid="10" name="MediaServiceImageTags">
    <vt:lpwstr/>
  </property>
  <property fmtid="{D5CDD505-2E9C-101B-9397-08002B2CF9AE}" pid="11" name="ArticulateGUID">
    <vt:lpwstr>4C10B61D-7427-4091-8E7A-2BF606D25602</vt:lpwstr>
  </property>
  <property fmtid="{D5CDD505-2E9C-101B-9397-08002B2CF9AE}" pid="12" name="ArticulatePath">
    <vt:lpwstr>Job Aid_Template_Final (3)</vt:lpwstr>
  </property>
</Properties>
</file>