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comments/modernComment_164_81D72489.xml" ContentType="application/vnd.ms-powerpoint.comment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comments/modernComment_175_2AE5E231.xml" ContentType="application/vnd.ms-powerpoint.comment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4"/>
    <p:sldMasterId id="2147483749" r:id="rId5"/>
  </p:sldMasterIdLst>
  <p:notesMasterIdLst>
    <p:notesMasterId r:id="rId10"/>
  </p:notesMasterIdLst>
  <p:sldIdLst>
    <p:sldId id="365" r:id="rId6"/>
    <p:sldId id="356" r:id="rId7"/>
    <p:sldId id="364" r:id="rId8"/>
    <p:sldId id="373" r:id="rId9"/>
  </p:sldIdLst>
  <p:sldSz cx="12192000" cy="16256000"/>
  <p:notesSz cx="7315200" cy="9601200"/>
  <p:custDataLst>
    <p:tags r:id="rId11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20" userDrawn="1">
          <p15:clr>
            <a:srgbClr val="A4A3A4"/>
          </p15:clr>
        </p15:guide>
        <p15:guide id="2" pos="910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41F4D1E-866F-2533-042C-257D44D3705B}" name="Patel, Rachana" initials="PR" userId="S::rachana.patel@doas.ga.gov::acbd3462-464a-4bba-83d0-fb3750cc2afe" providerId="AD"/>
  <p188:author id="{8720932C-58B8-903E-3C52-6D463B34B2BE}" name="Blackshear, Toni" initials="TB" userId="S::toni.blackshear@sao.ga.gov::728cc639-1579-4431-8c20-805d8be18b62" providerId="AD"/>
  <p188:author id="{85962F3F-1C78-67CE-6023-3987B0B6593D}" name="Sipe, Jamie" initials="JS" userId="S::jamie.sipe@sao.ga.gov::7135933e-2247-4fda-8566-f650ed1ae2f7" providerId="AD"/>
  <p188:author id="{F91B0641-7AD4-5A68-D1F4-7C9063A67663}" name="Swartout, Darcy" initials="SD" userId="S::dswartout@deloitte.com::bc7a7b0f-5bcf-46d3-acb2-99bb7206cb2b" providerId="AD"/>
  <p188:author id="{8CFD2265-FDCC-7931-09E1-3E8461D7520F}" name="Biador, Kim" initials="KB" userId="S::Kim.Biador@sao.ga.gov::fca14e35-9508-4b00-aeb1-b6a35bc0345e" providerId="AD"/>
  <p188:author id="{E8357768-72C4-0373-16C5-D0AD69410934}" name="Barfield, Chris" initials="CB" userId="S::chris.barfield@doas.ga.gov::bce30e8a-c9b2-4f0f-b373-c3216ae509e8" providerId="AD"/>
  <p188:author id="{5E7EEB6D-FC5D-0EF7-944D-3FE6C93231BC}" name="Zubas, Rhonda" initials="RZ" userId="S::Rhonda.Zubas@sao.ga.gov::9acaef63-65ff-4a01-974a-c47ded9e3d5f" providerId="AD"/>
  <p188:author id="{9787CA88-8990-7915-69DC-C917154F27AC}" name="Biador, Kim" initials="BK" userId="S::kbiador@deloitte.com::0aca51a9-456d-4254-bf9f-8c53f2de5f37" providerId="AD"/>
  <p188:author id="{BFFD038E-6017-C843-98BD-7DB9884C9DDE}" name="Sipe, Jamie" initials="SJ" userId="S::jasipe@deloitte.com::5bc06a04-23d5-42bd-853b-0cd5205b0fa0" providerId="AD"/>
  <p188:author id="{7FD813AB-63FB-AD23-24AA-0B6D0F8125E9}" name="Biador, Kim" initials="BK" userId="S::kim.biador@sao.ga.gov::fca14e35-9508-4b00-aeb1-b6a35bc0345e" providerId="AD"/>
  <p188:author id="{2AFD9AF1-72FD-DABD-77A2-2F9C0E103930}" name="Bennett, Sarah" initials="BS" userId="S::sarabennett@deloitte.com::e3a7b89e-ccd3-495f-9a2d-e395c84ccd09" providerId="AD"/>
  <p188:author id="{3033C2F6-E6C9-0691-B99F-BAFE8E228662}" name="Swartout, Darcy" initials="DS" userId="S::darcy.swartout@sao.ga.gov::1c015fc4-41a8-4efb-8017-be6f6fc86c3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7030A0"/>
    <a:srgbClr val="3B1C5B"/>
    <a:srgbClr val="8D2B64"/>
    <a:srgbClr val="F738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napToGrid="0">
      <p:cViewPr>
        <p:scale>
          <a:sx n="30" d="100"/>
          <a:sy n="30" d="100"/>
        </p:scale>
        <p:origin x="1790" y="403"/>
      </p:cViewPr>
      <p:guideLst>
        <p:guide orient="horz" pos="5120"/>
        <p:guide pos="910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ags" Target="tags/tag1.xml"/><Relationship Id="rId5" Type="http://schemas.openxmlformats.org/officeDocument/2006/relationships/slideMaster" Target="slideMasters/slideMaster2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theme" Target="theme/theme1.xml"/></Relationships>
</file>

<file path=ppt/comments/modernComment_164_81D72489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DA3807C6-7693-437F-A4AB-C6B9CDD6E157}" authorId="{F41F4D1E-866F-2533-042C-257D44D3705B}" created="2026-04-30T17:32:51.652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2178360457" sldId="356"/>
      <ac:picMk id="18" creationId="{07552AF5-048B-6EDA-E6A3-6E1BB93E5669}"/>
    </ac:deMkLst>
    <p188:txBody>
      <a:bodyPr/>
      <a:lstStyle/>
      <a:p>
        <a:r>
          <a:rPr lang="en-US"/>
          <a:t>Replace the login screen</a:t>
        </a:r>
      </a:p>
    </p188:txBody>
  </p188:cm>
  <p188:cm id="{2F742071-C997-4AD8-A6A4-E841B2C0C4E4}" authorId="{E8357768-72C4-0373-16C5-D0AD69410934}" created="2026-04-30T19:58:44.746">
    <pc:sldMkLst xmlns:pc="http://schemas.microsoft.com/office/powerpoint/2013/main/command">
      <pc:docMk/>
      <pc:sldMk cId="2178360457" sldId="356"/>
    </pc:sldMkLst>
    <p188:txBody>
      <a:bodyPr/>
      <a:lstStyle/>
      <a:p>
        <a:r>
          <a:rPr lang="en-US"/>
          <a:t>[@Patel, Rachana] The Welcome page and login screens are updated. </a:t>
        </a:r>
      </a:p>
    </p188:txBody>
  </p188:cm>
</p188:cmLst>
</file>

<file path=ppt/comments/modernComment_175_2AE5E231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0650557E-BC0D-4D66-B147-1DC503BF107F}" authorId="{F41F4D1E-866F-2533-042C-257D44D3705B}" created="2026-04-30T17:39:11.482">
    <pc:sldMkLst xmlns:pc="http://schemas.microsoft.com/office/powerpoint/2013/main/command">
      <pc:docMk/>
      <pc:sldMk cId="719708721" sldId="373"/>
    </pc:sldMkLst>
    <p188:txBody>
      <a:bodyPr/>
      <a:lstStyle/>
      <a:p>
        <a:r>
          <a:rPr lang="en-US"/>
          <a:t>Replace with the new screen 'EELActiveUser_Slide5' and the new one</a:t>
        </a:r>
      </a:p>
    </p188:txBody>
  </p188:cm>
  <p188:cm id="{A9E31BCD-C1E3-42C4-81D0-5D5995C6E8C3}" authorId="{E8357768-72C4-0373-16C5-D0AD69410934}" created="2026-04-30T19:59:13.705">
    <pc:sldMkLst xmlns:pc="http://schemas.microsoft.com/office/powerpoint/2013/main/command">
      <pc:docMk/>
      <pc:sldMk cId="719708721" sldId="373"/>
    </pc:sldMkLst>
    <p188:txBody>
      <a:bodyPr/>
      <a:lstStyle/>
      <a:p>
        <a:r>
          <a:rPr lang="en-US"/>
          <a:t>[@Patel, Rachana]  The Verification Code screen is updated.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B3D99ADA-6A33-48C2-AFB3-0384CD572718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43163" y="1200150"/>
            <a:ext cx="242887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5C8F99EE-B2D2-41D4-83DE-2320E59029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1657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-4 shap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C0AE2BBF-F1CC-7032-049B-FDDA3E4AF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90446"/>
            <a:ext cx="12192000" cy="164495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3BFAD7-08AC-18FC-0272-E8C4741C4E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694391"/>
            <a:ext cx="12192000" cy="1673532"/>
          </a:xfrm>
        </p:spPr>
        <p:txBody>
          <a:bodyPr anchor="ctr">
            <a:noAutofit/>
          </a:bodyPr>
          <a:lstStyle>
            <a:lvl1pPr algn="ctr">
              <a:defRPr sz="4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Developers: Insert Title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AE75C53-C779-2E0B-71C1-B395C639F4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4923" y="4181004"/>
            <a:ext cx="10515600" cy="2563561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This guide will show…</a:t>
            </a:r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5EFAEB02-1FB5-9E2E-67B6-3A20C1E2C0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4889" y="8043364"/>
            <a:ext cx="10542315" cy="4014905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30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257175">
              <a:buFont typeface="+mj-lt"/>
              <a:buAutoNum type="arabicPeriod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Provide an overview of the high-level process steps. Below, under Business Process: Provide a high-level process map so end users can visualize the business process flow.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2FC54E-9B65-8E02-22A1-D4B279FAF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4923" y="3858460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D92039-E8CD-162A-53EE-7DBF9987F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4889" y="7166555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3D54BC28-8849-0E75-55BD-00353ABDE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25839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6C14F2E-E381-93EA-DBCB-C1F91E6E4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083047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12A50FB9-2B4B-F6F6-1F53-921E17055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770291" y="13309457"/>
            <a:ext cx="1889219" cy="154691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FDA55B7-CD6E-C95A-2992-64371D2A22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866869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599CD3C2-C4E2-3218-37BA-4E7267462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569257" y="13309460"/>
            <a:ext cx="1786198" cy="154690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FCE2A6E-264E-7C16-B0B4-3931B56EB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73006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8ED1E73F-EED6-6925-1934-3E148AD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77068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F32B346A-D51C-7573-6A20-9C90A35CE6C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1337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Start Process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71D51A69-F01C-AB78-1C2B-6ABB6C851D2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990206" y="13687823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Step (title of this Job Aid)</a:t>
            </a:r>
          </a:p>
        </p:txBody>
      </p:sp>
      <p:sp>
        <p:nvSpPr>
          <p:cNvPr id="25" name="Text Placeholder 22">
            <a:extLst>
              <a:ext uri="{FF2B5EF4-FFF2-40B4-BE49-F238E27FC236}">
                <a16:creationId xmlns:a16="http://schemas.microsoft.com/office/drawing/2014/main" id="{8EF3B554-0B76-2A27-119D-14B00A4580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737662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Next step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41901540-64EE-405A-6296-8C24087B776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20040" y="13701592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End of Process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FD19BBC-BAC4-08DB-FDBA-738F62F04F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936" y="624853"/>
            <a:ext cx="4544577" cy="73152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5F9B85C-AFA7-E163-E45A-5AE920794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" y="3239405"/>
            <a:ext cx="12192000" cy="11285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2881183-AB5B-F9DE-8894-57103CCFE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360998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F57F10D-29E7-F3E8-912B-C32328D47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884255" y="6921923"/>
            <a:ext cx="2423491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716B957-9C62-0546-6A92-FDE1987FADA8}"/>
              </a:ext>
            </a:extLst>
          </p:cNvPr>
          <p:cNvSpPr txBox="1"/>
          <p:nvPr userDrawn="1"/>
        </p:nvSpPr>
        <p:spPr>
          <a:xfrm>
            <a:off x="4723345" y="3576893"/>
            <a:ext cx="27669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3892AEE-85F0-E84B-76AC-34E8D80A1880}"/>
              </a:ext>
            </a:extLst>
          </p:cNvPr>
          <p:cNvSpPr txBox="1"/>
          <p:nvPr userDrawn="1"/>
        </p:nvSpPr>
        <p:spPr>
          <a:xfrm>
            <a:off x="4788196" y="6906348"/>
            <a:ext cx="26156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OVERVIEW</a:t>
            </a:r>
          </a:p>
        </p:txBody>
      </p:sp>
    </p:spTree>
    <p:extLst>
      <p:ext uri="{BB962C8B-B14F-4D97-AF65-F5344CB8AC3E}">
        <p14:creationId xmlns:p14="http://schemas.microsoft.com/office/powerpoint/2010/main" val="2932939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-3 shap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C0AE2BBF-F1CC-7032-049B-FDDA3E4AF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90446"/>
            <a:ext cx="12192000" cy="164495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3BFAD7-08AC-18FC-0272-E8C4741C4E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694391"/>
            <a:ext cx="12192000" cy="1673532"/>
          </a:xfrm>
        </p:spPr>
        <p:txBody>
          <a:bodyPr anchor="ctr">
            <a:noAutofit/>
          </a:bodyPr>
          <a:lstStyle>
            <a:lvl1pPr algn="ctr">
              <a:defRPr sz="4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Developers: Insert Title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AE75C53-C779-2E0B-71C1-B395C639F4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4923" y="4181004"/>
            <a:ext cx="10515600" cy="2563561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This guide will show…</a:t>
            </a:r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5EFAEB02-1FB5-9E2E-67B6-3A20C1E2C0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4889" y="8043364"/>
            <a:ext cx="10542315" cy="4014905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30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257175">
              <a:buFont typeface="+mj-lt"/>
              <a:buAutoNum type="arabicPeriod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Provide an overview of the high-level process steps. Below, under Business Process: Provide a high-level process map so end users can visualize the business process flow.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2FC54E-9B65-8E02-22A1-D4B279FAF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4923" y="3858460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D92039-E8CD-162A-53EE-7DBF9987F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4889" y="7166555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3D54BC28-8849-0E75-55BD-00353ABDE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25839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6C14F2E-E381-93EA-DBCB-C1F91E6E4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738366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12A50FB9-2B4B-F6F6-1F53-921E17055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151390" y="13309457"/>
            <a:ext cx="1889219" cy="154691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FCE2A6E-264E-7C16-B0B4-3931B56EB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893885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8ED1E73F-EED6-6925-1934-3E148AD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77068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F32B346A-D51C-7573-6A20-9C90A35CE6C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1337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Start Process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71D51A69-F01C-AB78-1C2B-6ABB6C851D2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71305" y="13687823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Step (title of this Job Aid)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41901540-64EE-405A-6296-8C24087B776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20040" y="13701592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End of Process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FD19BBC-BAC4-08DB-FDBA-738F62F04F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936" y="624853"/>
            <a:ext cx="4544577" cy="73152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5F9B85C-AFA7-E163-E45A-5AE920794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" y="3239405"/>
            <a:ext cx="12192000" cy="11285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2881183-AB5B-F9DE-8894-57103CCFE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360998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F57F10D-29E7-F3E8-912B-C32328D47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884255" y="6921923"/>
            <a:ext cx="2423491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8FDC4C5-432F-B3DE-A77A-FDC165C645F7}"/>
              </a:ext>
            </a:extLst>
          </p:cNvPr>
          <p:cNvSpPr txBox="1"/>
          <p:nvPr userDrawn="1"/>
        </p:nvSpPr>
        <p:spPr>
          <a:xfrm>
            <a:off x="4723345" y="3576893"/>
            <a:ext cx="27669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FBCC5AF-4320-5B74-B8A1-6CCA6B4E0B93}"/>
              </a:ext>
            </a:extLst>
          </p:cNvPr>
          <p:cNvSpPr txBox="1"/>
          <p:nvPr userDrawn="1"/>
        </p:nvSpPr>
        <p:spPr>
          <a:xfrm>
            <a:off x="4788196" y="6906348"/>
            <a:ext cx="26156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OVERVIEW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FCBAEBF-E96A-574A-4534-DE8C0DABB42D}"/>
              </a:ext>
            </a:extLst>
          </p:cNvPr>
          <p:cNvSpPr txBox="1"/>
          <p:nvPr userDrawn="1"/>
        </p:nvSpPr>
        <p:spPr>
          <a:xfrm>
            <a:off x="311727" y="14942127"/>
            <a:ext cx="115546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Disclaimer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: Due to regular system updates, the screens and features in GA@WORK may differ slightly from those shown in this job aid. For questions or assistance, please contact the Help Desk.</a:t>
            </a:r>
          </a:p>
        </p:txBody>
      </p:sp>
    </p:spTree>
    <p:extLst>
      <p:ext uri="{BB962C8B-B14F-4D97-AF65-F5344CB8AC3E}">
        <p14:creationId xmlns:p14="http://schemas.microsoft.com/office/powerpoint/2010/main" val="1120652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ep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8/14/2026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Arial font, bold step numbers, bold Workday actions, add screenshot of action.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7D9D906-924F-559D-A2D0-0CF232BBFF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3FD2C3A-9CD7-69CB-79BD-441FE0B0CF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810899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52F89C5-BA9C-10B7-27AB-618C11A9DDF4}"/>
              </a:ext>
            </a:extLst>
          </p:cNvPr>
          <p:cNvSpPr txBox="1"/>
          <p:nvPr userDrawn="1"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</p:spTree>
    <p:extLst>
      <p:ext uri="{BB962C8B-B14F-4D97-AF65-F5344CB8AC3E}">
        <p14:creationId xmlns:p14="http://schemas.microsoft.com/office/powerpoint/2010/main" val="775250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ep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A3FAA4-DEA7-FA82-16D4-A3D741BAA5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8/14/2026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24CC63-EC9E-E561-D793-B6D72C3695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6F3A2A-2C14-EA83-4E37-EFB1F50F48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A67389A-647C-25B9-EC21-96D8E89E00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C91B243-49B2-9D53-E684-4A24A21F15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88149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D8B138E-1F3F-DC77-5EA4-6C4BCFF0A3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750B7665-440D-E687-1931-F77CD27F9E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two steps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DE3D2C-37D2-B62A-B24C-CBEF78DBF39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199" y="9017659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E342976-675F-9A54-1C8B-53AF5FC0BB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D1D62B9-092A-5F26-5652-E9634800D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83093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9C7FDA3-E4B5-9645-B256-99EF55D552CE}"/>
              </a:ext>
            </a:extLst>
          </p:cNvPr>
          <p:cNvSpPr txBox="1"/>
          <p:nvPr userDrawn="1"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</p:spTree>
    <p:extLst>
      <p:ext uri="{BB962C8B-B14F-4D97-AF65-F5344CB8AC3E}">
        <p14:creationId xmlns:p14="http://schemas.microsoft.com/office/powerpoint/2010/main" val="1973598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ep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CC4B09-B11D-A6E6-A469-482C4BE4D4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8/14/2026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3306A1-BF0B-04AA-E055-CBCD9F88FD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A2A929-451C-6074-98A2-9C6F206D11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A64A6B0-E796-E2BD-8EE7-0F619EB034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201" y="6488007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932E6A9-4DAB-998B-3C6C-E139BC54BC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201" y="20452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4D4D0C3-7A54-6024-A936-F4B3565BCB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11485" y="10935476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57CD3333-F900-AA66-4437-6BC5550090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FE134B-6B21-A9D3-2F8F-ECAFF3CE24D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8198" y="2389822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three steps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900CAC4-4AA7-5917-6E77-B293E9B088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84577" y="6786990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843CAA79-4A70-3945-4EE6-34BECE9C8DF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84577" y="11249224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B3590C5-EAE4-5F81-FAC9-C74EE395E4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AAF977A-F5B7-8D5D-85A5-89899962E2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786472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D9B1FF-2E75-10F2-0345-2EBC4810EFB0}"/>
              </a:ext>
            </a:extLst>
          </p:cNvPr>
          <p:cNvSpPr txBox="1"/>
          <p:nvPr userDrawn="1"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</p:spTree>
    <p:extLst>
      <p:ext uri="{BB962C8B-B14F-4D97-AF65-F5344CB8AC3E}">
        <p14:creationId xmlns:p14="http://schemas.microsoft.com/office/powerpoint/2010/main" val="2003816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teps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8/14/2026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for the final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BA4C340-0BC8-0DF0-0BFF-CE95BC9F9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16D5B2F-86C6-2EE7-3391-D9177BA81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773437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A513C64-74F8-A087-BEE1-93117B5CE964}"/>
              </a:ext>
            </a:extLst>
          </p:cNvPr>
          <p:cNvSpPr txBox="1"/>
          <p:nvPr userDrawn="1"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</p:spTree>
    <p:extLst>
      <p:ext uri="{BB962C8B-B14F-4D97-AF65-F5344CB8AC3E}">
        <p14:creationId xmlns:p14="http://schemas.microsoft.com/office/powerpoint/2010/main" val="1030400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758B117-82B1-D4A7-C00A-09069072C6A3}"/>
              </a:ext>
            </a:extLst>
          </p:cNvPr>
          <p:cNvSpPr txBox="1"/>
          <p:nvPr userDrawn="1"/>
        </p:nvSpPr>
        <p:spPr>
          <a:xfrm>
            <a:off x="838200" y="797661"/>
            <a:ext cx="105155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>
                <a:latin typeface="Arial" panose="020B0604020202020204" pitchFamily="34" charset="0"/>
                <a:cs typeface="Arial" panose="020B0604020202020204" pitchFamily="34" charset="0"/>
              </a:rPr>
              <a:t>Image Repository</a:t>
            </a:r>
          </a:p>
        </p:txBody>
      </p:sp>
    </p:spTree>
    <p:extLst>
      <p:ext uri="{BB962C8B-B14F-4D97-AF65-F5344CB8AC3E}">
        <p14:creationId xmlns:p14="http://schemas.microsoft.com/office/powerpoint/2010/main" val="3133235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758B117-82B1-D4A7-C00A-09069072C6A3}"/>
              </a:ext>
            </a:extLst>
          </p:cNvPr>
          <p:cNvSpPr txBox="1"/>
          <p:nvPr userDrawn="1"/>
        </p:nvSpPr>
        <p:spPr>
          <a:xfrm>
            <a:off x="838200" y="797661"/>
            <a:ext cx="105155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>
                <a:latin typeface="Arial" panose="020B0604020202020204" pitchFamily="34" charset="0"/>
                <a:cs typeface="Arial" panose="020B0604020202020204" pitchFamily="34" charset="0"/>
              </a:rPr>
              <a:t>Image Repository</a:t>
            </a:r>
          </a:p>
        </p:txBody>
      </p:sp>
    </p:spTree>
    <p:extLst>
      <p:ext uri="{BB962C8B-B14F-4D97-AF65-F5344CB8AC3E}">
        <p14:creationId xmlns:p14="http://schemas.microsoft.com/office/powerpoint/2010/main" val="4283060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AE2930E-B342-6EC2-71B0-A923496E28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5564465"/>
            <a:ext cx="12192000" cy="685423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4327407"/>
            <a:ext cx="10515600" cy="10314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ABB7832-A06D-4E8B-A914-BDD6443ECE72}" type="datetime1">
              <a:rPr lang="en-US" smtClean="0"/>
              <a:pPr/>
              <a:t>8/14/2026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599" y="15564465"/>
            <a:ext cx="41148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598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881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31" r:id="rId2"/>
    <p:sldLayoutId id="2147483727" r:id="rId3"/>
    <p:sldLayoutId id="2147483728" r:id="rId4"/>
    <p:sldLayoutId id="2147483729" r:id="rId5"/>
    <p:sldLayoutId id="2147483730" r:id="rId6"/>
    <p:sldLayoutId id="2147483732" r:id="rId7"/>
  </p:sldLayoutIdLst>
  <p:hf hdr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7182A1D-66EC-74BC-AB60-89C831CAC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65188"/>
            <a:ext cx="10515600" cy="31416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3B7592-11CA-2A6E-1542-0BE2F9DF11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327525"/>
            <a:ext cx="10515600" cy="10313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7DC6595-393F-C30E-D49F-F56A5356E571}"/>
              </a:ext>
            </a:extLst>
          </p:cNvPr>
          <p:cNvSpPr/>
          <p:nvPr userDrawn="1"/>
        </p:nvSpPr>
        <p:spPr>
          <a:xfrm>
            <a:off x="0" y="16059617"/>
            <a:ext cx="12192000" cy="196383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8793FA5-7779-9A5A-2D1A-6A4D7543CEA1}"/>
              </a:ext>
            </a:extLst>
          </p:cNvPr>
          <p:cNvSpPr/>
          <p:nvPr userDrawn="1"/>
        </p:nvSpPr>
        <p:spPr>
          <a:xfrm>
            <a:off x="0" y="15814613"/>
            <a:ext cx="12192000" cy="45719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65F10F9-1BC4-F778-75AE-3BE8E035C2B5}"/>
              </a:ext>
            </a:extLst>
          </p:cNvPr>
          <p:cNvSpPr/>
          <p:nvPr userDrawn="1"/>
        </p:nvSpPr>
        <p:spPr>
          <a:xfrm>
            <a:off x="0" y="15906150"/>
            <a:ext cx="12192000" cy="116792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3BD588AB-8E23-C19A-1F89-2E8E911DB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618" y="133201"/>
            <a:ext cx="2936764" cy="47271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F5D4F38-F451-E598-8188-4BA135F7B4DE}"/>
              </a:ext>
            </a:extLst>
          </p:cNvPr>
          <p:cNvSpPr/>
          <p:nvPr userDrawn="1"/>
        </p:nvSpPr>
        <p:spPr>
          <a:xfrm>
            <a:off x="0" y="698365"/>
            <a:ext cx="4031311" cy="121005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57F171-F95D-BF02-8249-DFFEC6B94B21}"/>
              </a:ext>
            </a:extLst>
          </p:cNvPr>
          <p:cNvSpPr/>
          <p:nvPr userDrawn="1"/>
        </p:nvSpPr>
        <p:spPr>
          <a:xfrm>
            <a:off x="4031311" y="698366"/>
            <a:ext cx="4129378" cy="121004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2B4463F-88E7-4CAB-FEA0-5B3F158CC5D7}"/>
              </a:ext>
            </a:extLst>
          </p:cNvPr>
          <p:cNvSpPr/>
          <p:nvPr userDrawn="1"/>
        </p:nvSpPr>
        <p:spPr>
          <a:xfrm>
            <a:off x="8160689" y="698364"/>
            <a:ext cx="4031311" cy="121005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579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64_81D72489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75_2AE5E23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Relationship Id="rId5" Type="http://schemas.openxmlformats.org/officeDocument/2006/relationships/image" Target="../media/image6.svg"/><Relationship Id="rId4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3A41B5F-51EC-E4D9-7E5D-F46D804D33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8/14/2026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700EA9-E4DC-D434-51A2-AEF41B444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D66180-99C2-0078-3DD3-180AA56DF9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1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6E0B337-8DA2-78BA-F4A2-712586723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/>
                <a:cs typeface="Arial"/>
              </a:rPr>
              <a:t>Request Extended Enterprise </a:t>
            </a:r>
            <a:br>
              <a:rPr lang="en-US" dirty="0">
                <a:latin typeface="Arial"/>
                <a:cs typeface="Arial"/>
              </a:rPr>
            </a:br>
            <a:r>
              <a:rPr lang="en-US" dirty="0">
                <a:latin typeface="Arial"/>
                <a:cs typeface="Arial"/>
              </a:rPr>
              <a:t>Learner – Active User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A325F9-DCFC-2886-9462-28EC4767A2A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>
                <a:latin typeface="Arial"/>
                <a:cs typeface="Arial"/>
              </a:rPr>
              <a:t>This guide will assist </a:t>
            </a:r>
            <a:r>
              <a:rPr lang="en-US" i="1" dirty="0">
                <a:latin typeface="Arial"/>
                <a:cs typeface="Arial"/>
              </a:rPr>
              <a:t>External Learners</a:t>
            </a:r>
            <a:r>
              <a:rPr lang="en-US" dirty="0">
                <a:latin typeface="Arial"/>
                <a:cs typeface="Arial"/>
              </a:rPr>
              <a:t> with the steps to </a:t>
            </a:r>
            <a:r>
              <a:rPr lang="en-US" i="1" dirty="0">
                <a:latin typeface="Arial"/>
                <a:cs typeface="Arial"/>
              </a:rPr>
              <a:t>Request Extended Enterprise Learner</a:t>
            </a:r>
            <a:r>
              <a:rPr lang="en-US" dirty="0">
                <a:latin typeface="Arial"/>
                <a:cs typeface="Arial"/>
              </a:rPr>
              <a:t> as an </a:t>
            </a:r>
            <a:r>
              <a:rPr lang="en-US" i="1" dirty="0">
                <a:latin typeface="Arial"/>
                <a:cs typeface="Arial"/>
              </a:rPr>
              <a:t>Active User</a:t>
            </a:r>
            <a:r>
              <a:rPr lang="en-US" dirty="0">
                <a:latin typeface="Arial"/>
                <a:cs typeface="Arial"/>
              </a:rPr>
              <a:t>. </a:t>
            </a:r>
            <a:endParaRPr lang="en-US" dirty="0"/>
          </a:p>
          <a:p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2512B1B-C945-723A-9439-9A4C042E720F}"/>
              </a:ext>
            </a:extLst>
          </p:cNvPr>
          <p:cNvSpPr txBox="1"/>
          <p:nvPr/>
        </p:nvSpPr>
        <p:spPr>
          <a:xfrm>
            <a:off x="4788196" y="6906348"/>
            <a:ext cx="26156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OVERVIEW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52EB016-0671-A773-C5C4-9CFDF0F55C00}"/>
              </a:ext>
            </a:extLst>
          </p:cNvPr>
          <p:cNvSpPr txBox="1"/>
          <p:nvPr/>
        </p:nvSpPr>
        <p:spPr>
          <a:xfrm>
            <a:off x="838200" y="7420232"/>
            <a:ext cx="768010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key steps in the process are below: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5CB5F00-1815-EC7F-2599-B9E60B0E180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latin typeface="Arial"/>
                <a:cs typeface="Arial"/>
              </a:rPr>
              <a:t>Verify your </a:t>
            </a:r>
            <a:r>
              <a:rPr lang="en-US" b="1" dirty="0">
                <a:latin typeface="Arial"/>
                <a:cs typeface="Arial"/>
              </a:rPr>
              <a:t>Username </a:t>
            </a:r>
            <a:r>
              <a:rPr lang="en-US" dirty="0">
                <a:latin typeface="Arial"/>
                <a:cs typeface="Arial"/>
              </a:rPr>
              <a:t>in </a:t>
            </a:r>
            <a:r>
              <a:rPr lang="en-US" b="1" dirty="0">
                <a:latin typeface="Arial"/>
                <a:cs typeface="Arial"/>
              </a:rPr>
              <a:t>Extended Learner Registration Application</a:t>
            </a:r>
            <a:r>
              <a:rPr lang="en-US" dirty="0">
                <a:latin typeface="Arial"/>
                <a:cs typeface="Arial"/>
              </a:rPr>
              <a:t> (ELRA).</a:t>
            </a:r>
          </a:p>
          <a:p>
            <a:r>
              <a:rPr lang="en-US" dirty="0"/>
              <a:t>Login to </a:t>
            </a:r>
            <a:r>
              <a:rPr lang="en-US" b="1" dirty="0"/>
              <a:t>GA@WORK</a:t>
            </a:r>
            <a:r>
              <a:rPr lang="en-US" dirty="0"/>
              <a:t>.</a:t>
            </a:r>
          </a:p>
          <a:p>
            <a:r>
              <a:rPr lang="en-US" dirty="0"/>
              <a:t>Complete </a:t>
            </a:r>
            <a:r>
              <a:rPr lang="en-US" b="1" dirty="0"/>
              <a:t>Multifactor Authentication</a:t>
            </a:r>
            <a:r>
              <a:rPr lang="en-US" dirty="0"/>
              <a:t>.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152CD07-81BD-E6E2-48FE-0548F2B64C6E}"/>
              </a:ext>
            </a:extLst>
          </p:cNvPr>
          <p:cNvSpPr txBox="1"/>
          <p:nvPr/>
        </p:nvSpPr>
        <p:spPr>
          <a:xfrm>
            <a:off x="864923" y="12512103"/>
            <a:ext cx="1047044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3000" b="1">
                <a:latin typeface="Arial" panose="020B0604020202020204" pitchFamily="34" charset="0"/>
                <a:cs typeface="Arial" panose="020B0604020202020204" pitchFamily="34" charset="0"/>
              </a:rPr>
              <a:t>Business Process: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1C7E0FB-420A-7BCB-D739-5041C62D897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/>
              <a:t>Verify Username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71822B1-E660-DC48-4D7B-6B8C0648C54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16558" y="13687823"/>
            <a:ext cx="1558884" cy="771525"/>
          </a:xfrm>
        </p:spPr>
        <p:txBody>
          <a:bodyPr/>
          <a:lstStyle/>
          <a:p>
            <a:r>
              <a:rPr lang="en-US"/>
              <a:t>Login to GA@WORK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58B7251-486A-264C-FFCE-951D2D15EE8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209763" y="13687822"/>
            <a:ext cx="1915328" cy="771525"/>
          </a:xfrm>
        </p:spPr>
        <p:txBody>
          <a:bodyPr/>
          <a:lstStyle/>
          <a:p>
            <a:r>
              <a:rPr lang="en-US"/>
              <a:t>Complete Multifactor Authentication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290974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37B25148-6253-AD68-0285-882E2E4BA4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425"/>
          <a:stretch>
            <a:fillRect/>
          </a:stretch>
        </p:blipFill>
        <p:spPr>
          <a:xfrm>
            <a:off x="1507031" y="10239292"/>
            <a:ext cx="9144000" cy="506210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B514859-C499-CDE2-56EE-E3E3DC52CE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5528"/>
          <a:stretch>
            <a:fillRect/>
          </a:stretch>
        </p:blipFill>
        <p:spPr>
          <a:xfrm>
            <a:off x="1049831" y="4546599"/>
            <a:ext cx="10058400" cy="353885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83AD9FE-AACD-E717-9335-70B5207992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8/14/2026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9974E4-FED9-E34D-3397-72BFB3F936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26F22A-9DC2-0131-3DE0-806446DD8C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A72F123-7042-8D81-34FB-091C1DD175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>
                <a:latin typeface="Arial"/>
                <a:cs typeface="Arial"/>
              </a:rPr>
              <a:t>Request Extended Enterprise Learner – </a:t>
            </a:r>
            <a:br>
              <a:rPr lang="en-US" dirty="0"/>
            </a:br>
            <a:r>
              <a:rPr lang="en-US">
                <a:latin typeface="Arial"/>
                <a:cs typeface="Arial"/>
              </a:rPr>
              <a:t>Active User (Part 1 of 3)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A39BFE7D-1216-2727-34CD-0984617B99D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dirty="0">
                <a:latin typeface="Arial"/>
                <a:cs typeface="Arial"/>
              </a:rPr>
              <a:t>Enter your </a:t>
            </a:r>
            <a:r>
              <a:rPr lang="en-US" b="1" dirty="0">
                <a:latin typeface="Arial"/>
                <a:cs typeface="Arial"/>
              </a:rPr>
              <a:t>Username</a:t>
            </a:r>
            <a:r>
              <a:rPr lang="en-US" dirty="0">
                <a:solidFill>
                  <a:srgbClr val="FF0000"/>
                </a:solidFill>
                <a:latin typeface="Arial"/>
                <a:cs typeface="Arial"/>
              </a:rPr>
              <a:t>* </a:t>
            </a:r>
            <a:r>
              <a:rPr lang="en-US" dirty="0">
                <a:latin typeface="Arial"/>
                <a:cs typeface="Arial"/>
              </a:rPr>
              <a:t>in </a:t>
            </a:r>
            <a:r>
              <a:rPr lang="en-US" b="1" dirty="0">
                <a:latin typeface="Arial"/>
                <a:cs typeface="Arial"/>
              </a:rPr>
              <a:t>ELRA</a:t>
            </a:r>
            <a:r>
              <a:rPr lang="en-US" dirty="0">
                <a:latin typeface="Arial"/>
                <a:cs typeface="Arial"/>
              </a:rPr>
              <a:t>.</a:t>
            </a:r>
          </a:p>
          <a:p>
            <a:pPr marL="742950" indent="-742950">
              <a:buFont typeface="+mj-lt"/>
              <a:buAutoNum type="arabicPeriod"/>
            </a:pPr>
            <a:r>
              <a:rPr lang="en-US" dirty="0"/>
              <a:t>Click </a:t>
            </a:r>
            <a:r>
              <a:rPr lang="en-US" b="1" dirty="0"/>
              <a:t>Verify</a:t>
            </a:r>
            <a:r>
              <a:rPr lang="en-US" dirty="0"/>
              <a:t>.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57CB43C0-E684-8DC4-DD39-1D50E2B1512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3"/>
            </a:pPr>
            <a:r>
              <a:rPr lang="en-US" dirty="0">
                <a:latin typeface="Arial"/>
                <a:cs typeface="Arial"/>
              </a:rPr>
              <a:t>In GA@WORK (Workday), select </a:t>
            </a:r>
            <a:r>
              <a:rPr lang="en-US" b="1" dirty="0">
                <a:latin typeface="Arial"/>
                <a:cs typeface="Arial"/>
              </a:rPr>
              <a:t>Supplier Login</a:t>
            </a:r>
            <a:r>
              <a:rPr lang="en-US" dirty="0">
                <a:latin typeface="Arial"/>
                <a:cs typeface="Arial"/>
              </a:rPr>
              <a:t>-</a:t>
            </a:r>
            <a:r>
              <a:rPr lang="en-US" b="1" dirty="0">
                <a:latin typeface="Arial"/>
                <a:cs typeface="Arial"/>
              </a:rPr>
              <a:t>Native</a:t>
            </a:r>
            <a:r>
              <a:rPr lang="en-US" dirty="0">
                <a:latin typeface="Arial"/>
                <a:cs typeface="Arial"/>
              </a:rPr>
              <a:t>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135A20B-6C26-2FBC-FAC5-16DE8A829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53662" y="7795845"/>
            <a:ext cx="1548778" cy="196423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16EEC60-4F72-E4EB-9798-9BC3CB2CAB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79226" y="7767658"/>
            <a:ext cx="414251" cy="243778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A500FF2F-5E48-4032-4394-953A46C085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93298" y="7621907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440ABB8-58B6-5DC3-627D-880C549212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3505781" y="7609263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270D7F7-7642-3527-9C01-A855DF5A3D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577464" y="13155077"/>
            <a:ext cx="5956936" cy="576163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78360457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C34FC1C-F77F-0BEC-C5FC-AB5048064E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8/14/2026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FAA567B-A385-94A9-7732-7C8DB2BA2F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A81400-E04C-ACC6-A5EB-613038822F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77618A5B-AC2E-EDDF-5D1D-E9824F16D47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4"/>
            </a:pPr>
            <a:r>
              <a:rPr lang="en-US" dirty="0"/>
              <a:t>Enter your </a:t>
            </a:r>
            <a:r>
              <a:rPr lang="en-US" b="1" dirty="0"/>
              <a:t>Username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/>
              <a:t>and </a:t>
            </a:r>
            <a:r>
              <a:rPr lang="en-US" b="1" dirty="0"/>
              <a:t>Password</a:t>
            </a:r>
            <a:r>
              <a:rPr lang="en-US" dirty="0"/>
              <a:t>.</a:t>
            </a:r>
          </a:p>
          <a:p>
            <a:pPr marL="742950" indent="-742950">
              <a:buFont typeface="+mj-lt"/>
              <a:buAutoNum type="arabicPeriod" startAt="4"/>
            </a:pPr>
            <a:r>
              <a:rPr lang="en-US" dirty="0"/>
              <a:t>Click </a:t>
            </a:r>
            <a:r>
              <a:rPr lang="en-US" b="1" dirty="0"/>
              <a:t>Sign In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24C60D7-1796-E97A-7DFB-0249EF482A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173" b="26542"/>
          <a:stretch>
            <a:fillRect/>
          </a:stretch>
        </p:blipFill>
        <p:spPr>
          <a:xfrm>
            <a:off x="2618874" y="4390078"/>
            <a:ext cx="7315200" cy="477880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8057A8C-6B1A-436F-EB2D-5E6877FAFA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85749" y="6017081"/>
            <a:ext cx="4048124" cy="1689538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40D07FD-B510-F080-E840-325F9AD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3726313" y="6587530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192C9C4-71E5-B84B-2866-8FDB5A4C96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3761874" y="8135679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2221FC5-9369-7030-7D4E-05C3A926CF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10513" y="8131011"/>
            <a:ext cx="4023359" cy="553308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le 4">
            <a:extLst>
              <a:ext uri="{FF2B5EF4-FFF2-40B4-BE49-F238E27FC236}">
                <a16:creationId xmlns:a16="http://schemas.microsoft.com/office/drawing/2014/main" id="{E801B5BA-6EB6-11EE-4EAA-7400618E71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792148"/>
            <a:ext cx="10515600" cy="808698"/>
          </a:xfrm>
        </p:spPr>
        <p:txBody>
          <a:bodyPr>
            <a:noAutofit/>
          </a:bodyPr>
          <a:lstStyle/>
          <a:p>
            <a:r>
              <a:rPr lang="en-US" dirty="0">
                <a:latin typeface="Arial"/>
                <a:cs typeface="Arial"/>
              </a:rPr>
              <a:t>Request Extended Enterprise Learner – </a:t>
            </a:r>
            <a:br>
              <a:rPr lang="en-US" dirty="0"/>
            </a:br>
            <a:r>
              <a:rPr lang="en-US">
                <a:latin typeface="Arial"/>
                <a:cs typeface="Arial"/>
              </a:rPr>
              <a:t>Active User (Part 2 of 3)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944377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BAB35-07FB-9739-25DC-CBAB22843B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DC34DF07-1BBE-44B7-83C2-01CE0A806F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53" b="10753"/>
          <a:stretch/>
        </p:blipFill>
        <p:spPr>
          <a:xfrm>
            <a:off x="1523999" y="4708471"/>
            <a:ext cx="9144000" cy="541866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4383D8-3D62-B6F0-5FF5-37BC6B27FE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8/14/2026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DD23BEB-E7BB-C614-E55C-1CDBBA6AF0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76D236-DBBE-4181-BE48-A689235A72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8F39A17D-1DB3-FB75-BFB2-023A918E37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>
                <a:latin typeface="Arial"/>
                <a:cs typeface="Arial"/>
              </a:rPr>
              <a:t>Request Extended Enterprise Learner – </a:t>
            </a:r>
            <a:br>
              <a:rPr lang="en-US" dirty="0"/>
            </a:br>
            <a:r>
              <a:rPr lang="en-US">
                <a:latin typeface="Arial"/>
                <a:cs typeface="Arial"/>
              </a:rPr>
              <a:t>Active User (Part 3 of 3)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4CE289D1-0872-32AC-E639-CED7EAF54ED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7"/>
            </a:pPr>
            <a:r>
              <a:rPr lang="en-US" dirty="0"/>
              <a:t>Enter </a:t>
            </a:r>
            <a:r>
              <a:rPr lang="en-US" b="1" dirty="0"/>
              <a:t>Verification Code</a:t>
            </a:r>
            <a:r>
              <a:rPr lang="en-US" dirty="0"/>
              <a:t>.</a:t>
            </a:r>
          </a:p>
          <a:p>
            <a:pPr marL="742950" indent="-742950">
              <a:buFont typeface="+mj-lt"/>
              <a:buAutoNum type="arabicPeriod" startAt="7"/>
            </a:pPr>
            <a:r>
              <a:rPr lang="en-US" dirty="0"/>
              <a:t>Click </a:t>
            </a:r>
            <a:r>
              <a:rPr lang="en-US" b="1" dirty="0"/>
              <a:t>Verify Code</a:t>
            </a:r>
            <a:r>
              <a:rPr lang="en-US" dirty="0"/>
              <a:t>.</a:t>
            </a:r>
          </a:p>
          <a:p>
            <a:pPr marL="1257300" lvl="1" indent="-514350">
              <a:buFont typeface="+mj-lt"/>
              <a:buAutoNum type="arabicPeriod" startAt="8"/>
            </a:pPr>
            <a:endParaRPr lang="en-US" sz="2800" dirty="0"/>
          </a:p>
          <a:p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96FA2B2-9C8A-148C-96EB-22FCAD9D6B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782785" y="7380801"/>
            <a:ext cx="4229101" cy="587542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E1BB05F-C98D-91A5-FAA2-CC87F8898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19200" y="14358924"/>
            <a:ext cx="10953599" cy="991815"/>
            <a:chOff x="328693" y="2700632"/>
            <a:chExt cx="6062976" cy="502647"/>
          </a:xfrm>
          <a:solidFill>
            <a:schemeClr val="accent5"/>
          </a:solidFill>
        </p:grpSpPr>
        <p:sp>
          <p:nvSpPr>
            <p:cNvPr id="14" name="Freeform 101">
              <a:extLst>
                <a:ext uri="{FF2B5EF4-FFF2-40B4-BE49-F238E27FC236}">
                  <a16:creationId xmlns:a16="http://schemas.microsoft.com/office/drawing/2014/main" id="{0165D684-14DE-15B7-909C-460A9E150072}"/>
                </a:ext>
              </a:extLst>
            </p:cNvPr>
            <p:cNvSpPr/>
            <p:nvPr/>
          </p:nvSpPr>
          <p:spPr>
            <a:xfrm>
              <a:off x="328693" y="2700632"/>
              <a:ext cx="6062976" cy="502647"/>
            </a:xfrm>
            <a:prstGeom prst="rect">
              <a:avLst/>
            </a:prstGeom>
            <a:grpFill/>
            <a:ln w="12700">
              <a:solidFill>
                <a:schemeClr val="accent5"/>
              </a:solidFill>
              <a:miter lim="400000"/>
            </a:ln>
          </p:spPr>
          <p:txBody>
            <a:bodyPr lIns="45718" tIns="45718" rIns="45718" bIns="45718" anchor="ctr"/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1pPr>
              <a:lvl2pPr marL="0" marR="0" indent="457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2pPr>
              <a:lvl3pPr marL="0" marR="0" indent="914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3pPr>
              <a:lvl4pPr marL="0" marR="0" indent="1371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4pPr>
              <a:lvl5pPr marL="0" marR="0" indent="18288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5pPr>
              <a:lvl6pPr marL="0" marR="0" indent="22860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6pPr>
              <a:lvl7pPr marL="0" marR="0" indent="2743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7pPr>
              <a:lvl8pPr marL="0" marR="0" indent="3200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8pPr>
              <a:lvl9pPr marL="0" marR="0" indent="3657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9pPr>
            </a:lstStyle>
            <a:p>
              <a:pPr>
                <a:defRPr>
                  <a:solidFill>
                    <a:srgbClr val="FFFFFF"/>
                  </a:solidFill>
                </a:defRPr>
              </a:pPr>
              <a:endParaRPr lang="en-US" sz="1400"/>
            </a:p>
          </p:txBody>
        </p:sp>
        <p:pic>
          <p:nvPicPr>
            <p:cNvPr id="17" name="Graphic 16" descr="Checkmark with solid fill">
              <a:extLst>
                <a:ext uri="{FF2B5EF4-FFF2-40B4-BE49-F238E27FC236}">
                  <a16:creationId xmlns:a16="http://schemas.microsoft.com/office/drawing/2014/main" id="{77BAF446-8460-AA27-A34E-71411A1B9B3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05905" y="2765624"/>
              <a:ext cx="463807" cy="380601"/>
            </a:xfrm>
            <a:prstGeom prst="rect">
              <a:avLst/>
            </a:prstGeom>
          </p:spPr>
        </p:pic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CFC9D69B-5E65-7F9E-ADDE-30CBA074B083}"/>
              </a:ext>
            </a:extLst>
          </p:cNvPr>
          <p:cNvSpPr txBox="1"/>
          <p:nvPr/>
        </p:nvSpPr>
        <p:spPr>
          <a:xfrm>
            <a:off x="1666371" y="14439332"/>
            <a:ext cx="9836681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You have now successfully Requested Extended Enterprise Learner as an Active User.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43B8F3E-2CC0-87C6-C4DA-057644EAD5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29100" y="8175042"/>
            <a:ext cx="3295208" cy="54864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1518F8C-1C82-4CE3-A76D-F8262E0963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022771" y="7384225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CA14FDDC-0A6A-5283-0EFF-6F8D99B090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530169" y="8186168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19708721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5"/>
  <p:tag name="ARTICULATE_PROJECT_OPE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Job Aid Templat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Administrativ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DB65DE563EE374EA74AD05A80579592" ma:contentTypeVersion="15" ma:contentTypeDescription="Create a new document." ma:contentTypeScope="" ma:versionID="74bcba3dbaef7232a2f349164506767e">
  <xsd:schema xmlns:xsd="http://www.w3.org/2001/XMLSchema" xmlns:xs="http://www.w3.org/2001/XMLSchema" xmlns:p="http://schemas.microsoft.com/office/2006/metadata/properties" xmlns:ns2="91b022cc-d96d-4c7a-a6ef-47af526da2c2" xmlns:ns3="8d5ae7cb-5eaa-45bd-87a9-9ecdfd4d7a10" targetNamespace="http://schemas.microsoft.com/office/2006/metadata/properties" ma:root="true" ma:fieldsID="a45a3afc3d81b7990a39b2f52d207b53" ns2:_="" ns3:_="">
    <xsd:import namespace="91b022cc-d96d-4c7a-a6ef-47af526da2c2"/>
    <xsd:import namespace="8d5ae7cb-5eaa-45bd-87a9-9ecdfd4d7a1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Comme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1b022cc-d96d-4c7a-a6ef-47af526da2c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0d1b9b15-6ca2-435f-87bd-c880ab91165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Comments" ma:index="22" nillable="true" ma:displayName="Comments" ma:format="Dropdown" ma:internalName="Comments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d5ae7cb-5eaa-45bd-87a9-9ecdfd4d7a10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47b3830a-905b-4cd3-90a5-cc2916807d11}" ma:internalName="TaxCatchAll" ma:showField="CatchAllData" ma:web="8d5ae7cb-5eaa-45bd-87a9-9ecdfd4d7a1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1b022cc-d96d-4c7a-a6ef-47af526da2c2">
      <Terms xmlns="http://schemas.microsoft.com/office/infopath/2007/PartnerControls"/>
    </lcf76f155ced4ddcb4097134ff3c332f>
    <TaxCatchAll xmlns="8d5ae7cb-5eaa-45bd-87a9-9ecdfd4d7a10" xsi:nil="true"/>
    <Comments xmlns="91b022cc-d96d-4c7a-a6ef-47af526da2c2" xsi:nil="true"/>
  </documentManagement>
</p:properties>
</file>

<file path=customXml/itemProps1.xml><?xml version="1.0" encoding="utf-8"?>
<ds:datastoreItem xmlns:ds="http://schemas.openxmlformats.org/officeDocument/2006/customXml" ds:itemID="{D17FB6B5-495C-4BE2-9DC0-3AE00521211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80F41D0-3C98-4E95-8387-AB8F423CF6AA}">
  <ds:schemaRefs>
    <ds:schemaRef ds:uri="8d5ae7cb-5eaa-45bd-87a9-9ecdfd4d7a10"/>
    <ds:schemaRef ds:uri="91b022cc-d96d-4c7a-a6ef-47af526da2c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155037ED-0B11-4449-BF81-C0D1539FFB91}">
  <ds:schemaRefs>
    <ds:schemaRef ds:uri="http://schemas.microsoft.com/office/2006/documentManagement/types"/>
    <ds:schemaRef ds:uri="http://purl.org/dc/terms/"/>
    <ds:schemaRef ds:uri="8d5ae7cb-5eaa-45bd-87a9-9ecdfd4d7a10"/>
    <ds:schemaRef ds:uri="http://www.w3.org/XML/1998/namespace"/>
    <ds:schemaRef ds:uri="http://schemas.openxmlformats.org/package/2006/metadata/core-properties"/>
    <ds:schemaRef ds:uri="http://schemas.microsoft.com/office/2006/metadata/properties"/>
    <ds:schemaRef ds:uri="http://purl.org/dc/dcmitype/"/>
    <ds:schemaRef ds:uri="http://schemas.microsoft.com/office/infopath/2007/PartnerControls"/>
    <ds:schemaRef ds:uri="91b022cc-d96d-4c7a-a6ef-47af526da2c2"/>
    <ds:schemaRef ds:uri="http://purl.org/dc/elements/1.1/"/>
  </ds:schemaRefs>
</ds:datastoreItem>
</file>

<file path=docMetadata/LabelInfo.xml><?xml version="1.0" encoding="utf-8"?>
<clbl:labelList xmlns:clbl="http://schemas.microsoft.com/office/2020/mipLabelMetadata">
  <clbl:label id="{512da10d-071b-4b94-8abc-9ec4044d1516}" enabled="0" method="" siteId="{512da10d-071b-4b94-8abc-9ec4044d1516}" removed="1"/>
  <clbl:label id="{ea60d57e-af5b-4752-ac57-3e4f28ca11dc}" enabled="1" method="Standard" siteId="{36da45f1-dd2c-4d1f-af13-5abe46b99921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</TotalTime>
  <Words>187</Words>
  <Application>Microsoft Office PowerPoint</Application>
  <PresentationFormat>Custom</PresentationFormat>
  <Paragraphs>40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Job Aid Template</vt:lpstr>
      <vt:lpstr>1_Administrative</vt:lpstr>
      <vt:lpstr>Request Extended Enterprise  Learner – Active User</vt:lpstr>
      <vt:lpstr>Request Extended Enterprise Learner –  Active User (Part 1 of 3)</vt:lpstr>
      <vt:lpstr>Request Extended Enterprise Learner –  Active User (Part 2 of 3)</vt:lpstr>
      <vt:lpstr>Request Extended Enterprise Learner –  Active User (Part 3 of 3)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Title: Suite_Workstream_Title</dc:title>
  <dc:creator>Bennett, Sarah</dc:creator>
  <cp:lastModifiedBy>Suggs, Jon</cp:lastModifiedBy>
  <cp:revision>16</cp:revision>
  <cp:lastPrinted>2024-05-14T19:49:44Z</cp:lastPrinted>
  <dcterms:created xsi:type="dcterms:W3CDTF">2024-01-04T16:25:20Z</dcterms:created>
  <dcterms:modified xsi:type="dcterms:W3CDTF">2026-08-14T20:22:05Z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a60d57e-af5b-4752-ac57-3e4f28ca11dc_Enabled">
    <vt:lpwstr>true</vt:lpwstr>
  </property>
  <property fmtid="{D5CDD505-2E9C-101B-9397-08002B2CF9AE}" pid="3" name="MSIP_Label_ea60d57e-af5b-4752-ac57-3e4f28ca11dc_SetDate">
    <vt:lpwstr>2024-01-04T16:25:20Z</vt:lpwstr>
  </property>
  <property fmtid="{D5CDD505-2E9C-101B-9397-08002B2CF9AE}" pid="4" name="MSIP_Label_ea60d57e-af5b-4752-ac57-3e4f28ca11dc_Method">
    <vt:lpwstr>Standard</vt:lpwstr>
  </property>
  <property fmtid="{D5CDD505-2E9C-101B-9397-08002B2CF9AE}" pid="5" name="MSIP_Label_ea60d57e-af5b-4752-ac57-3e4f28ca11dc_Name">
    <vt:lpwstr>ea60d57e-af5b-4752-ac57-3e4f28ca11dc</vt:lpwstr>
  </property>
  <property fmtid="{D5CDD505-2E9C-101B-9397-08002B2CF9AE}" pid="6" name="MSIP_Label_ea60d57e-af5b-4752-ac57-3e4f28ca11dc_SiteId">
    <vt:lpwstr>36da45f1-dd2c-4d1f-af13-5abe46b99921</vt:lpwstr>
  </property>
  <property fmtid="{D5CDD505-2E9C-101B-9397-08002B2CF9AE}" pid="7" name="MSIP_Label_ea60d57e-af5b-4752-ac57-3e4f28ca11dc_ActionId">
    <vt:lpwstr>502715d2-dc1c-4686-9400-29020d63069a</vt:lpwstr>
  </property>
  <property fmtid="{D5CDD505-2E9C-101B-9397-08002B2CF9AE}" pid="8" name="MSIP_Label_ea60d57e-af5b-4752-ac57-3e4f28ca11dc_ContentBits">
    <vt:lpwstr>0</vt:lpwstr>
  </property>
  <property fmtid="{D5CDD505-2E9C-101B-9397-08002B2CF9AE}" pid="9" name="ContentTypeId">
    <vt:lpwstr>0x010100FDB65DE563EE374EA74AD05A80579592</vt:lpwstr>
  </property>
  <property fmtid="{D5CDD505-2E9C-101B-9397-08002B2CF9AE}" pid="10" name="MediaServiceImageTags">
    <vt:lpwstr/>
  </property>
  <property fmtid="{D5CDD505-2E9C-101B-9397-08002B2CF9AE}" pid="11" name="ArticulateGUID">
    <vt:lpwstr>9857DE34-3C5D-45D1-89CA-5A3F3D4E331E</vt:lpwstr>
  </property>
  <property fmtid="{D5CDD505-2E9C-101B-9397-08002B2CF9AE}" pid="12" name="ArticulatePath">
    <vt:lpwstr>https://gets.sharepoint.com/sites/SAO_NextGen/End User Training Materials/1 HCM/Learning/Job Aids/6 Complete/Job Aid_Learning_RequestExtendedEnterpriseLearnerActiveUser_Complete</vt:lpwstr>
  </property>
</Properties>
</file>