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comments/modernComment_176_F6B5226A.xml" ContentType="application/vnd.ms-powerpoint.comment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comments/modernComment_179_2F3CBBD3.xml" ContentType="application/vnd.ms-powerpoint.comments+xml"/>
  <Override PartName="/ppt/tags/tag17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  <p:sldMasterId id="2147483753" r:id="rId6"/>
  </p:sldMasterIdLst>
  <p:notesMasterIdLst>
    <p:notesMasterId r:id="rId23"/>
  </p:notesMasterIdLst>
  <p:sldIdLst>
    <p:sldId id="365" r:id="rId7"/>
    <p:sldId id="356" r:id="rId8"/>
    <p:sldId id="368" r:id="rId9"/>
    <p:sldId id="357" r:id="rId10"/>
    <p:sldId id="370" r:id="rId11"/>
    <p:sldId id="379" r:id="rId12"/>
    <p:sldId id="372" r:id="rId13"/>
    <p:sldId id="382" r:id="rId14"/>
    <p:sldId id="383" r:id="rId15"/>
    <p:sldId id="381" r:id="rId16"/>
    <p:sldId id="373" r:id="rId17"/>
    <p:sldId id="374" r:id="rId18"/>
    <p:sldId id="369" r:id="rId19"/>
    <p:sldId id="376" r:id="rId20"/>
    <p:sldId id="377" r:id="rId21"/>
    <p:sldId id="378" r:id="rId22"/>
  </p:sldIdLst>
  <p:sldSz cx="12192000" cy="16256000"/>
  <p:notesSz cx="7315200" cy="9601200"/>
  <p:custDataLst>
    <p:tags r:id="rId2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41F4D1E-866F-2533-042C-257D44D3705B}" name="Patel, Rachana" initials="PR" userId="S::rachana.patel@doas.ga.gov::acbd3462-464a-4bba-83d0-fb3750cc2afe" providerId="AD"/>
  <p188:author id="{8720932C-58B8-903E-3C52-6D463B34B2BE}" name="Blackshear, Toni" initials="TB" userId="S::toni.blackshear@sao.ga.gov::728cc639-1579-4431-8c20-805d8be18b62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8CFD2265-FDCC-7931-09E1-3E8461D7520F}" name="Biador, Kim" initials="KB" userId="S::Kim.Biador@sao.ga.gov::fca14e35-9508-4b00-aeb1-b6a35bc0345e" providerId="AD"/>
  <p188:author id="{F94FB268-4EB0-26A1-9FED-9A9B05C4B15C}" name="McClester, Ryan" initials="RM" userId="S::ryan.mcclester@sao.ga.gov::5f0298cf-8456-4577-8b9b-8f3379c01079" providerId="AD"/>
  <p188:author id="{9787CA88-8990-7915-69DC-C917154F27AC}" name="Biador, Kim" initials="KB" userId="S::kbiador@deloitte.com::0aca51a9-456d-4254-bf9f-8c53f2de5f37" providerId="AD"/>
  <p188:author id="{BFFD038E-6017-C843-98BD-7DB9884C9DDE}" name="Sipe, Jamie" initials="SJ" userId="S::jasipe@deloitte.com::5bc06a04-23d5-42bd-853b-0cd5205b0fa0" providerId="AD"/>
  <p188:author id="{7FD813AB-63FB-AD23-24AA-0B6D0F8125E9}" name="Biador, Kim" initials="KB" userId="S::kim.biador@sao.ga.gov::fca14e35-9508-4b00-aeb1-b6a35bc0345e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3078" y="30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gs" Target="tags/tag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comments/modernComment_176_F6B5226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B279889-7B58-4456-BD92-C5F38E7704E8}" authorId="{F41F4D1E-866F-2533-042C-257D44D3705B}" created="2026-04-30T18:32:41.43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139065962" sldId="374"/>
      <ac:picMk id="10" creationId="{8EDA8B02-35CC-9312-1933-4B199783F479}"/>
    </ac:deMkLst>
    <p188:txBody>
      <a:bodyPr/>
      <a:lstStyle/>
      <a:p>
        <a:r>
          <a:rPr lang="en-US"/>
          <a:t>Replace this image</a:t>
        </a:r>
      </a:p>
    </p188:txBody>
  </p188:cm>
</p188:cmLst>
</file>

<file path=ppt/comments/modernComment_179_2F3CBBD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8F77DC6-4584-4378-A9B6-46C79B5EEF05}" authorId="{F41F4D1E-866F-2533-042C-257D44D3705B}" created="2026-04-30T18:33:17.05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792509395" sldId="377"/>
      <ac:spMk id="20" creationId="{5E2ED834-FB42-0569-62C7-57D4216A2041}"/>
    </ac:deMkLst>
    <p188:txBody>
      <a:bodyPr/>
      <a:lstStyle/>
      <a:p>
        <a:r>
          <a:rPr lang="en-US"/>
          <a:t>Replace the login screen image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051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9928DEF-0B72-2DF6-0344-673436693EE5}"/>
              </a:ext>
            </a:extLst>
          </p:cNvPr>
          <p:cNvSpPr/>
          <p:nvPr userDrawn="1"/>
        </p:nvSpPr>
        <p:spPr>
          <a:xfrm>
            <a:off x="4549271" y="1787185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10405"/>
            <a:ext cx="10569221" cy="6053667"/>
          </a:xfrm>
        </p:spPr>
        <p:txBody>
          <a:bodyPr/>
          <a:lstStyle>
            <a:lvl1pPr marL="0" indent="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7D9D906-924F-559D-A2D0-0CF232BBFF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87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3BEA5A19-8521-AB81-E474-C5957BFDC60F}"/>
              </a:ext>
            </a:extLst>
          </p:cNvPr>
          <p:cNvSpPr/>
          <p:nvPr userDrawn="1"/>
        </p:nvSpPr>
        <p:spPr>
          <a:xfrm>
            <a:off x="4575985" y="1773408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endParaRPr lang="en-US" sz="1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10405"/>
            <a:ext cx="10569221" cy="6053667"/>
          </a:xfrm>
        </p:spPr>
        <p:txBody>
          <a:bodyPr/>
          <a:lstStyle>
            <a:lvl1pPr marL="0" indent="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steps.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8970034"/>
            <a:ext cx="10569221" cy="6053667"/>
          </a:xfrm>
        </p:spPr>
        <p:txBody>
          <a:bodyPr/>
          <a:lstStyle>
            <a:lvl1pPr marL="0" indent="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E342976-675F-9A54-1C8B-53AF5FC0BB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716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16254F56-ACA8-1D2A-9FF1-7C42D2AC33C9}"/>
              </a:ext>
            </a:extLst>
          </p:cNvPr>
          <p:cNvSpPr/>
          <p:nvPr userDrawn="1"/>
        </p:nvSpPr>
        <p:spPr>
          <a:xfrm>
            <a:off x="4549271" y="1778929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42197"/>
            <a:ext cx="10569221" cy="3941946"/>
          </a:xfrm>
        </p:spPr>
        <p:txBody>
          <a:bodyPr/>
          <a:lstStyle>
            <a:lvl1pPr marL="0" indent="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01599"/>
            <a:ext cx="10569221" cy="3941946"/>
          </a:xfrm>
        </p:spPr>
        <p:txBody>
          <a:bodyPr/>
          <a:lstStyle>
            <a:lvl1pPr marL="0" indent="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39365"/>
            <a:ext cx="10569221" cy="3941946"/>
          </a:xfrm>
        </p:spPr>
        <p:txBody>
          <a:bodyPr/>
          <a:lstStyle>
            <a:lvl1pPr marL="0" indent="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B3590C5-EAE4-5F81-FAC9-C74EE395E4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73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9928DEF-0B72-2DF6-0344-673436693EE5}"/>
              </a:ext>
            </a:extLst>
          </p:cNvPr>
          <p:cNvSpPr/>
          <p:nvPr userDrawn="1"/>
        </p:nvSpPr>
        <p:spPr>
          <a:xfrm>
            <a:off x="4549269" y="1770012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10405"/>
            <a:ext cx="10569221" cy="6053667"/>
          </a:xfrm>
        </p:spPr>
        <p:txBody>
          <a:bodyPr/>
          <a:lstStyle>
            <a:lvl1pPr marL="0" indent="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BA4C340-0BC8-0DF0-0BFF-CE95BC9F98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961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rtic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50BAD-5229-FB81-E23D-FB031B54A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424" y="2065338"/>
            <a:ext cx="10725150" cy="965200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insert Article Title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3C6D7B7-A67D-77A0-F7C3-16868EDBCE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5430140"/>
              </p:ext>
            </p:extLst>
          </p:nvPr>
        </p:nvGraphicFramePr>
        <p:xfrm>
          <a:off x="961918" y="12078751"/>
          <a:ext cx="10268164" cy="280416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839521">
                  <a:extLst>
                    <a:ext uri="{9D8B030D-6E8A-4147-A177-3AD203B41FA5}">
                      <a16:colId xmlns:a16="http://schemas.microsoft.com/office/drawing/2014/main" val="1553591331"/>
                    </a:ext>
                  </a:extLst>
                </a:gridCol>
                <a:gridCol w="7428643">
                  <a:extLst>
                    <a:ext uri="{9D8B030D-6E8A-4147-A177-3AD203B41FA5}">
                      <a16:colId xmlns:a16="http://schemas.microsoft.com/office/drawing/2014/main" val="537208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826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Can View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17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Location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91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886773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EF31B3-5E6C-59C2-885A-9F1764710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1589" y="12079186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category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DC24424-4835-2EE8-08E2-FEBFDB909B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1588" y="12799911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who can view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66D5190-41B7-E561-BE8E-322C44359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1587" y="13484123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location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7787A8A-70C2-6484-AA6E-E6621FD70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1587" y="14190285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tags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4B46B2-EC63-D997-9ECA-B32B7A796F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3424" y="3953310"/>
            <a:ext cx="10725150" cy="965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insert Article Body</a:t>
            </a:r>
          </a:p>
        </p:txBody>
      </p:sp>
    </p:spTree>
    <p:extLst>
      <p:ext uri="{BB962C8B-B14F-4D97-AF65-F5344CB8AC3E}">
        <p14:creationId xmlns:p14="http://schemas.microsoft.com/office/powerpoint/2010/main" val="32011691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Draft (In Development)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Save Draft in SharePoint In Development folder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Have a trainer Peer Review</a:t>
            </a:r>
          </a:p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Workstream Review (State/Deloitte)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Training Team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Revision (Training Developer) - 2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Training Lead Review (State/Deloitte) (3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Notify Training Developer when review is complete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Final Review and Sign Off (State Lead &amp; PMO)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415D64-35DC-654E-4A0D-43E390052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2" y="10005252"/>
            <a:ext cx="11317976" cy="417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59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F54A1D-9886-7F98-A988-2345F37374C8}"/>
              </a:ext>
            </a:extLst>
          </p:cNvPr>
          <p:cNvSpPr txBox="1"/>
          <p:nvPr userDrawn="1"/>
        </p:nvSpPr>
        <p:spPr>
          <a:xfrm>
            <a:off x="311727" y="1494212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313323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>
            <a:extLst>
              <a:ext uri="{FF2B5EF4-FFF2-40B4-BE49-F238E27FC236}">
                <a16:creationId xmlns:a16="http://schemas.microsoft.com/office/drawing/2014/main" id="{561A4B8F-15BD-F04B-C2B8-A2BC52070B54}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0A68BA2-5DFD-0D7C-7BBE-89A66D3650A6}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6A9F63-E8AC-F2FD-5A86-DB35996D3280}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75670BA-4FC6-938B-0672-428F40A63757}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33379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Developers: Insert Description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3F5DCB-BF1C-8491-A3DC-FEC224ABEE49}"/>
              </a:ext>
            </a:extLst>
          </p:cNvPr>
          <p:cNvSpPr txBox="1"/>
          <p:nvPr userDrawn="1"/>
        </p:nvSpPr>
        <p:spPr>
          <a:xfrm>
            <a:off x="838199" y="7470505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798621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316F513-664B-E57C-7380-97BAD8FBA6DE}"/>
              </a:ext>
            </a:extLst>
          </p:cNvPr>
          <p:cNvSpPr txBox="1"/>
          <p:nvPr userDrawn="1"/>
        </p:nvSpPr>
        <p:spPr>
          <a:xfrm>
            <a:off x="838200" y="12531829"/>
            <a:ext cx="10470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5ABD0E-385F-8592-5776-5CC2B84409B1}"/>
              </a:ext>
            </a:extLst>
          </p:cNvPr>
          <p:cNvSpPr/>
          <p:nvPr userDrawn="1"/>
        </p:nvSpPr>
        <p:spPr>
          <a:xfrm>
            <a:off x="4621183" y="3602669"/>
            <a:ext cx="263408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C9DB5D73-FB9A-8A80-AA19-14615243C2BB}"/>
              </a:ext>
            </a:extLst>
          </p:cNvPr>
          <p:cNvSpPr/>
          <p:nvPr userDrawn="1"/>
        </p:nvSpPr>
        <p:spPr>
          <a:xfrm>
            <a:off x="4873060" y="6904945"/>
            <a:ext cx="213032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cxnSp>
        <p:nvCxnSpPr>
          <p:cNvPr id="12" name="Straight Arrow Connector 11" descr="Arrow">
            <a:extLst>
              <a:ext uri="{FF2B5EF4-FFF2-40B4-BE49-F238E27FC236}">
                <a16:creationId xmlns:a16="http://schemas.microsoft.com/office/drawing/2014/main" id="{06C14F2E-E381-93EA-DBCB-C1F91E6E4009}"/>
              </a:ext>
            </a:extLst>
          </p:cNvPr>
          <p:cNvCxnSpPr>
            <a:cxnSpLocks/>
          </p:cNvCxnSpPr>
          <p:nvPr userDrawn="1"/>
        </p:nvCxnSpPr>
        <p:spPr>
          <a:xfrm>
            <a:off x="3167583" y="1405402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 descr="straight arrow">
            <a:extLst>
              <a:ext uri="{FF2B5EF4-FFF2-40B4-BE49-F238E27FC236}">
                <a16:creationId xmlns:a16="http://schemas.microsoft.com/office/drawing/2014/main" id="{6FDA55B7-CD6E-C95A-2992-64371D2A2250}"/>
              </a:ext>
            </a:extLst>
          </p:cNvPr>
          <p:cNvCxnSpPr>
            <a:cxnSpLocks/>
          </p:cNvCxnSpPr>
          <p:nvPr userDrawn="1"/>
        </p:nvCxnSpPr>
        <p:spPr>
          <a:xfrm>
            <a:off x="5900260" y="14102150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 descr="straight arrow">
            <a:extLst>
              <a:ext uri="{FF2B5EF4-FFF2-40B4-BE49-F238E27FC236}">
                <a16:creationId xmlns:a16="http://schemas.microsoft.com/office/drawing/2014/main" id="{0FCE2A6E-264E-7C16-B0B4-3931B56EBDB1}"/>
              </a:ext>
            </a:extLst>
          </p:cNvPr>
          <p:cNvCxnSpPr>
            <a:cxnSpLocks/>
          </p:cNvCxnSpPr>
          <p:nvPr userDrawn="1"/>
        </p:nvCxnSpPr>
        <p:spPr>
          <a:xfrm>
            <a:off x="8476515" y="14082910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68811" y="13697149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05851" y="13697148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8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697148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FD19BBC-BAC4-08DB-FDBA-738F62F04F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369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  <p:sldLayoutId id="2147483732" r:id="rId7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608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76_F6B5226A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3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79_2F3CBBD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41B5F-51EC-E4D9-7E5D-F46D804D3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00EA9-E4DC-D434-51A2-AEF41B44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66180-99C2-0078-3DD3-180AA56DF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E0B337-8DA2-78BA-F4A2-71258672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Request Extended Enterprise </a:t>
            </a:r>
            <a:br>
              <a:rPr lang="en-US" dirty="0"/>
            </a:br>
            <a:r>
              <a:rPr lang="en-US" dirty="0"/>
              <a:t>Learner – New User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BD3D3D-025B-CA3A-A388-1B787A361CCB}"/>
              </a:ext>
            </a:extLst>
          </p:cNvPr>
          <p:cNvSpPr txBox="1"/>
          <p:nvPr/>
        </p:nvSpPr>
        <p:spPr>
          <a:xfrm>
            <a:off x="4662764" y="3576893"/>
            <a:ext cx="2916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A325F9-DCFC-2886-9462-28EC4767A2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This guide will assist </a:t>
            </a:r>
            <a:r>
              <a:rPr lang="en-US" i="1" dirty="0"/>
              <a:t>External Learners </a:t>
            </a:r>
            <a:r>
              <a:rPr lang="en-US" dirty="0"/>
              <a:t>with the steps to </a:t>
            </a:r>
            <a:r>
              <a:rPr lang="en-US" i="1" dirty="0"/>
              <a:t>Request Extended Enterprise Learner </a:t>
            </a:r>
            <a:r>
              <a:rPr lang="en-US" dirty="0"/>
              <a:t>as a </a:t>
            </a:r>
            <a:r>
              <a:rPr lang="en-US" i="1" dirty="0"/>
              <a:t>New User, </a:t>
            </a:r>
            <a:r>
              <a:rPr lang="en-US" dirty="0"/>
              <a:t>as well as how to </a:t>
            </a:r>
            <a:r>
              <a:rPr lang="en-US" i="1" dirty="0"/>
              <a:t>Manage Profile, Recover Account, </a:t>
            </a:r>
            <a:r>
              <a:rPr lang="en-US" dirty="0"/>
              <a:t>and </a:t>
            </a:r>
            <a:r>
              <a:rPr lang="en-US" i="1" dirty="0"/>
              <a:t>Reset Password </a:t>
            </a:r>
            <a:r>
              <a:rPr lang="en-US" dirty="0"/>
              <a:t>if forgotten. </a:t>
            </a: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512B1B-C945-723A-9439-9A4C042E720F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2EB016-0671-A773-C5C4-9CFDF0F55C00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CB5F00-1815-EC7F-2599-B9E60B0E18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b="1" dirty="0"/>
              <a:t>New User</a:t>
            </a:r>
            <a:r>
              <a:rPr lang="en-US" dirty="0"/>
              <a:t>.</a:t>
            </a:r>
          </a:p>
          <a:p>
            <a:r>
              <a:rPr lang="en-US" dirty="0"/>
              <a:t>Enter your </a:t>
            </a:r>
            <a:r>
              <a:rPr lang="en-US" b="1" dirty="0"/>
              <a:t>Name</a:t>
            </a:r>
            <a:r>
              <a:rPr lang="en-US" dirty="0"/>
              <a:t> and </a:t>
            </a:r>
            <a:r>
              <a:rPr lang="en-US" b="1" dirty="0"/>
              <a:t>Email Address</a:t>
            </a:r>
            <a:r>
              <a:rPr lang="en-US" dirty="0"/>
              <a:t>.</a:t>
            </a:r>
          </a:p>
          <a:p>
            <a:r>
              <a:rPr lang="en-US" dirty="0"/>
              <a:t>Enter </a:t>
            </a:r>
            <a:r>
              <a:rPr lang="en-US" b="1" dirty="0"/>
              <a:t>Verification Code</a:t>
            </a:r>
            <a:r>
              <a:rPr lang="en-US" dirty="0"/>
              <a:t>.</a:t>
            </a:r>
          </a:p>
          <a:p>
            <a:r>
              <a:rPr lang="en-US" dirty="0"/>
              <a:t>Complete required fields.</a:t>
            </a:r>
          </a:p>
          <a:p>
            <a:r>
              <a:rPr lang="en-US" dirty="0"/>
              <a:t>Click </a:t>
            </a:r>
            <a:r>
              <a:rPr lang="en-US" b="1" dirty="0"/>
              <a:t>Complete Verification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52CD07-81BD-E6E2-48FE-0548F2B64C6E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C7E0FB-420A-7BCB-D739-5041C62D89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53369" y="13687822"/>
            <a:ext cx="1449387" cy="771525"/>
          </a:xfrm>
        </p:spPr>
        <p:txBody>
          <a:bodyPr/>
          <a:lstStyle/>
          <a:p>
            <a:r>
              <a:rPr lang="en-US"/>
              <a:t>Click New User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1822B1-E660-DC48-4D7B-6B8C0648C5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Register as a New User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8B7251-486A-264C-FFCE-951D2D15EE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38336" y="13687821"/>
            <a:ext cx="1630623" cy="771525"/>
          </a:xfrm>
        </p:spPr>
        <p:txBody>
          <a:bodyPr/>
          <a:lstStyle/>
          <a:p>
            <a:r>
              <a:rPr lang="en-US"/>
              <a:t>Click Complete Verification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9097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CA7F3-91DD-2381-F8A5-00E7E2F86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FA409F-6320-EBFD-4B3B-70BCF33EF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8/14/2026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AC460B-1CCC-712F-B669-916FC48B2D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C6CE51-5A65-B369-3C70-11AC30509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64386A8-8C30-AB94-7B0B-5E79EBF06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Request Extended Enterprise Learner – </a:t>
            </a:r>
            <a:br>
              <a:rPr lang="en-US"/>
            </a:br>
            <a:r>
              <a:rPr lang="en-US"/>
              <a:t>Manage Profile (Part 1 of 3)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00BE39-B98D-EE11-E6D2-0E58136D0F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96583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/>
              <a:t>͏͏To manage your profile, click </a:t>
            </a:r>
            <a:r>
              <a:rPr lang="en-US" sz="3600" b="1"/>
              <a:t>Manage Profile</a:t>
            </a:r>
            <a:r>
              <a:rPr lang="en-US" sz="3600"/>
              <a:t>.</a:t>
            </a:r>
          </a:p>
          <a:p>
            <a:endParaRPr lang="en-US" sz="37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B1A6DBE-E9A5-BA62-88AF-5A7200D3CC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3466707"/>
            <a:ext cx="10058400" cy="244709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6416BF9-C39F-C73C-9CE1-F11F756FD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58201" y="4394162"/>
            <a:ext cx="1602160" cy="40643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8035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CB598-0177-C831-9A35-EE58C13A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0B967A18-CF27-CD71-CDDF-BF9B751556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6115402"/>
            <a:ext cx="10058400" cy="626116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28B0E0-6D00-6CBC-B7FA-68C52EB3E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8/14/2026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AF6238-9C10-A78A-3A2E-3B6139CB3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A1BAA0-754B-25D2-6D88-D68A3C78D3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10F4A9A-EFDF-B80A-1FA5-E12C6CF02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Request Extended Enterprise Learner – </a:t>
            </a:r>
            <a:br>
              <a:rPr lang="en-US"/>
            </a:br>
            <a:r>
              <a:rPr lang="en-US"/>
              <a:t>Manage Profile (Part 2 of 3)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06BEAC-D52D-AA57-E9DC-F30063A592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96583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US" sz="3600"/>
              <a:t>͏͏Enter your </a:t>
            </a:r>
            <a:r>
              <a:rPr lang="en-US" sz="3600" b="1"/>
              <a:t>Username</a:t>
            </a:r>
            <a:r>
              <a:rPr lang="en-US" sz="3600">
                <a:solidFill>
                  <a:srgbClr val="FF0000"/>
                </a:solidFill>
              </a:rPr>
              <a:t>*</a:t>
            </a:r>
            <a:r>
              <a:rPr lang="en-US" sz="3600"/>
              <a:t> and </a:t>
            </a:r>
            <a:r>
              <a:rPr lang="en-US" sz="3600" b="1"/>
              <a:t>Email Address</a:t>
            </a:r>
            <a:r>
              <a:rPr lang="en-US" sz="3600">
                <a:solidFill>
                  <a:srgbClr val="FF0000"/>
                </a:solidFill>
              </a:rPr>
              <a:t>*</a:t>
            </a:r>
            <a:r>
              <a:rPr lang="en-US" sz="3600"/>
              <a:t>.</a:t>
            </a:r>
          </a:p>
          <a:p>
            <a:pPr marL="742950" indent="-742950">
              <a:buFont typeface="+mj-lt"/>
              <a:buAutoNum type="arabicPeriod" startAt="2"/>
            </a:pPr>
            <a:r>
              <a:rPr lang="en-US" sz="3600"/>
              <a:t>Enter the </a:t>
            </a:r>
            <a:r>
              <a:rPr lang="en-US" sz="3600" b="1"/>
              <a:t>Identity Type</a:t>
            </a:r>
            <a:r>
              <a:rPr lang="en-US" sz="3600">
                <a:solidFill>
                  <a:srgbClr val="FF0000"/>
                </a:solidFill>
              </a:rPr>
              <a:t>*</a:t>
            </a:r>
            <a:r>
              <a:rPr lang="en-US" sz="3600"/>
              <a:t>, </a:t>
            </a:r>
            <a:r>
              <a:rPr lang="en-US" sz="3600" b="1"/>
              <a:t>State</a:t>
            </a:r>
            <a:r>
              <a:rPr lang="en-US" sz="3600">
                <a:solidFill>
                  <a:srgbClr val="FF0000"/>
                </a:solidFill>
              </a:rPr>
              <a:t>*</a:t>
            </a:r>
            <a:r>
              <a:rPr lang="en-US" sz="3600"/>
              <a:t>, and </a:t>
            </a:r>
            <a:r>
              <a:rPr lang="en-US" sz="3600" b="1"/>
              <a:t>License Number</a:t>
            </a:r>
            <a:r>
              <a:rPr lang="en-US" sz="3600">
                <a:solidFill>
                  <a:srgbClr val="FF0000"/>
                </a:solidFill>
              </a:rPr>
              <a:t>*</a:t>
            </a:r>
            <a:r>
              <a:rPr lang="en-US" sz="3600"/>
              <a:t>.</a:t>
            </a:r>
          </a:p>
          <a:p>
            <a:pPr marL="793750" lvl="1" indent="0">
              <a:buNone/>
            </a:pPr>
            <a:r>
              <a:rPr lang="en-US" sz="2800" b="1"/>
              <a:t>Note</a:t>
            </a:r>
            <a:r>
              <a:rPr lang="en-US" sz="2800"/>
              <a:t>: Select </a:t>
            </a:r>
            <a:r>
              <a:rPr lang="en-US" sz="2800" i="1"/>
              <a:t>Drivers License# </a:t>
            </a:r>
            <a:r>
              <a:rPr lang="en-US" sz="2800"/>
              <a:t>as the </a:t>
            </a:r>
            <a:r>
              <a:rPr lang="en-US" sz="2800" i="1"/>
              <a:t>Identity Type</a:t>
            </a:r>
            <a:r>
              <a:rPr lang="en-US" sz="2800">
                <a:solidFill>
                  <a:srgbClr val="FF0000"/>
                </a:solidFill>
              </a:rPr>
              <a:t>*</a:t>
            </a:r>
            <a:r>
              <a:rPr lang="en-US" sz="2800"/>
              <a:t>.</a:t>
            </a:r>
          </a:p>
          <a:p>
            <a:pPr marL="742950" indent="-742950">
              <a:buFont typeface="+mj-lt"/>
              <a:buAutoNum type="arabicPeriod" startAt="2"/>
            </a:pPr>
            <a:r>
              <a:rPr lang="en-US" sz="3600"/>
              <a:t>Click </a:t>
            </a:r>
            <a:r>
              <a:rPr lang="en-US" sz="3600" b="1"/>
              <a:t>Lookup Account</a:t>
            </a:r>
            <a:r>
              <a:rPr lang="en-US" sz="3600"/>
              <a:t>.</a:t>
            </a:r>
          </a:p>
          <a:p>
            <a:pPr marL="742950" indent="-742950">
              <a:buFont typeface="+mj-lt"/>
              <a:buAutoNum type="arabicPeriod" startAt="2"/>
            </a:pPr>
            <a:endParaRPr lang="en-US" sz="3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1E6EF6-0BEA-0E2E-21B8-E9A851B7E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60519" y="7480663"/>
            <a:ext cx="6045927" cy="198231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0B62D7-FE53-C56F-49F5-C3F6247D2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30140" y="10394257"/>
            <a:ext cx="8476306" cy="67479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F7C836-E1E3-6C9A-4649-B67033BE2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51750" y="11406985"/>
            <a:ext cx="2508250" cy="81041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41FDBD8-3170-E36D-57B7-726069ED4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648306" y="817593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476E63C-CF05-D017-2B74-7C64CF8FB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181500" y="1045733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B1C40C9-9C17-38CB-DB29-784344F093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103110" y="1153787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3143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A9300-7D9E-C561-BBD6-174EE0B3B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EDA8B02-35CC-9312-1933-4B199783F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398" y="3943706"/>
            <a:ext cx="10058400" cy="836858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BE89F6-4B0A-8ABD-2199-1DCAB0E50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8/14/2026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D37E86-E66D-0D7D-4FAE-C2D0F68256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E2759D-245E-8FDF-F9DD-71DFF13F5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F84EFE5-8C8C-C2E7-2576-5A297886B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Request Extended Enterprise Learner – </a:t>
            </a:r>
            <a:br>
              <a:rPr lang="en-US"/>
            </a:br>
            <a:r>
              <a:rPr lang="en-US"/>
              <a:t>Manage Profile (Part 3 of 3)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03BC42B-8475-E2BB-3CC4-A06ACB7CE3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96583"/>
            <a:ext cx="1077468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5"/>
            </a:pPr>
            <a:r>
              <a:rPr lang="en-US" sz="3600">
                <a:latin typeface="Arial"/>
                <a:cs typeface="Arial"/>
              </a:rPr>
              <a:t>͏͏Edit information, if applicable, then click </a:t>
            </a:r>
            <a:r>
              <a:rPr lang="en-US" sz="3600" b="1">
                <a:latin typeface="Arial"/>
                <a:cs typeface="Arial"/>
              </a:rPr>
              <a:t>Update Information</a:t>
            </a:r>
            <a:r>
              <a:rPr lang="en-US" sz="3600">
                <a:latin typeface="Arial"/>
                <a:cs typeface="Arial"/>
              </a:rPr>
              <a:t>.</a:t>
            </a:r>
            <a:endParaRPr lang="en-US" sz="3700">
              <a:latin typeface="Arial"/>
              <a:cs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78D590-6EF4-1A33-2669-6DF55317ED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22673" y="11753910"/>
            <a:ext cx="1297578" cy="40406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906596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6116B-7414-B054-4490-8A7270D81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657B67E7-3958-DA29-9638-C76A07946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0809" y="11599317"/>
            <a:ext cx="9144000" cy="34853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879050-2523-1925-9C87-C5B91CD78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1D1083-B400-45BD-6AE6-B5C89C8CB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2A8EBF-8ECC-A960-7AAE-66F176D6D2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1F1055B-6AB8-D9FE-2500-D058D4755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Request Extended Enterprise Learner – </a:t>
            </a:r>
            <a:br>
              <a:rPr lang="en-US"/>
            </a:br>
            <a:r>
              <a:rPr lang="en-US">
                <a:latin typeface="Arial"/>
                <a:cs typeface="Arial"/>
              </a:rPr>
              <a:t>Recover Account/Password (Part 1 of 4)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E32B858-C7F0-4EC6-E367-D318A56483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/>
              <a:t>͏͏To recover your account, click </a:t>
            </a:r>
            <a:r>
              <a:rPr lang="en-US" b="1"/>
              <a:t>Recover Account/Password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/>
            </a:pPr>
            <a:r>
              <a:rPr lang="en-US"/>
              <a:t>Click</a:t>
            </a:r>
            <a:r>
              <a:rPr lang="en-US" b="1"/>
              <a:t> Recover Account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/>
            </a:pPr>
            <a:endParaRPr lang="en-US"/>
          </a:p>
          <a:p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C969DA9-560E-D782-0DC5-E920BB9FBD5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n-US" dirty="0"/>
              <a:t>Select a method to recover your account.</a:t>
            </a:r>
          </a:p>
          <a:p>
            <a:pPr marL="742950" lvl="1" indent="0">
              <a:buNone/>
            </a:pPr>
            <a:r>
              <a:rPr lang="en-US" sz="2800" b="1" dirty="0"/>
              <a:t>Note</a:t>
            </a:r>
            <a:r>
              <a:rPr lang="en-US" sz="2800" dirty="0"/>
              <a:t>: You can select either </a:t>
            </a:r>
            <a:r>
              <a:rPr lang="en-US" sz="2800" i="1" dirty="0"/>
              <a:t>email address </a:t>
            </a:r>
            <a:r>
              <a:rPr lang="en-US" sz="2800" dirty="0"/>
              <a:t>or </a:t>
            </a:r>
            <a:r>
              <a:rPr lang="en-US" sz="2800" i="1" dirty="0"/>
              <a:t>username</a:t>
            </a:r>
            <a:r>
              <a:rPr lang="en-US" sz="2800" dirty="0"/>
              <a:t>.</a:t>
            </a:r>
            <a:endParaRPr lang="en-US" dirty="0"/>
          </a:p>
          <a:p>
            <a:pPr marL="742950" indent="-742950">
              <a:buFont typeface="+mj-lt"/>
              <a:buAutoNum type="arabicPeriod" startAt="3"/>
            </a:pPr>
            <a:r>
              <a:rPr lang="en-US" dirty="0"/>
              <a:t>Enter either your </a:t>
            </a:r>
            <a:r>
              <a:rPr lang="en-US" b="1" dirty="0"/>
              <a:t>email address </a:t>
            </a:r>
            <a:r>
              <a:rPr lang="en-US" dirty="0"/>
              <a:t>or </a:t>
            </a:r>
            <a:r>
              <a:rPr lang="en-US" b="1" dirty="0"/>
              <a:t>username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3"/>
            </a:pPr>
            <a:r>
              <a:rPr lang="en-US" dirty="0"/>
              <a:t>Click </a:t>
            </a:r>
            <a:r>
              <a:rPr lang="en-US" b="1" dirty="0"/>
              <a:t>Submit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3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9273E2-3753-FCC5-A772-94EF257D5E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92729" y="175206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E3E5C14-B128-9770-E591-521D3E89E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550809" y="1270271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0B3CFCF-66E1-143C-1B70-A5D619AC3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83981" y="12684642"/>
            <a:ext cx="1839433" cy="58479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E94EC4F-D1E8-E429-C209-773BBB868D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69227" y="12684642"/>
            <a:ext cx="3903619" cy="58479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771437B-4842-AE02-DC30-2A2871B9E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821679" y="1213222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0797CEA-2E6C-C678-525A-45777254F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674268" y="1216314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2755976-729B-7CB1-A0DC-17F7F57BD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18659" y="12684642"/>
            <a:ext cx="1259858" cy="54225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072BBB9-F734-12AB-8267-C4934E434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529"/>
          <a:stretch/>
        </p:blipFill>
        <p:spPr>
          <a:xfrm>
            <a:off x="1066800" y="4200585"/>
            <a:ext cx="10058400" cy="433730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AA87302-44CA-45B4-3B0E-E7C2F5EBB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54407" y="7509400"/>
            <a:ext cx="4638499" cy="14584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FCD1803-4920-B0F7-8778-2CC8C7033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54408" y="7733814"/>
            <a:ext cx="854864" cy="14584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AA8144F-180C-F5B0-F52E-BD17B8949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044339" y="694144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98BCB1D-95B8-AFC1-19D9-0DDB795EE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605767" y="753241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3897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9456E-80EA-255E-35D5-24F4A70A8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A300D38-606F-888A-174D-4A027D68B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0399775"/>
            <a:ext cx="10058400" cy="18151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ECA7E3-F33A-4D79-C782-0DA1563433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47E60C-A675-F6A2-EBAD-A9EB7F199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B5B76E-EAFA-619D-7151-5C5EF647C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9493A6E-EDD1-DA3E-D8B5-F3D585983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Request Extended Enterprise Learner – </a:t>
            </a:r>
            <a:br>
              <a:rPr lang="en-US"/>
            </a:br>
            <a:r>
              <a:rPr lang="en-US">
                <a:latin typeface="Arial"/>
                <a:cs typeface="Arial"/>
              </a:rPr>
              <a:t>Recover Account/Password (Part 2 of 4)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6956C0B-623A-73D8-BC63-E32DEA5C81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6"/>
            </a:pPr>
            <a:r>
              <a:rPr lang="en-US" dirty="0">
                <a:latin typeface="Arial"/>
                <a:cs typeface="Arial"/>
              </a:rPr>
              <a:t>͏Access your email to view account information.</a:t>
            </a:r>
          </a:p>
          <a:p>
            <a:pPr marL="736600" lvl="1" indent="0">
              <a:buNone/>
            </a:pPr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You can also </a:t>
            </a:r>
            <a:r>
              <a:rPr lang="en-US" sz="2800" i="1" dirty="0">
                <a:latin typeface="Arial"/>
                <a:cs typeface="Arial"/>
              </a:rPr>
              <a:t>recover your password</a:t>
            </a:r>
            <a:r>
              <a:rPr lang="en-US" sz="2800" dirty="0">
                <a:latin typeface="Arial"/>
                <a:cs typeface="Arial"/>
              </a:rPr>
              <a:t> using the link provided in your email.</a:t>
            </a:r>
          </a:p>
          <a:p>
            <a:pPr marL="742950" indent="-742950">
              <a:buFont typeface="+mj-lt"/>
              <a:buAutoNum type="arabicPeriod" startAt="6"/>
            </a:pPr>
            <a:endParaRPr lang="en-US" dirty="0"/>
          </a:p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3DD260-C4DF-C2D6-5144-B0D2DC9997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7"/>
            </a:pPr>
            <a:r>
              <a:rPr lang="en-US" dirty="0"/>
              <a:t>In the body of the email you receive, click the link to recover your password.</a:t>
            </a:r>
          </a:p>
          <a:p>
            <a:pPr marL="742950" indent="-742950">
              <a:buFont typeface="+mj-lt"/>
              <a:buAutoNum type="arabicPeriod" startAt="7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5D3067-42D6-E46B-7EAB-18D182CE3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27532" y="1739647"/>
            <a:ext cx="2987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251826-F23F-32DF-77D0-337696A22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47848" y="10834232"/>
            <a:ext cx="618236" cy="36716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035FD3-1B58-BD3F-65F2-76648E813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799" y="4346109"/>
            <a:ext cx="10058400" cy="176626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9105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056FA-4EA6-CA6F-E7FF-74FA79371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A48DD70F-ED77-C4E4-6FD3-7D9EBAB2E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9899399"/>
            <a:ext cx="9144000" cy="507524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9FC74CF-6E1A-C7CA-2EA3-A21A0C269C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200" y="3248786"/>
            <a:ext cx="8229600" cy="516291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577E8B-4AE9-33D9-11CD-246B589FD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CBBA49-0888-A96E-05A6-F04253A3A1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A329CA-1293-3BE9-A328-28A77432C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120245D-D7E5-CC59-8DAD-EA4B66B05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Request Extended Enterprise Learner – </a:t>
            </a:r>
            <a:br>
              <a:rPr lang="en-US"/>
            </a:br>
            <a:r>
              <a:rPr lang="en-US">
                <a:latin typeface="Arial"/>
                <a:cs typeface="Arial"/>
              </a:rPr>
              <a:t>Recover Account/Password (Part 3 of 4)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A3D5DFF-633D-7216-1621-27D7E7F5E3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8"/>
            </a:pPr>
            <a:r>
              <a:rPr lang="en-US">
                <a:latin typeface="Arial"/>
                <a:cs typeface="Arial"/>
              </a:rPr>
              <a:t>͏Click </a:t>
            </a:r>
            <a:r>
              <a:rPr lang="en-US" b="1">
                <a:latin typeface="Arial"/>
                <a:cs typeface="Arial"/>
              </a:rPr>
              <a:t>Native Login</a:t>
            </a:r>
            <a:r>
              <a:rPr lang="en-US">
                <a:latin typeface="Arial"/>
                <a:cs typeface="Arial"/>
              </a:rPr>
              <a:t>.</a:t>
            </a:r>
            <a:endParaRPr lang="en-US"/>
          </a:p>
          <a:p>
            <a:pPr marL="742950" indent="-742950">
              <a:buFont typeface="+mj-lt"/>
              <a:buAutoNum type="arabicPeriod" startAt="8"/>
            </a:pPr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BD84DAA-304B-0BD7-056B-AE90FA56199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9"/>
            </a:pPr>
            <a:r>
              <a:rPr lang="en-US" dirty="0"/>
              <a:t>Click </a:t>
            </a:r>
            <a:r>
              <a:rPr lang="en-US" b="1" dirty="0"/>
              <a:t>Forgot Password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9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274F45-1F81-DE54-4DED-4117E670A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27532" y="1739647"/>
            <a:ext cx="2987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CEC6C0-7F73-1E79-11D4-58EF18CBB8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01319" y="13897970"/>
            <a:ext cx="1839433" cy="58479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E2ED834-FB42-0569-62C7-57D4216A2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05932" y="6540515"/>
            <a:ext cx="7123079" cy="135220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250939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57BB4-7440-D756-73DE-9DE7446AC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B0F6F14-F990-8837-0CA8-BA91432A2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753" t="20928" r="16247" b="13251"/>
          <a:stretch>
            <a:fillRect/>
          </a:stretch>
        </p:blipFill>
        <p:spPr>
          <a:xfrm>
            <a:off x="2006235" y="3866875"/>
            <a:ext cx="8229600" cy="463998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4BA809-149D-F4A7-158D-7811D3E1A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3236" y="15762019"/>
            <a:ext cx="2743200" cy="685423"/>
          </a:xfrm>
        </p:spPr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E2FCA3-640F-DDA1-9E9D-39948CE38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3635" y="15762019"/>
            <a:ext cx="4114800" cy="685423"/>
          </a:xfrm>
        </p:spPr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96F917-A58E-3EE7-FA23-B1CE60F7D5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5634" y="15762019"/>
            <a:ext cx="2743200" cy="685423"/>
          </a:xfrm>
        </p:spPr>
        <p:txBody>
          <a:bodyPr/>
          <a:lstStyle/>
          <a:p>
            <a:fld id="{A178E8AA-DD40-477F-A66C-355F3DFD5912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81F8ECB-1118-F80B-C393-08574BE1C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Request Extended Enterprise Learner – </a:t>
            </a:r>
            <a:br>
              <a:rPr lang="en-US"/>
            </a:br>
            <a:r>
              <a:rPr lang="en-US">
                <a:latin typeface="Arial"/>
                <a:cs typeface="Arial"/>
              </a:rPr>
              <a:t>Recover Account/Password (Part 4 of 4)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8D7F60D-65D6-074C-5FAA-2C3CB4438B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0"/>
            </a:pPr>
            <a:r>
              <a:rPr lang="en-US">
                <a:latin typeface="Arial"/>
                <a:cs typeface="Arial"/>
              </a:rPr>
              <a:t>͏Enter your </a:t>
            </a:r>
            <a:r>
              <a:rPr lang="en-US" b="1">
                <a:latin typeface="Arial"/>
                <a:cs typeface="Arial"/>
              </a:rPr>
              <a:t>Username</a:t>
            </a:r>
            <a:r>
              <a:rPr lang="en-US">
                <a:latin typeface="Arial"/>
                <a:cs typeface="Arial"/>
              </a:rPr>
              <a:t> and </a:t>
            </a:r>
            <a:r>
              <a:rPr lang="en-US" b="1">
                <a:latin typeface="Arial"/>
                <a:cs typeface="Arial"/>
              </a:rPr>
              <a:t>Email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 startAt="10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Submit</a:t>
            </a:r>
            <a:r>
              <a:rPr lang="en-US">
                <a:latin typeface="Arial"/>
                <a:cs typeface="Arial"/>
              </a:rPr>
              <a:t>.</a:t>
            </a:r>
            <a:endParaRPr lang="en-US"/>
          </a:p>
          <a:p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DB81DFD-1262-5A93-CCFA-81050BAD3B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2"/>
            </a:pPr>
            <a:r>
              <a:rPr lang="en-US"/>
              <a:t>View confirmation of </a:t>
            </a:r>
            <a:r>
              <a:rPr lang="en-US" b="1"/>
              <a:t>Submission</a:t>
            </a:r>
            <a:r>
              <a:rPr lang="en-US"/>
              <a:t>.</a:t>
            </a:r>
          </a:p>
          <a:p>
            <a:pPr marL="736600" lvl="1" indent="0">
              <a:buNone/>
            </a:pPr>
            <a:r>
              <a:rPr lang="en-US" sz="2800" b="1"/>
              <a:t>Note</a:t>
            </a:r>
            <a:r>
              <a:rPr lang="en-US" sz="2800"/>
              <a:t>: You will receive an email with the link to </a:t>
            </a:r>
            <a:r>
              <a:rPr lang="en-US" sz="2800" i="1"/>
              <a:t>reset your password</a:t>
            </a:r>
            <a:r>
              <a:rPr lang="en-US" sz="2800"/>
              <a:t>. The link will be valid for 1 hour.</a:t>
            </a:r>
          </a:p>
          <a:p>
            <a:pPr marL="742950" indent="-742950">
              <a:buFont typeface="+mj-lt"/>
              <a:buAutoNum type="arabicPeriod" startAt="12"/>
            </a:pPr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BBBE4E-58B6-7E34-E42F-556B18ADC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27532" y="1739647"/>
            <a:ext cx="2987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60695FC-D653-5D3A-246F-CC865DDE42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10000" y="5095777"/>
            <a:ext cx="4572002" cy="186559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1D8A9A9-B0B2-8119-0D67-0F85E912D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10011" y="7353899"/>
            <a:ext cx="4360861" cy="59947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B0D943F-3DA5-D561-1D6B-BC21A686E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261360" y="573204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5276D99-740A-FAA5-3B38-874976083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350229" y="738272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EBD9EED-3C59-B509-1714-A848BB6AD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251" b="4250"/>
          <a:stretch/>
        </p:blipFill>
        <p:spPr>
          <a:xfrm>
            <a:off x="2438400" y="10621667"/>
            <a:ext cx="7315200" cy="351047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2D315C7B-855C-D877-7C1C-4DB7805D7C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4235" y="14361062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23" name="Freeform 101">
              <a:extLst>
                <a:ext uri="{FF2B5EF4-FFF2-40B4-BE49-F238E27FC236}">
                  <a16:creationId xmlns:a16="http://schemas.microsoft.com/office/drawing/2014/main" id="{656BD23A-1D84-BFE8-8508-82C3352EA76A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24" name="Graphic 23" descr="Checkmark with solid fill">
              <a:extLst>
                <a:ext uri="{FF2B5EF4-FFF2-40B4-BE49-F238E27FC236}">
                  <a16:creationId xmlns:a16="http://schemas.microsoft.com/office/drawing/2014/main" id="{DD6BF94F-730F-4C1A-C883-E4443920472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48B00FD-57C0-82EF-36FD-F470DC6E9E86}"/>
              </a:ext>
            </a:extLst>
          </p:cNvPr>
          <p:cNvSpPr txBox="1"/>
          <p:nvPr/>
        </p:nvSpPr>
        <p:spPr>
          <a:xfrm>
            <a:off x="1761153" y="14409302"/>
            <a:ext cx="98366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You have now successfully Requested Extended Enterprise Learner as a New User.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5209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3AD9FE-AACD-E717-9335-70B520799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9974E4-FED9-E34D-3397-72BFB3F93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6F22A-9DC2-0131-3DE0-806446DD8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FF6214-3BBB-D007-039D-F30775771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72F123-7042-8D81-34FB-091C1DD17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Request Extended Enterprise Learner – </a:t>
            </a:r>
            <a:br>
              <a:rPr lang="en-US"/>
            </a:br>
            <a:r>
              <a:rPr lang="en-US"/>
              <a:t>New User (Part 1 of 8)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39BFE7D-1216-2727-34CD-0984617B99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Click </a:t>
            </a:r>
            <a:r>
              <a:rPr lang="en-US" b="1" dirty="0"/>
              <a:t>New User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7CB43C0-E684-8DC4-DD39-1D50E2B151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US" dirty="0"/>
              <a:t>Enter your </a:t>
            </a:r>
            <a:r>
              <a:rPr lang="en-US" b="1" dirty="0"/>
              <a:t>First Name</a:t>
            </a:r>
            <a:r>
              <a:rPr lang="en-US" dirty="0">
                <a:solidFill>
                  <a:srgbClr val="FF0000"/>
                </a:solidFill>
              </a:rPr>
              <a:t>*</a:t>
            </a:r>
            <a:r>
              <a:rPr lang="en-US" dirty="0"/>
              <a:t>, </a:t>
            </a:r>
            <a:r>
              <a:rPr lang="en-US" b="1" dirty="0"/>
              <a:t>Last Name</a:t>
            </a:r>
            <a:r>
              <a:rPr lang="en-US" dirty="0">
                <a:solidFill>
                  <a:srgbClr val="FF0000"/>
                </a:solidFill>
              </a:rPr>
              <a:t>*</a:t>
            </a:r>
            <a:r>
              <a:rPr lang="en-US" dirty="0"/>
              <a:t>, and </a:t>
            </a:r>
            <a:r>
              <a:rPr lang="en-US" b="1" dirty="0"/>
              <a:t>Email Address</a:t>
            </a:r>
            <a:r>
              <a:rPr lang="en-US" dirty="0">
                <a:solidFill>
                  <a:srgbClr val="FF0000"/>
                </a:solidFill>
              </a:rPr>
              <a:t>*</a:t>
            </a:r>
            <a:r>
              <a:rPr lang="en-US" dirty="0"/>
              <a:t>.</a:t>
            </a:r>
          </a:p>
          <a:p>
            <a:pPr marL="742950" lvl="1" indent="0">
              <a:buNone/>
            </a:pPr>
            <a:r>
              <a:rPr lang="en-US" sz="2800" b="1" dirty="0"/>
              <a:t>Note</a:t>
            </a:r>
            <a:r>
              <a:rPr lang="en-US" sz="2800" dirty="0"/>
              <a:t>: A </a:t>
            </a:r>
            <a:r>
              <a:rPr lang="en-US" sz="2800" i="1" dirty="0"/>
              <a:t>verification code </a:t>
            </a:r>
            <a:r>
              <a:rPr lang="en-US" sz="2800" dirty="0"/>
              <a:t>will be sent to your </a:t>
            </a:r>
            <a:r>
              <a:rPr lang="en-US" sz="2800" i="1" dirty="0"/>
              <a:t>email address </a:t>
            </a:r>
            <a:r>
              <a:rPr lang="en-US" sz="2800" dirty="0"/>
              <a:t>to continue with the registration process. The </a:t>
            </a:r>
            <a:r>
              <a:rPr lang="en-US" sz="2800" i="1" dirty="0"/>
              <a:t>verification code </a:t>
            </a:r>
            <a:r>
              <a:rPr lang="en-US" sz="2800" dirty="0"/>
              <a:t>is only valid for 15 minutes.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FB4A2D-B5C1-5FD2-D173-52878C740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3999" y="3291279"/>
            <a:ext cx="9144000" cy="500525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6B76521-2686-163D-34F7-9AE1DF60D1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00430" y="6169685"/>
            <a:ext cx="1463040" cy="71616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58ADEB-4ECD-E0C3-FA43-1CD76E3A3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5588" b="56794"/>
          <a:stretch/>
        </p:blipFill>
        <p:spPr>
          <a:xfrm>
            <a:off x="1523999" y="11838398"/>
            <a:ext cx="9144000" cy="31942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99AEC0D-FAA8-0184-0D63-353EE70E9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33009" y="12908132"/>
            <a:ext cx="4582341" cy="196908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8360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E069A-8A12-5DF2-BBB6-B67D873A3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D9046E-2655-A609-0914-575360280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7ADD36-97B3-538A-8593-3B4FCD30A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25834-2D07-3E8E-5939-E55025D79D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463D6A3-81DE-AC53-3231-093C46351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Request Extended Enterprise Learner – </a:t>
            </a:r>
            <a:br>
              <a:rPr lang="en-US"/>
            </a:br>
            <a:r>
              <a:rPr lang="en-US"/>
              <a:t>New User (Part 2 of 8)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4E1788-0CA1-DADB-170F-25BD812BC5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49A7F8-DBAD-65BE-21BE-ABD5C964B5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n-US"/>
              <a:t>Select </a:t>
            </a:r>
            <a:r>
              <a:rPr lang="en-US" b="1"/>
              <a:t>Check</a:t>
            </a:r>
            <a:r>
              <a:rPr lang="en-US"/>
              <a:t> </a:t>
            </a:r>
            <a:r>
              <a:rPr lang="en-US" b="1"/>
              <a:t>the box to agree to the DOAS Privacy Notice</a:t>
            </a:r>
            <a:r>
              <a:rPr lang="en-US">
                <a:solidFill>
                  <a:srgbClr val="FF0000"/>
                </a:solidFill>
              </a:rPr>
              <a:t>*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3"/>
            </a:pPr>
            <a:r>
              <a:rPr lang="en-US"/>
              <a:t>Click </a:t>
            </a:r>
            <a:r>
              <a:rPr lang="en-US" b="1"/>
              <a:t>Register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3"/>
            </a:pPr>
            <a:endParaRPr lang="en-US"/>
          </a:p>
          <a:p>
            <a:pPr marL="742950" indent="-742950">
              <a:buFont typeface="+mj-lt"/>
              <a:buAutoNum type="arabicPeriod" startAt="3"/>
            </a:pPr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CEE5713-80F3-1F2D-AA3C-432971AD764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5"/>
            </a:pPr>
            <a:r>
              <a:rPr lang="en-US">
                <a:latin typeface="Arial"/>
                <a:cs typeface="Arial"/>
              </a:rPr>
              <a:t>Enter your </a:t>
            </a:r>
            <a:r>
              <a:rPr lang="en-US" b="1">
                <a:latin typeface="Arial"/>
                <a:cs typeface="Arial"/>
              </a:rPr>
              <a:t>Verification Code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754063" lvl="1" indent="0">
              <a:buNone/>
            </a:pPr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 Use the verification code sent to the email address you provided.</a:t>
            </a:r>
          </a:p>
          <a:p>
            <a:pPr marL="742950" indent="-742950">
              <a:buFont typeface="+mj-lt"/>
              <a:buAutoNum type="arabicPeriod" startAt="5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Verify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 startAt="5"/>
            </a:pPr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D96578-9CEE-3941-5ED7-9A995FC935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4443776"/>
            <a:ext cx="10058400" cy="379919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79DA59D-E4E7-95FE-4517-45A436566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04086" y="5943600"/>
            <a:ext cx="278008" cy="29771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0C8A26-996D-449D-19A0-1D326E1570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91500" y="6999766"/>
            <a:ext cx="1790698" cy="80453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D3ECBDC-A454-1AA5-ABDE-955DE1CD8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255446" y="581813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305A23A-4EB1-F78A-F45C-00CB7B8C6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982198" y="712771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3874AD3-0042-9FCB-F921-D350A500F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1438532"/>
            <a:ext cx="10058400" cy="288223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BB5BFDC-429C-3C75-CBC5-5B336AA2A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33825" y="11438532"/>
            <a:ext cx="6597013" cy="122019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6A04576-566F-7992-2E6E-69C0DA6BC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89159" y="13082588"/>
            <a:ext cx="1521726" cy="83343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EF5175C-0B43-D796-A902-EAC8B20E0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530838" y="1177430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9455B3F-4F7D-AB47-8F3D-90A262F911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310885" y="1321542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4460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E86BD4A-ED04-75EB-0FEE-CF393A137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7100093"/>
            <a:ext cx="10058400" cy="675932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807764-3E44-2EA7-D52A-F3BC13951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8/14/2026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17B422-3F89-3B3B-B2DC-1C01CDE4A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E2F32A-B7B9-68A4-2CFA-F57E8F959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740C1A0-7DF3-DFE7-94DB-CEEC76722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Request Extended Enterprise Learner – </a:t>
            </a:r>
            <a:br>
              <a:rPr lang="en-US"/>
            </a:br>
            <a:r>
              <a:rPr lang="en-US"/>
              <a:t>New User (Part 3 of 8)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EA20824-83AB-EBCA-6CD2-B705BAE441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96583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7"/>
            </a:pPr>
            <a:r>
              <a:rPr lang="en-US" sz="3600" dirty="0"/>
              <a:t>Enter your </a:t>
            </a:r>
            <a:r>
              <a:rPr lang="en-US" sz="3600" b="1" dirty="0"/>
              <a:t>Middle Name/Initial</a:t>
            </a:r>
            <a:r>
              <a:rPr lang="en-US" sz="3600" dirty="0"/>
              <a:t>, if desired.</a:t>
            </a:r>
          </a:p>
          <a:p>
            <a:pPr marL="736600" lvl="1" indent="0">
              <a:buNone/>
            </a:pPr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</a:t>
            </a:r>
            <a:r>
              <a:rPr lang="en-US" sz="2800" i="1" dirty="0"/>
              <a:t>Email Address</a:t>
            </a:r>
            <a:r>
              <a:rPr lang="en-US" sz="2800" dirty="0">
                <a:solidFill>
                  <a:srgbClr val="FF0000"/>
                </a:solidFill>
              </a:rPr>
              <a:t>*</a:t>
            </a:r>
            <a:r>
              <a:rPr lang="en-US" sz="2800" dirty="0"/>
              <a:t>, </a:t>
            </a:r>
            <a:r>
              <a:rPr lang="en-US" sz="2800" i="1" dirty="0"/>
              <a:t>First Name</a:t>
            </a:r>
            <a:r>
              <a:rPr lang="en-US" sz="2800" dirty="0">
                <a:solidFill>
                  <a:srgbClr val="FF0000"/>
                </a:solidFill>
              </a:rPr>
              <a:t>*</a:t>
            </a:r>
            <a:r>
              <a:rPr lang="en-US" sz="2800" dirty="0"/>
              <a:t>, and </a:t>
            </a:r>
            <a:r>
              <a:rPr lang="en-US" sz="2800" i="1" dirty="0"/>
              <a:t>Last Name</a:t>
            </a:r>
            <a:r>
              <a:rPr lang="en-US" sz="2800" dirty="0">
                <a:solidFill>
                  <a:srgbClr val="FF0000"/>
                </a:solidFill>
              </a:rPr>
              <a:t>*</a:t>
            </a:r>
            <a:r>
              <a:rPr lang="en-US" sz="2800" dirty="0"/>
              <a:t> will appear automatically.</a:t>
            </a:r>
          </a:p>
          <a:p>
            <a:pPr marL="742950" indent="-742950">
              <a:buFont typeface="+mj-lt"/>
              <a:buAutoNum type="arabicPeriod" startAt="7"/>
            </a:pPr>
            <a:r>
              <a:rPr lang="en-US" sz="3600" dirty="0"/>
              <a:t>Enter your </a:t>
            </a:r>
            <a:r>
              <a:rPr lang="en-US" sz="3600" b="1" dirty="0"/>
              <a:t>Date of Birth</a:t>
            </a:r>
            <a:r>
              <a:rPr lang="en-US" sz="3600" dirty="0">
                <a:solidFill>
                  <a:srgbClr val="FF0000"/>
                </a:solidFill>
              </a:rPr>
              <a:t>*</a:t>
            </a:r>
            <a:r>
              <a:rPr lang="en-US" sz="3600" dirty="0"/>
              <a:t>, </a:t>
            </a:r>
            <a:r>
              <a:rPr lang="en-US" sz="3600" b="1" dirty="0"/>
              <a:t>Identity Type</a:t>
            </a:r>
            <a:r>
              <a:rPr lang="en-US" sz="3600" dirty="0">
                <a:solidFill>
                  <a:srgbClr val="FF0000"/>
                </a:solidFill>
              </a:rPr>
              <a:t>*</a:t>
            </a:r>
            <a:r>
              <a:rPr lang="en-US" sz="3600" dirty="0"/>
              <a:t>, </a:t>
            </a:r>
            <a:r>
              <a:rPr lang="en-US" sz="3600" b="1" dirty="0"/>
              <a:t>State</a:t>
            </a:r>
            <a:r>
              <a:rPr lang="en-US" sz="3600" dirty="0">
                <a:solidFill>
                  <a:srgbClr val="FF0000"/>
                </a:solidFill>
              </a:rPr>
              <a:t>*</a:t>
            </a:r>
            <a:r>
              <a:rPr lang="en-US" sz="3600" dirty="0"/>
              <a:t>, and </a:t>
            </a:r>
            <a:r>
              <a:rPr lang="en-US" sz="3600" b="1" dirty="0"/>
              <a:t>Driver’s License Number</a:t>
            </a:r>
            <a:r>
              <a:rPr lang="en-US" sz="3600" dirty="0">
                <a:solidFill>
                  <a:srgbClr val="FF0000"/>
                </a:solidFill>
              </a:rPr>
              <a:t>*</a:t>
            </a:r>
            <a:r>
              <a:rPr lang="en-US" sz="3600" dirty="0"/>
              <a:t>.</a:t>
            </a:r>
          </a:p>
          <a:p>
            <a:pPr lvl="1" indent="-625475">
              <a:buNone/>
            </a:pPr>
            <a:r>
              <a:rPr lang="en-US" sz="2800" b="1" dirty="0"/>
              <a:t>Note</a:t>
            </a:r>
            <a:r>
              <a:rPr lang="en-US" sz="2800" dirty="0"/>
              <a:t>: Select </a:t>
            </a:r>
            <a:r>
              <a:rPr lang="en-US" sz="2800" i="1" dirty="0"/>
              <a:t>Drivers License# </a:t>
            </a:r>
            <a:r>
              <a:rPr lang="en-US" sz="2800" dirty="0"/>
              <a:t>as the </a:t>
            </a:r>
            <a:r>
              <a:rPr lang="en-US" sz="2800" i="1" dirty="0"/>
              <a:t>Identity Type</a:t>
            </a:r>
            <a:r>
              <a:rPr lang="en-US" sz="2800" dirty="0">
                <a:solidFill>
                  <a:srgbClr val="FF0000"/>
                </a:solidFill>
              </a:rPr>
              <a:t>*</a:t>
            </a:r>
            <a:r>
              <a:rPr lang="en-US" sz="2800" dirty="0"/>
              <a:t>.</a:t>
            </a:r>
          </a:p>
          <a:p>
            <a:pPr marL="742950" indent="-742950">
              <a:buFont typeface="+mj-lt"/>
              <a:buAutoNum type="arabicPeriod" startAt="7"/>
            </a:pPr>
            <a:r>
              <a:rPr lang="en-US" sz="3600" dirty="0"/>
              <a:t>Select your </a:t>
            </a:r>
            <a:r>
              <a:rPr lang="en-US" sz="3600" b="1" dirty="0"/>
              <a:t>Company (Affiliation)</a:t>
            </a:r>
            <a:r>
              <a:rPr lang="en-US" sz="3600" dirty="0">
                <a:solidFill>
                  <a:srgbClr val="FF0000"/>
                </a:solidFill>
              </a:rPr>
              <a:t>*</a:t>
            </a:r>
            <a:r>
              <a:rPr lang="en-US" sz="3600" dirty="0"/>
              <a:t> and </a:t>
            </a:r>
            <a:r>
              <a:rPr lang="en-US" sz="3600" b="1" dirty="0"/>
              <a:t>Learner Type</a:t>
            </a:r>
            <a:r>
              <a:rPr lang="en-US" sz="3600" dirty="0">
                <a:solidFill>
                  <a:srgbClr val="FF0000"/>
                </a:solidFill>
              </a:rPr>
              <a:t>*</a:t>
            </a:r>
            <a:r>
              <a:rPr lang="en-US" sz="3600" dirty="0"/>
              <a:t>.</a:t>
            </a:r>
          </a:p>
          <a:p>
            <a:endParaRPr lang="en-US" sz="3600" dirty="0">
              <a:latin typeface="Arial"/>
              <a:cs typeface="Arial"/>
            </a:endParaRPr>
          </a:p>
          <a:p>
            <a:endParaRPr lang="en-US" sz="37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EB65FB-F95E-69FB-DD9B-2AD6EADB5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68463" y="9891202"/>
            <a:ext cx="3072353" cy="58794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66B95B-D062-3092-6423-901A9BA8F2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71812" y="11344126"/>
            <a:ext cx="9601990" cy="70861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9C0DA2B-F2A3-1EE9-1B09-600CAD7C87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71812" y="12917714"/>
            <a:ext cx="9601990" cy="70861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8174900-6479-A3B6-966A-CE29A1D60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011790" y="9891202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1pPr>
            <a:lvl2pPr marL="457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2pPr>
            <a:lvl3pPr marL="914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3pPr>
            <a:lvl4pPr marL="1371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4pPr>
            <a:lvl5pPr marL="18288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5pPr>
            <a:lvl6pPr marL="22860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6pPr>
            <a:lvl7pPr marL="2743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7pPr>
            <a:lvl8pPr marL="3200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8pPr>
            <a:lvl9pPr marL="3657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latin typeface="Arial"/>
                <a:cs typeface="Arial"/>
              </a:rPr>
              <a:t>7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B26A9A2-C2E1-493B-1E9D-3E439393D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15272" y="11424112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1pPr>
            <a:lvl2pPr marL="457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2pPr>
            <a:lvl3pPr marL="914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3pPr>
            <a:lvl4pPr marL="1371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4pPr>
            <a:lvl5pPr marL="18288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5pPr>
            <a:lvl6pPr marL="22860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6pPr>
            <a:lvl7pPr marL="2743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7pPr>
            <a:lvl8pPr marL="3200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8pPr>
            <a:lvl9pPr marL="3657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86050CC-7A4F-7483-E8FC-C37B3CBC7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43797" y="13000822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1pPr>
            <a:lvl2pPr marL="457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2pPr>
            <a:lvl3pPr marL="914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3pPr>
            <a:lvl4pPr marL="1371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4pPr>
            <a:lvl5pPr marL="18288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5pPr>
            <a:lvl6pPr marL="22860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6pPr>
            <a:lvl7pPr marL="2743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7pPr>
            <a:lvl8pPr marL="3200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8pPr>
            <a:lvl9pPr marL="3657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951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BF63F-9EB9-F434-7187-040BD9D0F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30FBF0F-4967-89BD-7148-04CC44389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6532793"/>
            <a:ext cx="10058400" cy="760827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0167F-B898-9247-2B5E-86C8DD276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8/14/2026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52ED9C-7F9C-9583-94C3-6B54685D6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814B57-371E-F464-75D5-8D953577E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755E808-CD20-9D66-6CD5-F7672B5A8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Request Extended Enterprise Learner – </a:t>
            </a:r>
            <a:br>
              <a:rPr lang="en-US"/>
            </a:br>
            <a:r>
              <a:rPr lang="en-US"/>
              <a:t>New User (Part 4 of 8)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3B45158-464E-623D-C947-DB0F80C47E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96583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0"/>
            </a:pPr>
            <a:r>
              <a:rPr lang="en-US" sz="3600"/>
              <a:t>Enter your </a:t>
            </a:r>
            <a:r>
              <a:rPr lang="en-US" sz="3600" b="1"/>
              <a:t>Mailing Address Line 1</a:t>
            </a:r>
            <a:r>
              <a:rPr lang="en-US" sz="3600">
                <a:solidFill>
                  <a:srgbClr val="FF0000"/>
                </a:solidFill>
              </a:rPr>
              <a:t>*</a:t>
            </a:r>
            <a:r>
              <a:rPr lang="en-US" sz="3600"/>
              <a:t>, </a:t>
            </a:r>
            <a:r>
              <a:rPr lang="en-US" sz="3600" b="1"/>
              <a:t>City</a:t>
            </a:r>
            <a:r>
              <a:rPr lang="en-US" sz="3600">
                <a:solidFill>
                  <a:srgbClr val="FF0000"/>
                </a:solidFill>
              </a:rPr>
              <a:t>*</a:t>
            </a:r>
            <a:r>
              <a:rPr lang="en-US" sz="3600"/>
              <a:t>, </a:t>
            </a:r>
            <a:r>
              <a:rPr lang="en-US" sz="3600" b="1"/>
              <a:t>State</a:t>
            </a:r>
            <a:r>
              <a:rPr lang="en-US" sz="3600">
                <a:solidFill>
                  <a:srgbClr val="FF0000"/>
                </a:solidFill>
              </a:rPr>
              <a:t>*</a:t>
            </a:r>
            <a:r>
              <a:rPr lang="en-US" sz="3600"/>
              <a:t>, and </a:t>
            </a:r>
            <a:r>
              <a:rPr lang="en-US" sz="3600" b="1"/>
              <a:t>ZIP Code</a:t>
            </a:r>
            <a:r>
              <a:rPr lang="en-US" sz="3600">
                <a:solidFill>
                  <a:srgbClr val="FF0000"/>
                </a:solidFill>
              </a:rPr>
              <a:t>*</a:t>
            </a:r>
            <a:r>
              <a:rPr lang="en-US" sz="3600"/>
              <a:t>.</a:t>
            </a:r>
          </a:p>
          <a:p>
            <a:pPr marL="736600" lvl="1" indent="0">
              <a:buNone/>
            </a:pPr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 Enter </a:t>
            </a:r>
            <a:r>
              <a:rPr lang="en-US" sz="2800" i="1"/>
              <a:t>Mailing Address Line 2</a:t>
            </a:r>
            <a:r>
              <a:rPr lang="en-US" sz="2800"/>
              <a:t>, if applicable.</a:t>
            </a:r>
          </a:p>
          <a:p>
            <a:pPr marL="742950" indent="-742950">
              <a:buFont typeface="+mj-lt"/>
              <a:buAutoNum type="arabicPeriod" startAt="10"/>
            </a:pPr>
            <a:r>
              <a:rPr lang="en-US" sz="3600"/>
              <a:t>Enter your </a:t>
            </a:r>
            <a:r>
              <a:rPr lang="en-US" sz="3600" b="1"/>
              <a:t>Phone#</a:t>
            </a:r>
            <a:r>
              <a:rPr lang="en-US" sz="3600">
                <a:solidFill>
                  <a:srgbClr val="FF0000"/>
                </a:solidFill>
              </a:rPr>
              <a:t>*</a:t>
            </a:r>
            <a:r>
              <a:rPr lang="en-US" sz="3600"/>
              <a:t>.</a:t>
            </a:r>
          </a:p>
          <a:p>
            <a:pPr marL="746125" lvl="1" indent="0">
              <a:buNone/>
            </a:pPr>
            <a:r>
              <a:rPr lang="en-US" sz="2800" b="1"/>
              <a:t>Note</a:t>
            </a:r>
            <a:r>
              <a:rPr lang="en-US" sz="2800"/>
              <a:t>: You may also enter an </a:t>
            </a:r>
            <a:r>
              <a:rPr lang="en-US" sz="2800" i="1"/>
              <a:t>Extension</a:t>
            </a:r>
            <a:r>
              <a:rPr lang="en-US" sz="2800"/>
              <a:t> and </a:t>
            </a:r>
            <a:r>
              <a:rPr lang="en-US" sz="2800" i="1"/>
              <a:t>Secondary Phone#</a:t>
            </a:r>
            <a:r>
              <a:rPr lang="en-US" sz="2800"/>
              <a:t>, if applicable.</a:t>
            </a:r>
          </a:p>
          <a:p>
            <a:pPr marL="742950" indent="-742950">
              <a:buFont typeface="+mj-lt"/>
              <a:buAutoNum type="arabicPeriod" startAt="10"/>
            </a:pPr>
            <a:r>
              <a:rPr lang="en-US" sz="3600"/>
              <a:t>Click </a:t>
            </a:r>
            <a:r>
              <a:rPr lang="en-US" sz="3600" b="1"/>
              <a:t>Complete Verification</a:t>
            </a:r>
            <a:r>
              <a:rPr lang="en-US" sz="3600"/>
              <a:t>.</a:t>
            </a:r>
          </a:p>
          <a:p>
            <a:endParaRPr lang="en-US" sz="3600">
              <a:latin typeface="Arial"/>
              <a:cs typeface="Arial"/>
            </a:endParaRPr>
          </a:p>
          <a:p>
            <a:endParaRPr lang="en-US" sz="3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1C5EA7-CF5F-754A-5DE7-41E1B0886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6799" y="6553288"/>
            <a:ext cx="10058400" cy="269269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7C3447-9BA2-A5C1-F780-5992A680D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8897" y="9266482"/>
            <a:ext cx="10058399" cy="331997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A9908AB-4AB7-CDEE-BB93-03096AC0E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53399" y="13301241"/>
            <a:ext cx="2675022" cy="70861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D392069-4D42-B1B6-B760-2964AF45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10258" y="7625317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1pPr>
            <a:lvl2pPr marL="457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2pPr>
            <a:lvl3pPr marL="914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3pPr>
            <a:lvl4pPr marL="1371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4pPr>
            <a:lvl5pPr marL="18288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5pPr>
            <a:lvl6pPr marL="22860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6pPr>
            <a:lvl7pPr marL="2743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7pPr>
            <a:lvl8pPr marL="3200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8pPr>
            <a:lvl9pPr marL="3657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E058D8D-16F8-4B57-E355-144E4B9528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02354" y="10652151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1pPr>
            <a:lvl2pPr marL="457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2pPr>
            <a:lvl3pPr marL="914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3pPr>
            <a:lvl4pPr marL="1371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4pPr>
            <a:lvl5pPr marL="18288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5pPr>
            <a:lvl6pPr marL="22860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6pPr>
            <a:lvl7pPr marL="2743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7pPr>
            <a:lvl8pPr marL="3200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8pPr>
            <a:lvl9pPr marL="3657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latin typeface="Arial"/>
                <a:cs typeface="Arial"/>
              </a:rPr>
              <a:t>11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9271EA3-55B4-6484-68F6-A45F76EEA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828421" y="13383720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1pPr>
            <a:lvl2pPr marL="457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2pPr>
            <a:lvl3pPr marL="914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3pPr>
            <a:lvl4pPr marL="1371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4pPr>
            <a:lvl5pPr marL="18288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5pPr>
            <a:lvl6pPr marL="22860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6pPr>
            <a:lvl7pPr marL="2743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7pPr>
            <a:lvl8pPr marL="3200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8pPr>
            <a:lvl9pPr marL="3657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latin typeface="Arial"/>
                <a:cs typeface="Arial"/>
              </a:rPr>
              <a:t>12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3163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1C20F-E435-9BCE-82B9-1CE27BF24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4C13F0-013F-42AD-8084-F0CBB598D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20568C-2BF9-4634-71B1-D9C49CB89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2DD10E-A48C-254E-1F80-AFA2820EF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2DB32D8-AFF4-9C1C-5F87-23A8C026B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Request Extended Enterprise Learner – </a:t>
            </a:r>
            <a:br>
              <a:rPr lang="en-US"/>
            </a:br>
            <a:r>
              <a:rPr lang="en-US"/>
              <a:t>New User (Part 5 of 8)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B4C5EC-217B-C0C1-F646-D0BB9A6A6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B588A81-8AE5-6EAC-E70B-4342F1B73C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3"/>
            </a:pPr>
            <a:r>
              <a:rPr lang="en-US" sz="3600">
                <a:latin typeface="Arial"/>
                <a:cs typeface="Arial"/>
              </a:rPr>
              <a:t>View confirmation of </a:t>
            </a:r>
            <a:r>
              <a:rPr lang="en-US" sz="3600" b="1">
                <a:latin typeface="Arial"/>
                <a:cs typeface="Arial"/>
              </a:rPr>
              <a:t>Registration, </a:t>
            </a:r>
            <a:r>
              <a:rPr lang="en-US" sz="3600">
                <a:latin typeface="Arial"/>
                <a:cs typeface="Arial"/>
              </a:rPr>
              <a:t>then click</a:t>
            </a:r>
            <a:r>
              <a:rPr lang="en-US" sz="3600" b="1">
                <a:latin typeface="Arial"/>
                <a:cs typeface="Arial"/>
              </a:rPr>
              <a:t> Navigate to GA@WORK</a:t>
            </a:r>
            <a:r>
              <a:rPr lang="en-US" sz="3600">
                <a:latin typeface="Arial"/>
                <a:cs typeface="Arial"/>
              </a:rPr>
              <a:t>.</a:t>
            </a:r>
          </a:p>
          <a:p>
            <a:pPr marL="746125" lvl="1" indent="0">
              <a:buNone/>
            </a:pPr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 You will receive temporary login details via email. </a:t>
            </a:r>
            <a:endParaRPr lang="en-US"/>
          </a:p>
          <a:p>
            <a:pPr marL="742950" indent="-742950">
              <a:buFont typeface="+mj-lt"/>
              <a:buAutoNum type="arabicPeriod" startAt="3"/>
            </a:pPr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DF600E-E5F1-ABA6-8FBC-6C557D4F9D2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4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Native Login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 startAt="14"/>
            </a:pPr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00BCA4-986D-1ED3-2CC9-4B7E65B4C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4480232"/>
            <a:ext cx="10058400" cy="33218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7D857CA-1737-4EBF-08B4-4AFC95867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96852" y="6774383"/>
            <a:ext cx="2044172" cy="47907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C4F4504-436E-93F4-3517-218911E1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8233" y="9908415"/>
            <a:ext cx="8229600" cy="516291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7E5E22B-76BA-7224-74BF-9C9A038B6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62966" y="13225143"/>
            <a:ext cx="7123079" cy="135220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6724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A85B5-A323-8C63-413C-186EA7BF4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7E3AB7-B34D-BA88-D028-E7BFF6F241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8/14/2026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A8E969-F389-C0FD-D965-0E8268BCD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0D302D-DC46-FEB1-EB69-3B6639757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8B6CE1-F296-ADBA-8D7D-230B15A1D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Request Extended Enterprise Learner – </a:t>
            </a:r>
            <a:br>
              <a:rPr lang="en-US"/>
            </a:br>
            <a:r>
              <a:rPr lang="en-US"/>
              <a:t>New User (Part 6 of 8)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50635B-BD62-6631-384F-91EC9CEFCA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96583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5"/>
            </a:pPr>
            <a:r>
              <a:rPr lang="en-US" sz="3600">
                <a:latin typeface="Arial"/>
                <a:cs typeface="Arial"/>
              </a:rPr>
              <a:t>Enter the </a:t>
            </a:r>
            <a:r>
              <a:rPr lang="en-US" sz="3600" b="1">
                <a:latin typeface="Arial"/>
                <a:cs typeface="Arial"/>
              </a:rPr>
              <a:t>Username </a:t>
            </a:r>
            <a:r>
              <a:rPr lang="en-US" sz="3600">
                <a:latin typeface="Arial"/>
                <a:cs typeface="Arial"/>
              </a:rPr>
              <a:t>and</a:t>
            </a:r>
            <a:r>
              <a:rPr lang="en-US" sz="3600" b="1">
                <a:latin typeface="Arial"/>
                <a:cs typeface="Arial"/>
              </a:rPr>
              <a:t> Temporary Password</a:t>
            </a:r>
            <a:r>
              <a:rPr lang="en-US" sz="3600">
                <a:latin typeface="Arial"/>
                <a:cs typeface="Arial"/>
              </a:rPr>
              <a:t> provided in your email.</a:t>
            </a:r>
          </a:p>
          <a:p>
            <a:pPr lvl="1" indent="-625475">
              <a:buNone/>
            </a:pPr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 This will be sent in two separate emails.</a:t>
            </a:r>
          </a:p>
          <a:p>
            <a:pPr marL="742950" indent="-742950">
              <a:buFont typeface="+mj-lt"/>
              <a:buAutoNum type="arabicPeriod" startAt="15"/>
            </a:pPr>
            <a:r>
              <a:rPr lang="en-US" sz="3600">
                <a:latin typeface="Arial"/>
                <a:cs typeface="Arial"/>
              </a:rPr>
              <a:t>Click </a:t>
            </a:r>
            <a:r>
              <a:rPr lang="en-US" sz="3600" b="1">
                <a:latin typeface="Arial"/>
                <a:cs typeface="Arial"/>
              </a:rPr>
              <a:t>Sign In</a:t>
            </a:r>
            <a:r>
              <a:rPr lang="en-US" sz="3600">
                <a:latin typeface="Arial"/>
                <a:cs typeface="Arial"/>
              </a:rPr>
              <a:t>.</a:t>
            </a:r>
          </a:p>
          <a:p>
            <a:endParaRPr lang="en-US" sz="37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65E672-8D99-B3B8-6C1A-BFA0011AC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5075257"/>
            <a:ext cx="10058400" cy="558276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BD12FDE-DE95-C8BE-AE29-53FD512F6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2919" y="6920132"/>
            <a:ext cx="3566164" cy="120786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128E6C-03AF-CFB8-5538-0371346D44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2919" y="8496364"/>
            <a:ext cx="3566164" cy="47618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83C76FE-D2D9-CFD7-F826-033D74907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764279" y="7249745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1pPr>
            <a:lvl2pPr marL="457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2pPr>
            <a:lvl3pPr marL="914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3pPr>
            <a:lvl4pPr marL="1371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4pPr>
            <a:lvl5pPr marL="18288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5pPr>
            <a:lvl6pPr marL="22860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6pPr>
            <a:lvl7pPr marL="2743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7pPr>
            <a:lvl8pPr marL="3200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8pPr>
            <a:lvl9pPr marL="3657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15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748D41B-4220-A1F7-13E3-19838292E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764279" y="8460137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1pPr>
            <a:lvl2pPr marL="457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2pPr>
            <a:lvl3pPr marL="914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3pPr>
            <a:lvl4pPr marL="1371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4pPr>
            <a:lvl5pPr marL="18288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5pPr>
            <a:lvl6pPr marL="22860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6pPr>
            <a:lvl7pPr marL="2743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7pPr>
            <a:lvl8pPr marL="3200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8pPr>
            <a:lvl9pPr marL="3657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lang="en-US" sz="1400">
                <a:latin typeface="Arial"/>
                <a:cs typeface="Arial"/>
              </a:rPr>
              <a:t>6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5761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3A886-032C-5A5F-032C-BB3F6CA55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12C5FD-4AFF-05D3-F533-C4192FE4C4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8/14/2026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4EF4AD-50B4-901C-46E0-0D2460BB2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968596-1A0B-1542-548E-2C8CC7860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867AA8-0625-3766-4C64-AF8AB9CDC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Request Extended Enterprise Learner – </a:t>
            </a:r>
            <a:br>
              <a:rPr lang="en-US"/>
            </a:br>
            <a:r>
              <a:rPr lang="en-US"/>
              <a:t>New User (Part 7 of 8)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9B6BC8-84D3-C623-FF47-A264D640A7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96583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7"/>
            </a:pPr>
            <a:r>
              <a:rPr lang="en-US" sz="3600">
                <a:latin typeface="Arial"/>
                <a:cs typeface="Arial"/>
              </a:rPr>
              <a:t>To change your password, enter your </a:t>
            </a:r>
            <a:r>
              <a:rPr lang="en-US" sz="3600" b="1">
                <a:latin typeface="Arial"/>
                <a:cs typeface="Arial"/>
              </a:rPr>
              <a:t>Username</a:t>
            </a:r>
            <a:r>
              <a:rPr lang="en-US" sz="3600">
                <a:latin typeface="Arial"/>
                <a:cs typeface="Arial"/>
              </a:rPr>
              <a:t> and </a:t>
            </a:r>
            <a:r>
              <a:rPr lang="en-US" sz="3600" b="1">
                <a:latin typeface="Arial"/>
                <a:cs typeface="Arial"/>
              </a:rPr>
              <a:t>Old Password</a:t>
            </a:r>
            <a:r>
              <a:rPr lang="en-US" sz="3600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 startAt="17"/>
            </a:pPr>
            <a:r>
              <a:rPr lang="en-US" sz="3600">
                <a:latin typeface="Arial"/>
                <a:cs typeface="Arial"/>
              </a:rPr>
              <a:t>Enter your </a:t>
            </a:r>
            <a:r>
              <a:rPr lang="en-US" sz="3600" b="1">
                <a:latin typeface="Arial"/>
                <a:cs typeface="Arial"/>
              </a:rPr>
              <a:t>New Password </a:t>
            </a:r>
            <a:r>
              <a:rPr lang="en-US" sz="3600">
                <a:latin typeface="Arial"/>
                <a:cs typeface="Arial"/>
              </a:rPr>
              <a:t>and V</a:t>
            </a:r>
            <a:r>
              <a:rPr lang="en-US" sz="3600" b="1">
                <a:latin typeface="Arial"/>
                <a:cs typeface="Arial"/>
              </a:rPr>
              <a:t>erify New Password</a:t>
            </a:r>
            <a:r>
              <a:rPr lang="en-US" sz="3600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 startAt="17"/>
            </a:pPr>
            <a:r>
              <a:rPr lang="en-US" sz="3600">
                <a:latin typeface="Arial"/>
                <a:cs typeface="Arial"/>
              </a:rPr>
              <a:t>Click </a:t>
            </a:r>
            <a:r>
              <a:rPr lang="en-US" sz="3600" b="1">
                <a:latin typeface="Arial"/>
                <a:cs typeface="Arial"/>
              </a:rPr>
              <a:t>Submit</a:t>
            </a:r>
            <a:r>
              <a:rPr lang="en-US" sz="3600">
                <a:latin typeface="Arial"/>
                <a:cs typeface="Arial"/>
              </a:rPr>
              <a:t>.</a:t>
            </a:r>
          </a:p>
          <a:p>
            <a:endParaRPr lang="en-US" sz="37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B862F67-1DAB-49DF-2B8D-257EEC38D3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199" y="5591858"/>
            <a:ext cx="8229600" cy="947415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BF5924B-1762-6A2F-7BBA-E57A732F1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18285" y="7378861"/>
            <a:ext cx="7080807" cy="247482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6D70CF-4107-318C-BEBE-5363299D7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18285" y="10769946"/>
            <a:ext cx="7080807" cy="242505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F63A5CB-22AC-575C-5D1F-46986CE8D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18285" y="13945810"/>
            <a:ext cx="7080807" cy="96017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A5BB2B4-27E5-4FF7-12C0-0DD39C3C25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169645" y="8175930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1pPr>
            <a:lvl2pPr marL="457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2pPr>
            <a:lvl3pPr marL="914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3pPr>
            <a:lvl4pPr marL="1371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4pPr>
            <a:lvl5pPr marL="18288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5pPr>
            <a:lvl6pPr marL="22860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6pPr>
            <a:lvl7pPr marL="2743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7pPr>
            <a:lvl8pPr marL="3200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8pPr>
            <a:lvl9pPr marL="3657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lang="en-US" sz="1400">
                <a:latin typeface="Arial"/>
                <a:cs typeface="Arial"/>
              </a:rPr>
              <a:t>7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15C0142-E65C-5993-A68C-23E9D4CD1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182830" y="11708155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1pPr>
            <a:lvl2pPr marL="457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2pPr>
            <a:lvl3pPr marL="914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3pPr>
            <a:lvl4pPr marL="1371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4pPr>
            <a:lvl5pPr marL="18288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5pPr>
            <a:lvl6pPr marL="22860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6pPr>
            <a:lvl7pPr marL="2743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7pPr>
            <a:lvl8pPr marL="3200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8pPr>
            <a:lvl9pPr marL="3657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lang="en-US" sz="1400">
                <a:latin typeface="Arial"/>
                <a:cs typeface="Arial"/>
              </a:rPr>
              <a:t>8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32AAD3-753C-04A2-2479-30CA647E2C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182830" y="14133214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1pPr>
            <a:lvl2pPr marL="457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2pPr>
            <a:lvl3pPr marL="914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3pPr>
            <a:lvl4pPr marL="1371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4pPr>
            <a:lvl5pPr marL="18288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5pPr>
            <a:lvl6pPr marL="22860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6pPr>
            <a:lvl7pPr marL="2743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7pPr>
            <a:lvl8pPr marL="3200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8pPr>
            <a:lvl9pPr marL="3657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Calibri" panose="020F0502020204030204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lang="en-US" sz="1400">
                <a:latin typeface="Arial"/>
                <a:cs typeface="Arial"/>
              </a:rPr>
              <a:t>9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8654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AEC4D-B093-3244-5C5C-09CBCD72C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075A989-EAA2-5A3C-F41E-04BEB63F1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5937" y="4261718"/>
            <a:ext cx="8073744" cy="1049372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7510B1-ECC0-8B8E-927E-F41A47DE5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8/14/2026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AEDBBC-A535-F65E-2999-83BDD28DD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48FABF-80EE-4453-C136-172C62F39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064DAAA-F3C8-F0D7-8560-2579276BF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Request Extended Enterprise Learner – </a:t>
            </a:r>
            <a:br>
              <a:rPr lang="en-US"/>
            </a:br>
            <a:r>
              <a:rPr lang="en-US"/>
              <a:t>New User (Part 8 of 8)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871BD1-9C77-A01C-27D1-8A2C2A6716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96583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20"/>
            </a:pPr>
            <a:r>
              <a:rPr lang="en-US" sz="3600" dirty="0">
                <a:latin typeface="Arial"/>
                <a:cs typeface="Arial"/>
              </a:rPr>
              <a:t>Click Select to complete the </a:t>
            </a:r>
            <a:r>
              <a:rPr lang="en-US" sz="3600" b="1" dirty="0">
                <a:latin typeface="Arial"/>
                <a:cs typeface="Arial"/>
              </a:rPr>
              <a:t>Multifactor Authentication </a:t>
            </a:r>
            <a:r>
              <a:rPr lang="en-US" sz="3600" dirty="0">
                <a:latin typeface="Arial"/>
                <a:cs typeface="Arial"/>
              </a:rPr>
              <a:t>setup.</a:t>
            </a:r>
          </a:p>
          <a:p>
            <a:pPr marL="800100" lvl="1" indent="0">
              <a:buNone/>
            </a:pPr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Choose </a:t>
            </a:r>
            <a:r>
              <a:rPr lang="en-US" sz="2800" i="1" dirty="0">
                <a:latin typeface="Arial"/>
                <a:cs typeface="Arial"/>
              </a:rPr>
              <a:t>Email</a:t>
            </a:r>
            <a:r>
              <a:rPr lang="en-US" sz="2800" dirty="0">
                <a:latin typeface="Arial"/>
                <a:cs typeface="Arial"/>
              </a:rPr>
              <a:t> to complete your identity verification.</a:t>
            </a:r>
          </a:p>
          <a:p>
            <a:pPr marL="800100" lvl="1" indent="0">
              <a:buNone/>
            </a:pPr>
            <a:endParaRPr lang="en-US" sz="2800" dirty="0"/>
          </a:p>
          <a:p>
            <a:endParaRPr lang="en-US" sz="37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3447F70-A03E-12D3-FACA-D91C4A08D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38600" y="10123966"/>
            <a:ext cx="3926306" cy="82477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15296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B65DE563EE374EA74AD05A80579592" ma:contentTypeVersion="15" ma:contentTypeDescription="Create a new document." ma:contentTypeScope="" ma:versionID="74bcba3dbaef7232a2f349164506767e">
  <xsd:schema xmlns:xsd="http://www.w3.org/2001/XMLSchema" xmlns:xs="http://www.w3.org/2001/XMLSchema" xmlns:p="http://schemas.microsoft.com/office/2006/metadata/properties" xmlns:ns2="91b022cc-d96d-4c7a-a6ef-47af526da2c2" xmlns:ns3="8d5ae7cb-5eaa-45bd-87a9-9ecdfd4d7a10" targetNamespace="http://schemas.microsoft.com/office/2006/metadata/properties" ma:root="true" ma:fieldsID="a45a3afc3d81b7990a39b2f52d207b53" ns2:_="" ns3:_="">
    <xsd:import namespace="91b022cc-d96d-4c7a-a6ef-47af526da2c2"/>
    <xsd:import namespace="8d5ae7cb-5eaa-45bd-87a9-9ecdfd4d7a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Comme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b022cc-d96d-4c7a-a6ef-47af526da2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Comments" ma:index="22" nillable="true" ma:displayName="Comments" ma:format="Dropdown" ma:internalName="Comment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ae7cb-5eaa-45bd-87a9-9ecdfd4d7a1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7b3830a-905b-4cd3-90a5-cc2916807d11}" ma:internalName="TaxCatchAll" ma:showField="CatchAllData" ma:web="8d5ae7cb-5eaa-45bd-87a9-9ecdfd4d7a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1b022cc-d96d-4c7a-a6ef-47af526da2c2">
      <Terms xmlns="http://schemas.microsoft.com/office/infopath/2007/PartnerControls"/>
    </lcf76f155ced4ddcb4097134ff3c332f>
    <TaxCatchAll xmlns="8d5ae7cb-5eaa-45bd-87a9-9ecdfd4d7a10" xsi:nil="true"/>
    <Comments xmlns="91b022cc-d96d-4c7a-a6ef-47af526da2c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9FB32D-024D-4E08-879F-DECBFBFA824E}">
  <ds:schemaRefs>
    <ds:schemaRef ds:uri="8d5ae7cb-5eaa-45bd-87a9-9ecdfd4d7a10"/>
    <ds:schemaRef ds:uri="91b022cc-d96d-4c7a-a6ef-47af526da2c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55037ED-0B11-4449-BF81-C0D1539FFB91}">
  <ds:schemaRefs>
    <ds:schemaRef ds:uri="http://purl.org/dc/elements/1.1/"/>
    <ds:schemaRef ds:uri="http://www.w3.org/XML/1998/namespace"/>
    <ds:schemaRef ds:uri="http://purl.org/dc/terms/"/>
    <ds:schemaRef ds:uri="8d5ae7cb-5eaa-45bd-87a9-9ecdfd4d7a10"/>
    <ds:schemaRef ds:uri="91b022cc-d96d-4c7a-a6ef-47af526da2c2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  <clbl:label id="{ea60d57e-af5b-4752-ac57-3e4f28ca11dc}" enabled="1" method="Standard" siteId="{36da45f1-dd2c-4d1f-af13-5abe46b9992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904</Words>
  <Application>Microsoft Office PowerPoint</Application>
  <PresentationFormat>Custom</PresentationFormat>
  <Paragraphs>167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Job Aid Template</vt:lpstr>
      <vt:lpstr>1_Administrative</vt:lpstr>
      <vt:lpstr>1_Job Aid Template</vt:lpstr>
      <vt:lpstr>Request Extended Enterprise  Learner – New User</vt:lpstr>
      <vt:lpstr>Request Extended Enterprise Learner –  New User (Part 1 of 8)</vt:lpstr>
      <vt:lpstr>Request Extended Enterprise Learner –  New User (Part 2 of 8)</vt:lpstr>
      <vt:lpstr>Request Extended Enterprise Learner –  New User (Part 3 of 8)</vt:lpstr>
      <vt:lpstr>Request Extended Enterprise Learner –  New User (Part 4 of 8)</vt:lpstr>
      <vt:lpstr>Request Extended Enterprise Learner –  New User (Part 5 of 8)</vt:lpstr>
      <vt:lpstr>Request Extended Enterprise Learner –  New User (Part 6 of 8)</vt:lpstr>
      <vt:lpstr>Request Extended Enterprise Learner –  New User (Part 7 of 8)</vt:lpstr>
      <vt:lpstr>Request Extended Enterprise Learner –  New User (Part 8 of 8)</vt:lpstr>
      <vt:lpstr>Request Extended Enterprise Learner –  Manage Profile (Part 1 of 3)</vt:lpstr>
      <vt:lpstr>Request Extended Enterprise Learner –  Manage Profile (Part 2 of 3)</vt:lpstr>
      <vt:lpstr>Request Extended Enterprise Learner –  Manage Profile (Part 3 of 3)</vt:lpstr>
      <vt:lpstr>Request Extended Enterprise Learner –  Recover Account/Password (Part 1 of 4)</vt:lpstr>
      <vt:lpstr>Request Extended Enterprise Learner –  Recover Account/Password (Part 2 of 4)</vt:lpstr>
      <vt:lpstr>Request Extended Enterprise Learner –  Recover Account/Password (Part 3 of 4)</vt:lpstr>
      <vt:lpstr>Request Extended Enterprise Learner –  Recover Account/Password (Part 4 of 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Romo, Kasi</cp:lastModifiedBy>
  <cp:revision>20</cp:revision>
  <cp:lastPrinted>2024-05-14T19:49:44Z</cp:lastPrinted>
  <dcterms:created xsi:type="dcterms:W3CDTF">2024-01-04T16:25:20Z</dcterms:created>
  <dcterms:modified xsi:type="dcterms:W3CDTF">2026-08-14T20:19:54Z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0x010100FDB65DE563EE374EA74AD05A80579592</vt:lpwstr>
  </property>
  <property fmtid="{D5CDD505-2E9C-101B-9397-08002B2CF9AE}" pid="10" name="MediaServiceImageTags">
    <vt:lpwstr/>
  </property>
  <property fmtid="{D5CDD505-2E9C-101B-9397-08002B2CF9AE}" pid="11" name="ArticulateGUID">
    <vt:lpwstr>BD549AF3-47D3-41AD-8951-BE61F4011AB3</vt:lpwstr>
  </property>
  <property fmtid="{D5CDD505-2E9C-101B-9397-08002B2CF9AE}" pid="12" name="ArticulatePath">
    <vt:lpwstr>https://gets.sharepoint.com/sites/SAO_NextGen/End User Training Materials/1 HCM/Learning/Job Aids/6 Complete/Job Aid_Learning_RequestExtendedEnterpriseLearnerNewUser_Complete</vt:lpwstr>
  </property>
</Properties>
</file>