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comments/modernComment_172_5AF31B4B.xml" ContentType="application/vnd.ms-powerpoint.comments+xml"/>
  <Override PartName="/ppt/comments/modernComment_173_451598AE.xml" ContentType="application/vnd.ms-powerpoint.comments+xml"/>
  <Override PartName="/ppt/comments/modernComment_16C_9AA3FA92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  <p:sldMasterId id="2147483749" r:id="rId5"/>
  </p:sldMasterIdLst>
  <p:notesMasterIdLst>
    <p:notesMasterId r:id="rId11"/>
  </p:notesMasterIdLst>
  <p:sldIdLst>
    <p:sldId id="355" r:id="rId6"/>
    <p:sldId id="356" r:id="rId7"/>
    <p:sldId id="370" r:id="rId8"/>
    <p:sldId id="371" r:id="rId9"/>
    <p:sldId id="364" r:id="rId10"/>
  </p:sldIdLst>
  <p:sldSz cx="12192000" cy="16256000"/>
  <p:notesSz cx="7315200" cy="96012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91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68300F-0F46-BFA1-4F06-A273C3DA2924}" name="Olsen, Scott" initials="OS" userId="S::scott.olsen@sao.ga.gov::b170e10a-e08e-4e4a-87e0-123fb392078b" providerId="AD"/>
  <p188:author id="{8720932C-58B8-903E-3C52-6D463B34B2BE}" name="Blackshear, Toni" initials="TB" userId="S::toni.blackshear@sao.ga.gov::728cc639-1579-4431-8c20-805d8be18b62" providerId="AD"/>
  <p188:author id="{96335839-3A4B-BF7E-3626-2A62A4195FE3}" name="Gibbs, Fe'loy" initials="GF" userId="S::feloy.gibbs@sao.ga.gov::9c53f827-85ef-45d7-ad77-4b3578253557" providerId="AD"/>
  <p188:author id="{85962F3F-1C78-67CE-6023-3987B0B6593D}" name="Sipe, Jamie" initials="JS" userId="S::jamie.sipe@sao.ga.gov::7135933e-2247-4fda-8566-f650ed1ae2f7" providerId="AD"/>
  <p188:author id="{F91B0641-7AD4-5A68-D1F4-7C9063A67663}" name="Swartout, Darcy" initials="SD" userId="S::dswartout@deloitte.com::bc7a7b0f-5bcf-46d3-acb2-99bb7206cb2b" providerId="AD"/>
  <p188:author id="{BFFD038E-6017-C843-98BD-7DB9884C9DDE}" name="Sipe, Jamie" initials="SJ" userId="S::jasipe@deloitte.com::5bc06a04-23d5-42bd-853b-0cd5205b0fa0" providerId="AD"/>
  <p188:author id="{2AFD9AF1-72FD-DABD-77A2-2F9C0E103930}" name="Bennett, Sarah" initials="BS" userId="S::sarabennett@deloitte.com::e3a7b89e-ccd3-495f-9a2d-e395c84ccd09" providerId="AD"/>
  <p188:author id="{3033C2F6-E6C9-0691-B99F-BAFE8E228662}" name="Swartout, Darcy" initials="DS" userId="S::darcy.swartout@sao.ga.gov::1c015fc4-41a8-4efb-8017-be6f6fc86c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30A0"/>
    <a:srgbClr val="3B1C5B"/>
    <a:srgbClr val="8D2B64"/>
    <a:srgbClr val="F73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17ED12-CD58-CBDD-9176-73C03380006F}" v="5" dt="2026-09-23T19:45:53.550"/>
    <p1510:client id="{7C05E461-F3EB-F142-77F4-4A0027C65384}" v="15" dt="2026-09-23T15:17:56.893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6" autoAdjust="0"/>
    <p:restoredTop sz="94660"/>
  </p:normalViewPr>
  <p:slideViewPr>
    <p:cSldViewPr snapToGrid="0">
      <p:cViewPr varScale="1">
        <p:scale>
          <a:sx n="41" d="100"/>
          <a:sy n="41" d="100"/>
        </p:scale>
        <p:origin x="3564" y="90"/>
      </p:cViewPr>
      <p:guideLst>
        <p:guide orient="horz" pos="5120"/>
        <p:guide pos="91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omments/modernComment_16C_9AA3FA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64D3F27-9A36-4ABA-AE7D-1EDB5CB5C444}" authorId="{96335839-3A4B-BF7E-3626-2A62A4195FE3}" created="2026-09-23T14:10:23.882">
    <pc:sldMkLst xmlns:pc="http://schemas.microsoft.com/office/powerpoint/2013/main/command">
      <pc:docMk/>
      <pc:sldMk cId="2594437778" sldId="364"/>
    </pc:sldMkLst>
    <p188:replyLst>
      <p188:reply id="{EC0B24AC-C67E-480E-845E-42BE594AF001}" authorId="{ED68300F-0F46-BFA1-4F06-A273C3DA2924}" created="2026-09-23T15:17:56.893">
        <p188:txBody>
          <a:bodyPr/>
          <a:lstStyle/>
          <a:p>
            <a:r>
              <a:rPr lang="en-US"/>
              <a:t>[@Cirata, Lisa]   Hi Lisa, one update for you.</a:t>
            </a:r>
          </a:p>
        </p188:txBody>
      </p188:reply>
    </p188:replyLst>
    <p188:txBody>
      <a:bodyPr/>
      <a:lstStyle/>
      <a:p>
        <a:r>
          <a:rPr lang="en-US"/>
          <a:t>Can we mention that the options for Favorites which previously was under Menu is now under Worker Profile</a:t>
        </a:r>
      </a:p>
    </p188:txBody>
  </p188:cm>
</p188:cmLst>
</file>

<file path=ppt/comments/modernComment_172_5AF31B4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87FE495-37D7-4C9F-BB5F-3821812DDC3B}" authorId="{96335839-3A4B-BF7E-3626-2A62A4195FE3}" created="2026-09-23T14:08:07.6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525881675" sldId="370"/>
      <ac:spMk id="7" creationId="{18DF6624-C275-9BD9-0572-CFE1A2D009FD}"/>
    </ac:deMkLst>
    <p188:replyLst>
      <p188:reply id="{06D2079B-7964-4965-B8F7-79F73C17C2D4}" authorId="{ED68300F-0F46-BFA1-4F06-A273C3DA2924}" created="2026-09-23T15:15:07.940">
        <p188:txBody>
          <a:bodyPr/>
          <a:lstStyle/>
          <a:p>
            <a:r>
              <a:rPr lang="en-US"/>
              <a:t>I removed the double text field.</a:t>
            </a:r>
          </a:p>
        </p188:txBody>
      </p188:reply>
    </p188:replyLst>
    <p188:txBody>
      <a:bodyPr/>
      <a:lstStyle/>
      <a:p>
        <a:r>
          <a:rPr lang="en-US"/>
          <a:t>Instruction is blurry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23T19:45:47.691" authorId="{96335839-3A4B-BF7E-3626-2A62A4195FE3}"/>
          </p223:rxn>
        </p223:reactions>
      </p:ext>
    </p188:extLst>
  </p188:cm>
</p188:cmLst>
</file>

<file path=ppt/comments/modernComment_173_451598A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FA60366-3F18-4EC6-8D2F-A3B61A439009}" authorId="{96335839-3A4B-BF7E-3626-2A62A4195FE3}" created="2026-09-23T14:08:40.52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159043246" sldId="371"/>
      <ac:spMk id="7" creationId="{6FCC6A77-124F-2BF2-CF94-07F97A1371B2}"/>
    </ac:deMkLst>
    <p188:replyLst>
      <p188:reply id="{52649B72-1C67-4274-947D-FF804DBA0CDC}" authorId="{ED68300F-0F46-BFA1-4F06-A273C3DA2924}" created="2026-09-23T15:15:38.237">
        <p188:txBody>
          <a:bodyPr/>
          <a:lstStyle/>
          <a:p>
            <a:r>
              <a:rPr lang="en-US"/>
              <a:t>removed double text field</a:t>
            </a:r>
          </a:p>
        </p188:txBody>
      </p188:reply>
    </p188:replyLst>
    <p188:txBody>
      <a:bodyPr/>
      <a:lstStyle/>
      <a:p>
        <a:r>
          <a:rPr lang="en-US"/>
          <a:t>Instructions is blurry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23T19:45:53.550" authorId="{96335839-3A4B-BF7E-3626-2A62A4195FE3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3D99ADA-6A33-48C2-AFB3-0384CD57271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43163" y="1200150"/>
            <a:ext cx="24288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C8F99EE-B2D2-41D4-83DE-2320E590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4 shap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This guide will show…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839" y="13330242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C14F2E-E381-93EA-DBCB-C1F91E6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31516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70291" y="13330239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DA55B7-CD6E-C95A-2992-64371D2A2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31516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9257" y="13330242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CE2A6E-264E-7C16-B0B4-3931B56EB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31516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77068" y="13330242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717931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708605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717931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22374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FD19BBC-BAC4-08DB-FDBA-738F62F04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881183-AB5B-F9DE-8894-57103CCFE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3609981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57F10D-29E7-F3E8-912B-C32328D47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84255" y="6921923"/>
            <a:ext cx="2423491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16B957-9C62-0546-6A92-FDE1987FADA8}"/>
              </a:ext>
            </a:extLst>
          </p:cNvPr>
          <p:cNvSpPr txBox="1"/>
          <p:nvPr userDrawn="1"/>
        </p:nvSpPr>
        <p:spPr>
          <a:xfrm>
            <a:off x="4723345" y="3576893"/>
            <a:ext cx="2766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892AEE-85F0-E84B-76AC-34E8D80A1880}"/>
              </a:ext>
            </a:extLst>
          </p:cNvPr>
          <p:cNvSpPr txBox="1"/>
          <p:nvPr userDrawn="1"/>
        </p:nvSpPr>
        <p:spPr>
          <a:xfrm>
            <a:off x="4788196" y="6906348"/>
            <a:ext cx="2615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C0BDFB-051D-A08F-460B-C1B8714AE784}"/>
              </a:ext>
            </a:extLst>
          </p:cNvPr>
          <p:cNvSpPr txBox="1"/>
          <p:nvPr userDrawn="1"/>
        </p:nvSpPr>
        <p:spPr>
          <a:xfrm>
            <a:off x="318654" y="14918134"/>
            <a:ext cx="11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Disclaimer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: Due to regular system updates, the screens and features in GA@WORK may differ slightly from those shown in this job aid. For questions or assistance, please contact the Help Desk.</a:t>
            </a:r>
          </a:p>
        </p:txBody>
      </p:sp>
    </p:spTree>
    <p:extLst>
      <p:ext uri="{BB962C8B-B14F-4D97-AF65-F5344CB8AC3E}">
        <p14:creationId xmlns:p14="http://schemas.microsoft.com/office/powerpoint/2010/main" val="293293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3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This guide will show…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C14F2E-E381-93EA-DBCB-C1F91E6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3836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51390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CE2A6E-264E-7C16-B0B4-3931B56EB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893885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1305" y="13687823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FD19BBC-BAC4-08DB-FDBA-738F62F04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881183-AB5B-F9DE-8894-57103CCFE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3609981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57F10D-29E7-F3E8-912B-C32328D47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84255" y="6921923"/>
            <a:ext cx="2423491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DC4C5-432F-B3DE-A77A-FDC165C645F7}"/>
              </a:ext>
            </a:extLst>
          </p:cNvPr>
          <p:cNvSpPr txBox="1"/>
          <p:nvPr userDrawn="1"/>
        </p:nvSpPr>
        <p:spPr>
          <a:xfrm>
            <a:off x="4723345" y="3576893"/>
            <a:ext cx="2766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BCC5AF-4320-5B74-B8A1-6CCA6B4E0B93}"/>
              </a:ext>
            </a:extLst>
          </p:cNvPr>
          <p:cNvSpPr txBox="1"/>
          <p:nvPr userDrawn="1"/>
        </p:nvSpPr>
        <p:spPr>
          <a:xfrm>
            <a:off x="4788196" y="6906348"/>
            <a:ext cx="2615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471E88-A719-662B-3416-FBDA3C129E59}"/>
              </a:ext>
            </a:extLst>
          </p:cNvPr>
          <p:cNvSpPr txBox="1"/>
          <p:nvPr userDrawn="1"/>
        </p:nvSpPr>
        <p:spPr>
          <a:xfrm>
            <a:off x="311727" y="14942127"/>
            <a:ext cx="11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Due to regular system updates, the screens and features in GA@WORK may differ slightly from those shown in this job aid. For questions or assistance, please contact the Help Desk.</a:t>
            </a:r>
          </a:p>
        </p:txBody>
      </p:sp>
    </p:spTree>
    <p:extLst>
      <p:ext uri="{BB962C8B-B14F-4D97-AF65-F5344CB8AC3E}">
        <p14:creationId xmlns:p14="http://schemas.microsoft.com/office/powerpoint/2010/main" val="112065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 (Part # of #)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FD2C3A-9CD7-69CB-79BD-441FE0B0C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810899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2F89C5-BA9C-10B7-27AB-618C11A9DDF4}"/>
              </a:ext>
            </a:extLst>
          </p:cNvPr>
          <p:cNvSpPr txBox="1"/>
          <p:nvPr userDrawn="1"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77525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 (Part # of #)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1D62B9-092A-5F26-5652-E9634800D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830931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C7FDA3-E4B5-9645-B256-99EF55D552CE}"/>
              </a:ext>
            </a:extLst>
          </p:cNvPr>
          <p:cNvSpPr txBox="1"/>
          <p:nvPr userDrawn="1"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197359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 (Part # of #)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three steps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AF977A-F5B7-8D5D-85A5-89899962E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786472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D9B1FF-2E75-10F2-0345-2EBC4810EFB0}"/>
              </a:ext>
            </a:extLst>
          </p:cNvPr>
          <p:cNvSpPr txBox="1"/>
          <p:nvPr userDrawn="1"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200381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 (Part # of #)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6D5B2F-86C6-2EE7-3391-D9177BA81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773437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13C64-74F8-A087-BEE1-93117B5CE964}"/>
              </a:ext>
            </a:extLst>
          </p:cNvPr>
          <p:cNvSpPr txBox="1"/>
          <p:nvPr userDrawn="1"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103040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313323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428306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8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31" r:id="rId2"/>
    <p:sldLayoutId id="2147483727" r:id="rId3"/>
    <p:sldLayoutId id="2147483728" r:id="rId4"/>
    <p:sldLayoutId id="2147483729" r:id="rId5"/>
    <p:sldLayoutId id="2147483730" r:id="rId6"/>
    <p:sldLayoutId id="2147483732" r:id="rId7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82A1D-66EC-74BC-AB60-89C831CA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314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B7592-11CA-2A6E-1542-0BE2F9D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27525"/>
            <a:ext cx="10515600" cy="10313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C6595-393F-C30E-D49F-F56A5356E571}"/>
              </a:ext>
            </a:extLst>
          </p:cNvPr>
          <p:cNvSpPr/>
          <p:nvPr userDrawn="1"/>
        </p:nvSpPr>
        <p:spPr>
          <a:xfrm>
            <a:off x="0" y="16059617"/>
            <a:ext cx="12192000" cy="19638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93FA5-7779-9A5A-2D1A-6A4D7543CEA1}"/>
              </a:ext>
            </a:extLst>
          </p:cNvPr>
          <p:cNvSpPr/>
          <p:nvPr userDrawn="1"/>
        </p:nvSpPr>
        <p:spPr>
          <a:xfrm>
            <a:off x="0" y="15814613"/>
            <a:ext cx="12192000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F10F9-1BC4-F778-75AE-3BE8E035C2B5}"/>
              </a:ext>
            </a:extLst>
          </p:cNvPr>
          <p:cNvSpPr/>
          <p:nvPr userDrawn="1"/>
        </p:nvSpPr>
        <p:spPr>
          <a:xfrm>
            <a:off x="0" y="15906150"/>
            <a:ext cx="12192000" cy="11679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588AB-8E23-C19A-1F89-2E8E911DB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8" y="133201"/>
            <a:ext cx="2936764" cy="4727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5D4F38-F451-E598-8188-4BA135F7B4DE}"/>
              </a:ext>
            </a:extLst>
          </p:cNvPr>
          <p:cNvSpPr/>
          <p:nvPr userDrawn="1"/>
        </p:nvSpPr>
        <p:spPr>
          <a:xfrm>
            <a:off x="0" y="698365"/>
            <a:ext cx="4031311" cy="12100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57F171-F95D-BF02-8249-DFFEC6B94B21}"/>
              </a:ext>
            </a:extLst>
          </p:cNvPr>
          <p:cNvSpPr/>
          <p:nvPr userDrawn="1"/>
        </p:nvSpPr>
        <p:spPr>
          <a:xfrm>
            <a:off x="4031311" y="698366"/>
            <a:ext cx="4129378" cy="1210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4463F-88E7-4CAB-FEA0-5B3F158CC5D7}"/>
              </a:ext>
            </a:extLst>
          </p:cNvPr>
          <p:cNvSpPr/>
          <p:nvPr userDrawn="1"/>
        </p:nvSpPr>
        <p:spPr>
          <a:xfrm>
            <a:off x="8160689" y="698364"/>
            <a:ext cx="4031311" cy="1210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7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172_5AF31B4B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8/10/relationships/comments" Target="../comments/modernComment_173_451598AE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8/10/relationships/comments" Target="../comments/modernComment_16C_9AA3FA9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39C346-3206-559E-BD9A-D93CB9F42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D9F3F8-9B10-2A7E-A124-EE6DEE6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794EC-4E3F-6B53-82AC-3E32E23E1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BECF17-DFF5-706A-4BD9-83DBF4B2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GA@WORK: New Navigation Menu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8A4F8D-27CE-51A6-7DB0-78A10F1E2825}"/>
              </a:ext>
            </a:extLst>
          </p:cNvPr>
          <p:cNvSpPr txBox="1"/>
          <p:nvPr/>
        </p:nvSpPr>
        <p:spPr>
          <a:xfrm>
            <a:off x="4723345" y="3576893"/>
            <a:ext cx="2766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BB6FEC-C60D-49BB-A4AE-8ED5D0583D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This job aid walks employees through the 7 new features introduced in the redesigned GA@WORK navigation menu.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9C5D2D-E7CF-CBC6-7F52-848250C94A7A}"/>
              </a:ext>
            </a:extLst>
          </p:cNvPr>
          <p:cNvSpPr txBox="1"/>
          <p:nvPr/>
        </p:nvSpPr>
        <p:spPr>
          <a:xfrm>
            <a:off x="4788196" y="6906348"/>
            <a:ext cx="2615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D10075-D2D1-BEAF-E25D-673DCC1AF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1565" y="7557646"/>
            <a:ext cx="10542315" cy="536236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400" b="1" dirty="0"/>
              <a:t>The 7 new features covered in this guide: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Easy Access to Home</a:t>
            </a:r>
            <a:r>
              <a:rPr lang="en-US" sz="2400" dirty="0"/>
              <a:t> – the </a:t>
            </a:r>
            <a:r>
              <a:rPr lang="en-US" sz="2400" b="1" dirty="0"/>
              <a:t>Home</a:t>
            </a:r>
            <a:r>
              <a:rPr lang="en-US" sz="2400" dirty="0"/>
              <a:t> button is now located in the navigation sidebar.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Categorized Navigation</a:t>
            </a:r>
            <a:r>
              <a:rPr lang="en-US" sz="2400" dirty="0"/>
              <a:t> – hover over a category to preview and select items in one click.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Saved Items</a:t>
            </a:r>
            <a:r>
              <a:rPr lang="en-US" sz="2400" dirty="0"/>
              <a:t> – access saved shortcuts directly from the sidebar.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Customize Your Navigation</a:t>
            </a:r>
            <a:r>
              <a:rPr lang="en-US" sz="2400" dirty="0"/>
              <a:t> – personalize your navigation to fit how you work.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Optimize Your Screen Space</a:t>
            </a:r>
            <a:r>
              <a:rPr lang="en-US" sz="2400" dirty="0"/>
              <a:t> – show or hide the sidebar to maximize screen space.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Reorder Categories</a:t>
            </a:r>
            <a:r>
              <a:rPr lang="en-US" sz="2400" dirty="0"/>
              <a:t> – customize the order of your categories.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/>
              <a:t>Pin Menu Items</a:t>
            </a:r>
            <a:r>
              <a:rPr lang="en-US" sz="2400" dirty="0"/>
              <a:t> – pin your most-used items to the top of the sidebar.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082E7B-8386-7355-0FE9-4DE7505661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64923" y="12759753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At a Glance: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3C6C7C-8C40-D8D9-1BA6-A13B1DFFB5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Explore the Sidebar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B7C34F-CAEE-3B6F-DE0B-7F01229DC4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1800" dirty="0"/>
              <a:t>Customize Menu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C297BA9-7850-2144-FADD-2BD3C6BEB5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Reorder &amp; Optimize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1A24BAD-6929-53A5-9DED-14D151B75A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Pin Your Favorites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952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tepImage2"/>
          <p:cNvPicPr>
            <a:picLocks noChangeAspect="1"/>
          </p:cNvPicPr>
          <p:nvPr/>
        </p:nvPicPr>
        <p:blipFill>
          <a:blip r:embed="rId2"/>
          <a:srcRect b="17705"/>
          <a:stretch>
            <a:fillRect/>
          </a:stretch>
        </p:blipFill>
        <p:spPr>
          <a:xfrm>
            <a:off x="1005710" y="10554585"/>
            <a:ext cx="9890890" cy="46647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3AD9FE-AACD-E717-9335-70B520799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9974E4-FED9-E34D-3397-72BFB3F93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6F22A-9DC2-0131-3DE0-806446DD8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A72F123-7042-8D81-34FB-091C1DD17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Navigation Menu (Part 1 of 4)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B02916-86CB-C809-9BA4-4E2D1398BB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730" dirty="0"/>
              <a:t>Select the </a:t>
            </a:r>
            <a:r>
              <a:rPr lang="en-US" sz="3730" b="1" dirty="0"/>
              <a:t>Home</a:t>
            </a:r>
            <a:r>
              <a:rPr lang="en-US" sz="3730" dirty="0"/>
              <a:t> button.</a:t>
            </a:r>
          </a:p>
          <a:p>
            <a:pPr marL="742950" lvl="1" indent="0">
              <a:buNone/>
            </a:pPr>
            <a:r>
              <a:rPr lang="en-US" sz="2400" b="1" dirty="0"/>
              <a:t>Note</a:t>
            </a:r>
            <a:r>
              <a:rPr lang="en-US" sz="2400" dirty="0"/>
              <a:t>: The </a:t>
            </a:r>
            <a:r>
              <a:rPr lang="en-US" sz="2400" b="1" dirty="0"/>
              <a:t>Home</a:t>
            </a:r>
            <a:r>
              <a:rPr lang="en-US" sz="2400" dirty="0"/>
              <a:t> button is now in the navigation sidebar.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11C2FFE-B52F-D456-055F-4DBED2342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730" dirty="0"/>
              <a:t>Hover over a category to preview.</a:t>
            </a:r>
          </a:p>
          <a:p>
            <a:pPr marL="800100" lvl="1" indent="0">
              <a:buNone/>
            </a:pPr>
            <a:r>
              <a:rPr lang="en-US" sz="2400" b="1" dirty="0"/>
              <a:t>Note: </a:t>
            </a:r>
            <a:r>
              <a:rPr lang="en-US" sz="2400" dirty="0"/>
              <a:t>Categories remain the same, but you can now hover to preview items in each category, keeping everything one click away.</a:t>
            </a:r>
          </a:p>
          <a:p>
            <a:r>
              <a:rPr lang="en-US" sz="3730" dirty="0"/>
              <a:t> </a:t>
            </a:r>
          </a:p>
        </p:txBody>
      </p:sp>
      <p:pic>
        <p:nvPicPr>
          <p:cNvPr id="101" name="StepImage1"/>
          <p:cNvPicPr>
            <a:picLocks noChangeAspect="1"/>
          </p:cNvPicPr>
          <p:nvPr/>
        </p:nvPicPr>
        <p:blipFill>
          <a:blip r:embed="rId3"/>
          <a:srcRect b="1450"/>
          <a:stretch>
            <a:fillRect/>
          </a:stretch>
        </p:blipFill>
        <p:spPr>
          <a:xfrm>
            <a:off x="2667000" y="3584885"/>
            <a:ext cx="6858000" cy="49396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2" name="StepCaption1"/>
          <p:cNvSpPr>
            <a:spLocks noGrp="1"/>
          </p:cNvSpPr>
          <p:nvPr/>
        </p:nvSpPr>
        <p:spPr>
          <a:xfrm>
            <a:off x="838199" y="6998030"/>
            <a:ext cx="10569221" cy="1413667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endParaRPr lang="en-US" sz="1600" dirty="0"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FF6214-3BBB-D007-039D-F307757716E9}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8D53B8-BC6A-CEEC-F892-12783D2EF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841008" y="4145863"/>
            <a:ext cx="349867" cy="349937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06B14C-5D4F-5AD1-2409-7AAE946B2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292368" y="4046511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463C8C-A7DA-CD55-974E-15FAADE05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84866" y="11479959"/>
            <a:ext cx="5213762" cy="217798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6631E1-6166-159A-A735-22D0D62A1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036226" y="1193766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78360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F3155-61F0-C210-BEEF-C12B1CC3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tepImage4" descr="The image displays a user interface with a navigation menu customization section, including options to hide or show the sidebar, add, remove, or pin menu items, and a layout for organizing the navigation experience.&#10;&#10;AI-generated content may be incorrect.">
            <a:extLst>
              <a:ext uri="{FF2B5EF4-FFF2-40B4-BE49-F238E27FC236}">
                <a16:creationId xmlns:a16="http://schemas.microsoft.com/office/drawing/2014/main" id="{84F01C45-8766-678E-4B3A-035CCEDB7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15" y="10867058"/>
            <a:ext cx="9875520" cy="418640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StepImage3" descr="The image displays a user interface with a saved section, featuring a sidebar with shortcuts, and navigation options for interview results, team time, and time off.&#10;&#10;AI-generated content may be incorrect.">
            <a:extLst>
              <a:ext uri="{FF2B5EF4-FFF2-40B4-BE49-F238E27FC236}">
                <a16:creationId xmlns:a16="http://schemas.microsoft.com/office/drawing/2014/main" id="{B26CB6DA-A426-2406-9A68-DEB59B425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15" y="4579649"/>
            <a:ext cx="9875520" cy="33286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169A4A-2CDB-422D-DD7D-85194FD6A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06E146-51D4-ECC9-F8E8-9E8564FD1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CD274-118A-439C-889B-52B8CAB87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286C127-3907-F6E0-B5D9-AF7C3786C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Navigation Menu (Part 2 of 4)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FDF139F-4120-5D49-0789-72C9550B1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n-US" sz="3730" dirty="0"/>
              <a:t>Select items from the </a:t>
            </a:r>
            <a:r>
              <a:rPr lang="en-US" sz="3730" b="1" dirty="0"/>
              <a:t>Saved</a:t>
            </a:r>
            <a:r>
              <a:rPr lang="en-US" sz="3730" dirty="0"/>
              <a:t> menu on the sidebar.</a:t>
            </a:r>
          </a:p>
          <a:p>
            <a:pPr marL="742950" lvl="1" indent="0">
              <a:buNone/>
            </a:pPr>
            <a:r>
              <a:rPr lang="en-US" sz="2400" b="1" dirty="0"/>
              <a:t>Note</a:t>
            </a:r>
            <a:r>
              <a:rPr lang="en-US" sz="2400" dirty="0"/>
              <a:t>: Quickly access your saved items, including shortcuts, directly from the sidebar.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939F11-C566-170A-D644-A93089E33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730" dirty="0"/>
              <a:t>Select items from the </a:t>
            </a:r>
            <a:r>
              <a:rPr lang="en-US" sz="3730" b="1" dirty="0"/>
              <a:t>Customize Navigation</a:t>
            </a:r>
            <a:r>
              <a:rPr lang="en-US" sz="3730" dirty="0"/>
              <a:t> menu.</a:t>
            </a:r>
          </a:p>
          <a:p>
            <a:pPr marL="742950" lvl="1" indent="0">
              <a:buNone/>
            </a:pPr>
            <a:r>
              <a:rPr lang="en-US" sz="2400" b="1" dirty="0"/>
              <a:t>Note: </a:t>
            </a:r>
            <a:r>
              <a:rPr lang="en-US" sz="2400" dirty="0"/>
              <a:t>Set up your navigation the way that works best for you.</a:t>
            </a:r>
          </a:p>
          <a:p>
            <a:r>
              <a:rPr lang="en-US" sz="3730" dirty="0"/>
              <a:t> </a:t>
            </a:r>
          </a:p>
        </p:txBody>
      </p:sp>
      <p:sp>
        <p:nvSpPr>
          <p:cNvPr id="102" name="StepCaption1">
            <a:extLst>
              <a:ext uri="{FF2B5EF4-FFF2-40B4-BE49-F238E27FC236}">
                <a16:creationId xmlns:a16="http://schemas.microsoft.com/office/drawing/2014/main" id="{BE4EE3D1-6EBC-B96E-2D52-952C5FB3859C}"/>
              </a:ext>
            </a:extLst>
          </p:cNvPr>
          <p:cNvSpPr>
            <a:spLocks noGrp="1"/>
          </p:cNvSpPr>
          <p:nvPr/>
        </p:nvSpPr>
        <p:spPr>
          <a:xfrm>
            <a:off x="838199" y="6998030"/>
            <a:ext cx="10569221" cy="1413667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endParaRPr lang="en-US" sz="1600" dirty="0"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E69159-C0BC-DF84-E842-2DDEACB9E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033381" y="5700137"/>
            <a:ext cx="2628151" cy="2141594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CCB5724-5382-0A81-BD65-3192CA23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484741" y="5744389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522E1F-F07B-8ED3-1247-FDB1088E8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367445" y="10904942"/>
            <a:ext cx="4060898" cy="405103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871C7A9-0835-4738-8AC5-31D13E13E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19148" y="11062843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2588167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4CF30-2B27-A0BE-1E09-9836E8295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tepImage5" descr="The image displays a web interface with a navigation panel, a sidebar, and a main content area, including options to customize the sidebar and optimize screen space.&#10;&#10;AI-generated content may be incorrect.">
            <a:extLst>
              <a:ext uri="{FF2B5EF4-FFF2-40B4-BE49-F238E27FC236}">
                <a16:creationId xmlns:a16="http://schemas.microsoft.com/office/drawing/2014/main" id="{DEEF6CF6-88C9-DCD7-3AEB-091FE00768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810"/>
          <a:stretch>
            <a:fillRect/>
          </a:stretch>
        </p:blipFill>
        <p:spPr>
          <a:xfrm>
            <a:off x="1267915" y="4644747"/>
            <a:ext cx="9875520" cy="345422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" name="StepImage6" descr="The image displays a web interface with a navigation bar featuring various categories such as Home, Inventory, and Customize Navigation, along with options to cancel, save changes, and manage the workflow.&#10;&#10;AI-generated content may be incorrect.">
            <a:extLst>
              <a:ext uri="{FF2B5EF4-FFF2-40B4-BE49-F238E27FC236}">
                <a16:creationId xmlns:a16="http://schemas.microsoft.com/office/drawing/2014/main" id="{65966391-CC48-1C89-ACBE-06F5B0C4EB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b="28941"/>
          <a:stretch>
            <a:fillRect/>
          </a:stretch>
        </p:blipFill>
        <p:spPr>
          <a:xfrm>
            <a:off x="1374372" y="10916703"/>
            <a:ext cx="9457110" cy="38095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303658-732D-48C6-83D3-22FAD767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262BE-2152-5D75-FCC3-D3F658CC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8B0C7-A4A8-2230-BE4E-DEE4C41A6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31BB25-CAFD-6F96-F106-81802DDE5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Navigation Menu (Part 3 of 4)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38C311D-CC87-0AA8-7288-EE59F0E2C0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en-US" sz="3730" dirty="0"/>
              <a:t>Maximize your screen by showing or hiding the </a:t>
            </a:r>
            <a:r>
              <a:rPr lang="en-US" sz="4000" b="1" dirty="0"/>
              <a:t>Navigation</a:t>
            </a:r>
            <a:r>
              <a:rPr lang="en-US" sz="4000" dirty="0"/>
              <a:t> sidebar</a:t>
            </a:r>
            <a:r>
              <a:rPr lang="en-US" sz="3730" dirty="0"/>
              <a:t>.</a:t>
            </a:r>
          </a:p>
          <a:p>
            <a:pPr marL="800100" lvl="1" indent="0">
              <a:buNone/>
            </a:pPr>
            <a:r>
              <a:rPr lang="en-US" sz="2400" b="1" dirty="0"/>
              <a:t>Note</a:t>
            </a:r>
            <a:r>
              <a:rPr lang="en-US" sz="2400" dirty="0"/>
              <a:t>: Show or hide the Global Navigation Sidebar to maximize screen space as needed.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7F305B-23AB-43DD-5654-FE076C33F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6"/>
            </a:pPr>
            <a:r>
              <a:rPr lang="en-US" sz="3730" dirty="0"/>
              <a:t>Select items under </a:t>
            </a:r>
            <a:r>
              <a:rPr lang="en-US" sz="3730" b="1" dirty="0"/>
              <a:t>Customize Navigation </a:t>
            </a:r>
            <a:r>
              <a:rPr lang="en-US" sz="3730" dirty="0"/>
              <a:t>to Reorder Categories.</a:t>
            </a:r>
          </a:p>
          <a:p>
            <a:pPr marL="742950" lvl="1" indent="0">
              <a:buNone/>
            </a:pPr>
            <a:r>
              <a:rPr lang="en-US" sz="2400" b="1" dirty="0"/>
              <a:t>Note: </a:t>
            </a:r>
            <a:r>
              <a:rPr lang="en-US" sz="2400" dirty="0"/>
              <a:t>Customize the order of your categories to fit your workflow.</a:t>
            </a:r>
            <a:endParaRPr lang="en-US" sz="3730" dirty="0"/>
          </a:p>
        </p:txBody>
      </p:sp>
      <p:sp>
        <p:nvSpPr>
          <p:cNvPr id="102" name="StepCaption1">
            <a:extLst>
              <a:ext uri="{FF2B5EF4-FFF2-40B4-BE49-F238E27FC236}">
                <a16:creationId xmlns:a16="http://schemas.microsoft.com/office/drawing/2014/main" id="{98BC8DCD-02FE-BB6D-AED0-1EECD60CF0BD}"/>
              </a:ext>
            </a:extLst>
          </p:cNvPr>
          <p:cNvSpPr>
            <a:spLocks noGrp="1"/>
          </p:cNvSpPr>
          <p:nvPr/>
        </p:nvSpPr>
        <p:spPr>
          <a:xfrm>
            <a:off x="838199" y="6998030"/>
            <a:ext cx="10569221" cy="1413667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endParaRPr lang="en-US" sz="1600" dirty="0"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CEBAB8-9AC7-A21C-B818-21423DE23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801020" y="4981721"/>
            <a:ext cx="5342415" cy="311724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0FA9DB4-97D5-26D9-1042-4A787A86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133100" y="626602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628AA2-255E-7971-B071-F763C54FA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789635" y="12454167"/>
            <a:ext cx="4060898" cy="227208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E9011C5-B5BB-11A9-4A36-87B99DDCA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858780" y="12700733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5904324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34FC1C-F77F-0BEC-C5FC-AB5048064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AA567B-A385-94A9-7732-7C8DB2BA2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81400-E04C-ACC6-A5EB-61303882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B60EAC0-D079-D7F5-F3F1-E39F36F8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Navigation Menu (Part 4 of 4)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E486D7-D8A5-15FE-4908-BCCCCAA7C7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7"/>
            </a:pPr>
            <a:r>
              <a:rPr lang="en-US" dirty="0"/>
              <a:t>Pin menu items.</a:t>
            </a:r>
            <a:br>
              <a:rPr lang="en-US" dirty="0"/>
            </a:br>
            <a:r>
              <a:rPr lang="en-US" sz="2400" b="1" dirty="0"/>
              <a:t>Note</a:t>
            </a:r>
            <a:r>
              <a:rPr lang="en-US" sz="2400" dirty="0"/>
              <a:t>: </a:t>
            </a:r>
            <a:r>
              <a:rPr lang="en-US" sz="2400" dirty="0">
                <a:latin typeface="Arial"/>
                <a:cs typeface="Arial"/>
              </a:rPr>
              <a:t>Pin your most-used menu items to the top of the sidebar for instant access.</a:t>
            </a:r>
          </a:p>
        </p:txBody>
      </p:sp>
      <p:pic>
        <p:nvPicPr>
          <p:cNvPr id="101" name="StepImage7"/>
          <p:cNvPicPr>
            <a:picLocks noChangeAspect="1"/>
          </p:cNvPicPr>
          <p:nvPr/>
        </p:nvPicPr>
        <p:blipFill>
          <a:blip r:embed="rId3"/>
          <a:srcRect b="18132"/>
          <a:stretch>
            <a:fillRect/>
          </a:stretch>
        </p:blipFill>
        <p:spPr>
          <a:xfrm>
            <a:off x="1289201" y="4354283"/>
            <a:ext cx="9554405" cy="43993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7E74AD-9871-BA65-B35E-2DD92232F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066403" y="4561118"/>
            <a:ext cx="1457904" cy="69668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D8DFC1-8CF3-5A03-5064-3AF784FB5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31894" y="4561118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8D44C8-2607-9682-F3DE-9DB9EC4E5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9200" y="14349681"/>
            <a:ext cx="10953599" cy="991815"/>
            <a:chOff x="328693" y="2700632"/>
            <a:chExt cx="6062976" cy="502647"/>
          </a:xfrm>
          <a:solidFill>
            <a:schemeClr val="accent5"/>
          </a:solidFill>
        </p:grpSpPr>
        <p:sp>
          <p:nvSpPr>
            <p:cNvPr id="14" name="Freeform 101">
              <a:extLst>
                <a:ext uri="{FF2B5EF4-FFF2-40B4-BE49-F238E27FC236}">
                  <a16:creationId xmlns:a16="http://schemas.microsoft.com/office/drawing/2014/main" id="{0101EC6A-87F5-75E3-5F09-2CAF74BC1D95}"/>
                </a:ext>
              </a:extLst>
            </p:cNvPr>
            <p:cNvSpPr/>
            <p:nvPr/>
          </p:nvSpPr>
          <p:spPr>
            <a:xfrm>
              <a:off x="328693" y="2700632"/>
              <a:ext cx="6062976" cy="502647"/>
            </a:xfrm>
            <a:prstGeom prst="rect">
              <a:avLst/>
            </a:prstGeom>
            <a:grpFill/>
            <a:ln w="12700">
              <a:solidFill>
                <a:schemeClr val="accent5"/>
              </a:solidFill>
              <a:miter lim="400000"/>
            </a:ln>
          </p:spPr>
          <p:txBody>
            <a:bodyPr lIns="45718" tIns="45718" rIns="45718" bIns="45718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endParaRPr lang="en-US" sz="1400"/>
            </a:p>
          </p:txBody>
        </p:sp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27F9F2F6-4953-400A-7E24-B482A5F4F3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5905" y="2765624"/>
              <a:ext cx="463807" cy="380601"/>
            </a:xfrm>
            <a:prstGeom prst="rect">
              <a:avLst/>
            </a:prstGeom>
          </p:spPr>
        </p:pic>
      </p:grp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F469F2F-4F83-5EC9-C2D0-2C6DE0BC1C12}"/>
              </a:ext>
            </a:extLst>
          </p:cNvPr>
          <p:cNvSpPr txBox="1">
            <a:spLocks/>
          </p:cNvSpPr>
          <p:nvPr/>
        </p:nvSpPr>
        <p:spPr>
          <a:xfrm>
            <a:off x="2004698" y="14531003"/>
            <a:ext cx="9598025" cy="750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/>
              <a:t>You have successfully reviewed the new GA@WORK navigation menu.</a:t>
            </a:r>
          </a:p>
        </p:txBody>
      </p:sp>
    </p:spTree>
    <p:extLst>
      <p:ext uri="{BB962C8B-B14F-4D97-AF65-F5344CB8AC3E}">
        <p14:creationId xmlns:p14="http://schemas.microsoft.com/office/powerpoint/2010/main" val="25944377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dministrativ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5DE563EE374EA74AD05A80579592" ma:contentTypeVersion="15" ma:contentTypeDescription="Create a new document." ma:contentTypeScope="" ma:versionID="74bcba3dbaef7232a2f349164506767e">
  <xsd:schema xmlns:xsd="http://www.w3.org/2001/XMLSchema" xmlns:xs="http://www.w3.org/2001/XMLSchema" xmlns:p="http://schemas.microsoft.com/office/2006/metadata/properties" xmlns:ns2="91b022cc-d96d-4c7a-a6ef-47af526da2c2" xmlns:ns3="8d5ae7cb-5eaa-45bd-87a9-9ecdfd4d7a10" targetNamespace="http://schemas.microsoft.com/office/2006/metadata/properties" ma:root="true" ma:fieldsID="a45a3afc3d81b7990a39b2f52d207b53" ns2:_="" ns3:_="">
    <xsd:import namespace="91b022cc-d96d-4c7a-a6ef-47af526da2c2"/>
    <xsd:import namespace="8d5ae7cb-5eaa-45bd-87a9-9ecdfd4d7a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22cc-d96d-4c7a-a6ef-47af526da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d1b9b15-6ca2-435f-87bd-c880ab9116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" ma:index="22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ae7cb-5eaa-45bd-87a9-9ecdfd4d7a1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7b3830a-905b-4cd3-90a5-cc2916807d11}" ma:internalName="TaxCatchAll" ma:showField="CatchAllData" ma:web="8d5ae7cb-5eaa-45bd-87a9-9ecdfd4d7a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b022cc-d96d-4c7a-a6ef-47af526da2c2">
      <Terms xmlns="http://schemas.microsoft.com/office/infopath/2007/PartnerControls"/>
    </lcf76f155ced4ddcb4097134ff3c332f>
    <TaxCatchAll xmlns="8d5ae7cb-5eaa-45bd-87a9-9ecdfd4d7a10" xsi:nil="true"/>
    <Comments xmlns="91b022cc-d96d-4c7a-a6ef-47af526da2c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A432FC-1107-4AEF-BDA3-298A808AF239}">
  <ds:schemaRefs>
    <ds:schemaRef ds:uri="8d5ae7cb-5eaa-45bd-87a9-9ecdfd4d7a10"/>
    <ds:schemaRef ds:uri="91b022cc-d96d-4c7a-a6ef-47af526da2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55037ED-0B11-4449-BF81-C0D1539FFB91}">
  <ds:schemaRefs>
    <ds:schemaRef ds:uri="http://purl.org/dc/dcmitype/"/>
    <ds:schemaRef ds:uri="http://purl.org/dc/terms/"/>
    <ds:schemaRef ds:uri="http://purl.org/dc/elements/1.1/"/>
    <ds:schemaRef ds:uri="91b022cc-d96d-4c7a-a6ef-47af526da2c2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8d5ae7cb-5eaa-45bd-87a9-9ecdfd4d7a1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17FB6B5-495C-4BE2-9DC0-3AE0052121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6da45f1-dd2c-4d1f-af13-5abe46b99921}" enabled="0" method="" siteId="{36da45f1-dd2c-4d1f-af13-5abe46b99921}" removed="1"/>
  <clbl:label id="{512da10d-071b-4b94-8abc-9ec4044d1516}" enabled="0" method="" siteId="{512da10d-071b-4b94-8abc-9ec4044d15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395</Words>
  <Application>Microsoft Office PowerPoint</Application>
  <PresentationFormat>Custom</PresentationFormat>
  <Paragraphs>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Job Aid Template</vt:lpstr>
      <vt:lpstr>1_Administrative</vt:lpstr>
      <vt:lpstr>GA@WORK: New Navigation Menu</vt:lpstr>
      <vt:lpstr>New Navigation Menu (Part 1 of 4)</vt:lpstr>
      <vt:lpstr>New Navigation Menu (Part 2 of 4)</vt:lpstr>
      <vt:lpstr>New Navigation Menu (Part 3 of 4)</vt:lpstr>
      <vt:lpstr>New Navigation Menu (Part 4 of 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Suite_Workstream_Title</dc:title>
  <dc:creator>Bennett, Sarah</dc:creator>
  <cp:lastModifiedBy>Chapman, Mary</cp:lastModifiedBy>
  <cp:revision>13</cp:revision>
  <cp:lastPrinted>2024-05-14T19:49:44Z</cp:lastPrinted>
  <dcterms:created xsi:type="dcterms:W3CDTF">2024-01-04T16:25:20Z</dcterms:created>
  <dcterms:modified xsi:type="dcterms:W3CDTF">2026-09-29T11:49:19Z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2024-01-04T16:25:20Z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502715d2-dc1c-4686-9400-29020d63069a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0x010100FDB65DE563EE374EA74AD05A80579592</vt:lpwstr>
  </property>
  <property fmtid="{D5CDD505-2E9C-101B-9397-08002B2CF9AE}" pid="10" name="MediaServiceImageTags">
    <vt:lpwstr/>
  </property>
  <property fmtid="{D5CDD505-2E9C-101B-9397-08002B2CF9AE}" pid="11" name="ArticulateGUID">
    <vt:lpwstr>13B9A1E6-6BC7-4873-8947-60C0395A8333</vt:lpwstr>
  </property>
  <property fmtid="{D5CDD505-2E9C-101B-9397-08002B2CF9AE}" pid="12" name="ArticulatePath">
    <vt:lpwstr>https://gets.sharepoint.com/sites/SAO_NextGen/End User Training Materials/4 Templates/Job Aid_Workstream_Title_Status</vt:lpwstr>
  </property>
</Properties>
</file>