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32" r:id="rId5"/>
    <p:sldMasterId id="2147483758" r:id="rId6"/>
  </p:sldMasterIdLst>
  <p:notesMasterIdLst>
    <p:notesMasterId r:id="rId12"/>
  </p:notesMasterIdLst>
  <p:sldIdLst>
    <p:sldId id="345" r:id="rId7"/>
    <p:sldId id="402" r:id="rId8"/>
    <p:sldId id="326" r:id="rId9"/>
    <p:sldId id="365" r:id="rId10"/>
    <p:sldId id="368" r:id="rId11"/>
  </p:sldIdLst>
  <p:sldSz cx="12192000" cy="16256000"/>
  <p:notesSz cx="7315200" cy="96012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91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254B0D-EF6E-223D-FD48-E01D262D24DB}" name="John, Deepu Thomas" initials="JT" userId="S::deeputhomas.john@sao.ga.gov::6c0b0df3-22a9-4cbc-85e0-53d3e54ce821" providerId="AD"/>
  <p188:author id="{85962F3F-1C78-67CE-6023-3987B0B6593D}" name="Sipe, Jamie" initials="JS" userId="S::jamie.sipe@sao.ga.gov::7135933e-2247-4fda-8566-f650ed1ae2f7" providerId="AD"/>
  <p188:author id="{F91B0641-7AD4-5A68-D1F4-7C9063A67663}" name="Swartout, Darcy" initials="SD" userId="S::dswartout@deloitte.com::bc7a7b0f-5bcf-46d3-acb2-99bb7206cb2b" providerId="AD"/>
  <p188:author id="{14B9BD4A-0BCD-CD5E-F038-DC068922D1A3}" name="Robertson, Bridgitt" initials="RB" userId="S::bridgitt.robertson@doas.ga.gov::7c9ea946-82fd-409c-bc61-269b0ae7a479" providerId="AD"/>
  <p188:author id="{DCF60B4B-05E6-856F-21E4-E26054E01633}" name="Robertson, Bridgitt" initials="RB" userId="S::Bridgitt.Robertson@doas.ga.gov::7c9ea946-82fd-409c-bc61-269b0ae7a479" providerId="AD"/>
  <p188:author id="{F94FB268-4EB0-26A1-9FED-9A9B05C4B15C}" name="McClester, Ryan" initials="MR" userId="S::ryan.mcclester@sao.ga.gov::5f0298cf-8456-4577-8b9b-8f3379c01079" providerId="AD"/>
  <p188:author id="{FD112B87-4ECB-1A4F-CEC8-A22DFEE694ED}" name="Meredith, Holli" initials="MH" userId="S::holli.meredith@doas.ga.gov::abed3d92-5b59-46a6-a144-e54e81988cdd" providerId="AD"/>
  <p188:author id="{BFFD038E-6017-C843-98BD-7DB9884C9DDE}" name="Sipe, Jamie" initials="SJ" userId="S::jasipe@deloitte.com::5bc06a04-23d5-42bd-853b-0cd5205b0fa0" providerId="AD"/>
  <p188:author id="{E7C035C9-2E0C-2950-4BE1-D60822819F77}" name="Craddock, Kevin" initials="" userId="S::kevin.craddock@sao.ga.gov::ed86d6b4-8a29-4fab-9f29-c4a6f85acbfb" providerId="AD"/>
  <p188:author id="{2AFD9AF1-72FD-DABD-77A2-2F9C0E103930}" name="Bennett, Sarah" initials="BS" userId="S::sarabennett@deloitte.com::e3a7b89e-ccd3-495f-9a2d-e395c84ccd09" providerId="AD"/>
  <p188:author id="{14050DF4-5A79-A81B-870B-F71F08C740B9}" name="Carter, Deona" initials="CD" userId="S::dmcarter_tcsg.edu#ext#@gets.onmicrosoft.com::8b7bed87-ce7f-4433-964f-68a9215d084b" providerId="AD"/>
  <p188:author id="{3033C2F6-E6C9-0691-B99F-BAFE8E228662}" name="Swartout, Darcy" initials="DS" userId="S::darcy.swartout@sao.ga.gov::1c015fc4-41a8-4efb-8017-be6f6fc86c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30A0"/>
    <a:srgbClr val="3B1C5B"/>
    <a:srgbClr val="8D2B64"/>
    <a:srgbClr val="F73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1EFAE2-DB07-60BB-EBF4-B612B13FA112}" v="6" dt="2026-10-06T19:33:56.920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6781" autoAdjust="0"/>
  </p:normalViewPr>
  <p:slideViewPr>
    <p:cSldViewPr snapToGrid="0">
      <p:cViewPr varScale="1">
        <p:scale>
          <a:sx n="47" d="100"/>
          <a:sy n="47" d="100"/>
        </p:scale>
        <p:origin x="3114" y="78"/>
      </p:cViewPr>
      <p:guideLst>
        <p:guide orient="horz" pos="5120"/>
        <p:guide pos="91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gs" Target="tags/tag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3D99ADA-6A33-48C2-AFB3-0384CD57271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8F99EE-B2D2-41D4-83DE-2320E590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99EE-B2D2-41D4-83DE-2320E59029E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3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64923" y="1251210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 descr="Arrow">
            <a:extLst>
              <a:ext uri="{FF2B5EF4-FFF2-40B4-BE49-F238E27FC236}">
                <a16:creationId xmlns:a16="http://schemas.microsoft.com/office/drawing/2014/main" id="{06C14F2E-E381-93EA-DBCB-C1F91E6E4009}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 descr="straight arrow">
            <a:extLst>
              <a:ext uri="{FF2B5EF4-FFF2-40B4-BE49-F238E27FC236}">
                <a16:creationId xmlns:a16="http://schemas.microsoft.com/office/drawing/2014/main" id="{6FDA55B7-CD6E-C95A-2992-64371D2A2250}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 descr="straight arrow">
            <a:extLst>
              <a:ext uri="{FF2B5EF4-FFF2-40B4-BE49-F238E27FC236}">
                <a16:creationId xmlns:a16="http://schemas.microsoft.com/office/drawing/2014/main" id="{0FCE2A6E-264E-7C16-B0B4-3931B56EBDB1}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End of Process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03C570-FB6F-0193-F8CB-34BC593A1010}"/>
              </a:ext>
            </a:extLst>
          </p:cNvPr>
          <p:cNvSpPr txBox="1"/>
          <p:nvPr userDrawn="1"/>
        </p:nvSpPr>
        <p:spPr>
          <a:xfrm>
            <a:off x="311727" y="14942127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29329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5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9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three steps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1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0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Workstream Review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Training Team Revisions (2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Workstream/FT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Deloitte Training Team Review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Final Revision and Sign Off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B6DD4F-2416-AD9F-2363-30840C0348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2211255"/>
              </p:ext>
            </p:extLst>
          </p:nvPr>
        </p:nvGraphicFramePr>
        <p:xfrm>
          <a:off x="838200" y="8996856"/>
          <a:ext cx="10515600" cy="4736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7344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812770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5533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29276540"/>
                    </a:ext>
                  </a:extLst>
                </a:gridCol>
              </a:tblGrid>
              <a:tr h="71295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Submitted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90592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Workstream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3003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20040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Deloitte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66444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Revision and Sign Off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369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F33C47-DEA5-BC72-FA0B-E2BA9D9F9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719353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BEF44C1-9881-1F13-E372-5A82BB6E89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74126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AF5C8D-D653-F882-300D-E0224C0A80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1767424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0C93307-83F5-DFFF-38D5-4899D0CC9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701E3E3-1B4B-C330-F24D-1D44CC4785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4576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2E6FA6-79A6-782D-0077-CCC1CD6B73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4575" y="1073656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44F6979-F6B1-986A-91EE-238E3D255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4575" y="1173322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F68F5A8-5DBE-72F0-3908-40E09C06F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5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28A2C6-0D88-779C-31B8-03B948D20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6940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F5BB6A0-9E4C-1D8D-604F-0BBA301021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18637" y="10726287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F366C12-D71B-F569-4C99-7BBC5A671F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9184" y="1174349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157A038-3F84-2CDC-F32B-52C62E1748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9184" y="1275043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</p:spTree>
    <p:extLst>
      <p:ext uri="{BB962C8B-B14F-4D97-AF65-F5344CB8AC3E}">
        <p14:creationId xmlns:p14="http://schemas.microsoft.com/office/powerpoint/2010/main" val="364929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2169066"/>
              </p:ext>
            </p:extLst>
          </p:nvPr>
        </p:nvGraphicFramePr>
        <p:xfrm>
          <a:off x="961917" y="3446028"/>
          <a:ext cx="10268164" cy="490728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 base: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Audience: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 Owner: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2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Updated: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Description: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24888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1588" y="344646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category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1587" y="4167188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1586" y="4851400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knowledge base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1586" y="5557562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audience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DC183B97-06E2-8E8F-4712-ADC891C5B5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1586" y="624927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content owner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03D6334-E958-175E-AEC8-A6D959D9A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1586" y="6940984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date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E9050D0-1302-FE7D-B8A9-C7D87BA8F7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586" y="7647146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short description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9322516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E97C49-1A79-B06F-DDD7-0BAA87EC4534}"/>
              </a:ext>
            </a:extLst>
          </p:cNvPr>
          <p:cNvSpPr txBox="1"/>
          <p:nvPr userDrawn="1"/>
        </p:nvSpPr>
        <p:spPr>
          <a:xfrm>
            <a:off x="4806529" y="8699098"/>
            <a:ext cx="2578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Article Body</a:t>
            </a:r>
          </a:p>
        </p:txBody>
      </p:sp>
    </p:spTree>
    <p:extLst>
      <p:ext uri="{BB962C8B-B14F-4D97-AF65-F5344CB8AC3E}">
        <p14:creationId xmlns:p14="http://schemas.microsoft.com/office/powerpoint/2010/main" val="17156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113739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Workstream Review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Training Team Revisions (2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Workstream/FT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Deloitte Training Team Review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Final Revision and Sign Off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B6DD4F-2416-AD9F-2363-30840C0348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2211255"/>
              </p:ext>
            </p:extLst>
          </p:nvPr>
        </p:nvGraphicFramePr>
        <p:xfrm>
          <a:off x="838200" y="8996856"/>
          <a:ext cx="10515600" cy="4736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7344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812770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5533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29276540"/>
                    </a:ext>
                  </a:extLst>
                </a:gridCol>
              </a:tblGrid>
              <a:tr h="71295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Submitted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90592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Workstream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3003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20040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Deloitte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66444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Revision and Sign Off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369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F33C47-DEA5-BC72-FA0B-E2BA9D9F9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719353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BEF44C1-9881-1F13-E372-5A82BB6E89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74126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AF5C8D-D653-F882-300D-E0224C0A80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1767424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0C93307-83F5-DFFF-38D5-4899D0CC9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701E3E3-1B4B-C330-F24D-1D44CC4785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4576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2E6FA6-79A6-782D-0077-CCC1CD6B73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4575" y="1073656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44F6979-F6B1-986A-91EE-238E3D255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4575" y="1173322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F68F5A8-5DBE-72F0-3908-40E09C06F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5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28A2C6-0D88-779C-31B8-03B948D20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6940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F5BB6A0-9E4C-1D8D-604F-0BBA301021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18637" y="10726287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F366C12-D71B-F569-4C99-7BBC5A671F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9184" y="1174349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157A038-3F84-2CDC-F32B-52C62E1748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9184" y="1275043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</p:spTree>
    <p:extLst>
      <p:ext uri="{BB962C8B-B14F-4D97-AF65-F5344CB8AC3E}">
        <p14:creationId xmlns:p14="http://schemas.microsoft.com/office/powerpoint/2010/main" val="333291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36577536"/>
              </p:ext>
            </p:extLst>
          </p:nvPr>
        </p:nvGraphicFramePr>
        <p:xfrm>
          <a:off x="1085634" y="12009925"/>
          <a:ext cx="10268164" cy="280416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Can View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305" y="12010360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category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35304" y="12731085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who can view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35303" y="13415297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location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5303" y="14121459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4045780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840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125850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8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7" r:id="rId2"/>
    <p:sldLayoutId id="2147483728" r:id="rId3"/>
    <p:sldLayoutId id="2147483729" r:id="rId4"/>
    <p:sldLayoutId id="2147483730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7" r:id="rId2"/>
    <p:sldLayoutId id="214748374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6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72ECF-C5C4-5074-1F5D-B486D3AA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7B9413-C376-4173-83FA-9706DE374DDA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EEEBFC-3967-D1DE-7534-0B7F78703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48246-0DD3-39AC-FEBC-6A62E68E4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EC60B3-F6F5-F68C-E3C0-7ED22CC84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Drop Learning Enrollment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87E3C1-6035-8756-8F71-DB8FC4C3DA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This guide will show </a:t>
            </a:r>
            <a:r>
              <a:rPr lang="en-US" i="1" dirty="0">
                <a:latin typeface="Arial"/>
                <a:cs typeface="Arial"/>
              </a:rPr>
              <a:t>Learners, External Learners </a:t>
            </a:r>
            <a:r>
              <a:rPr lang="en-US" dirty="0">
                <a:latin typeface="Arial"/>
                <a:cs typeface="Arial"/>
              </a:rPr>
              <a:t>the steps to </a:t>
            </a:r>
            <a:r>
              <a:rPr lang="en-US" i="1" dirty="0">
                <a:latin typeface="Arial"/>
                <a:cs typeface="Arial"/>
              </a:rPr>
              <a:t>Drop a Learning Enrollment.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31CAF4-26FE-F46C-B71B-185227EA1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Click </a:t>
            </a:r>
            <a:r>
              <a:rPr lang="en-US" b="1" dirty="0">
                <a:latin typeface="Arial"/>
                <a:cs typeface="Arial"/>
              </a:rPr>
              <a:t>Personal-&gt;Learning</a:t>
            </a:r>
            <a:r>
              <a:rPr lang="en-US" dirty="0">
                <a:latin typeface="Arial"/>
                <a:cs typeface="Arial"/>
              </a:rPr>
              <a:t> on the </a:t>
            </a:r>
            <a:r>
              <a:rPr lang="en-US" b="1" dirty="0">
                <a:latin typeface="Arial"/>
                <a:cs typeface="Arial"/>
              </a:rPr>
              <a:t>Menu</a:t>
            </a:r>
            <a:r>
              <a:rPr lang="en-US" dirty="0">
                <a:latin typeface="Arial"/>
                <a:cs typeface="Arial"/>
              </a:rPr>
              <a:t>. </a:t>
            </a:r>
          </a:p>
          <a:p>
            <a:r>
              <a:rPr lang="en-US" dirty="0">
                <a:latin typeface="Arial"/>
                <a:cs typeface="Arial"/>
              </a:rPr>
              <a:t>Click </a:t>
            </a:r>
            <a:r>
              <a:rPr lang="en-US" b="1" dirty="0">
                <a:latin typeface="Arial"/>
                <a:cs typeface="Arial"/>
              </a:rPr>
              <a:t>My Learning </a:t>
            </a:r>
            <a:r>
              <a:rPr lang="en-US" dirty="0">
                <a:latin typeface="Arial"/>
                <a:cs typeface="Arial"/>
              </a:rPr>
              <a:t>on the </a:t>
            </a:r>
            <a:r>
              <a:rPr lang="en-US" b="1" dirty="0">
                <a:latin typeface="Arial"/>
                <a:cs typeface="Arial"/>
              </a:rPr>
              <a:t>Learning</a:t>
            </a:r>
            <a:r>
              <a:rPr lang="en-US" dirty="0">
                <a:latin typeface="Arial"/>
                <a:cs typeface="Arial"/>
              </a:rPr>
              <a:t> menu</a:t>
            </a:r>
            <a:r>
              <a:rPr lang="en-US" b="1" dirty="0">
                <a:latin typeface="Arial"/>
                <a:cs typeface="Arial"/>
              </a:rPr>
              <a:t>.</a:t>
            </a:r>
            <a:endParaRPr lang="en-US" b="1" dirty="0"/>
          </a:p>
          <a:p>
            <a:r>
              <a:rPr lang="en-US" dirty="0">
                <a:latin typeface="Arial"/>
                <a:cs typeface="Arial"/>
              </a:rPr>
              <a:t>Select a </a:t>
            </a:r>
            <a:r>
              <a:rPr lang="en-US" b="1" dirty="0">
                <a:latin typeface="Arial"/>
                <a:cs typeface="Arial"/>
              </a:rPr>
              <a:t>Drop Reason </a:t>
            </a:r>
            <a:r>
              <a:rPr lang="en-US" dirty="0">
                <a:latin typeface="Arial"/>
                <a:cs typeface="Arial"/>
              </a:rPr>
              <a:t>to </a:t>
            </a:r>
            <a:r>
              <a:rPr lang="en-US" b="1" dirty="0">
                <a:latin typeface="Arial"/>
                <a:cs typeface="Arial"/>
              </a:rPr>
              <a:t>Drop Learning Enrollment</a:t>
            </a:r>
            <a:r>
              <a:rPr lang="en-US" dirty="0">
                <a:latin typeface="Arial"/>
                <a:cs typeface="Arial"/>
              </a:rPr>
              <a:t>. </a:t>
            </a:r>
          </a:p>
          <a:p>
            <a:r>
              <a:rPr lang="en-US" dirty="0">
                <a:latin typeface="Arial"/>
                <a:cs typeface="Arial"/>
              </a:rPr>
              <a:t>Submit the</a:t>
            </a:r>
            <a:r>
              <a:rPr lang="en-US" b="1" dirty="0">
                <a:latin typeface="Arial"/>
                <a:cs typeface="Arial"/>
              </a:rPr>
              <a:t> Drop Learning Enrollment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58FECB-CEA0-7FB2-34AD-F1B4C23BFF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0515" y="13601427"/>
            <a:ext cx="1560210" cy="867248"/>
          </a:xfrm>
        </p:spPr>
        <p:txBody>
          <a:bodyPr>
            <a:noAutofit/>
          </a:bodyPr>
          <a:lstStyle/>
          <a:p>
            <a:r>
              <a:rPr lang="en-US" dirty="0"/>
              <a:t>Click Learning on Menu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6F01A9-63A5-D236-1331-D41986CDFC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51518" y="13504046"/>
            <a:ext cx="1449387" cy="115773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Click My Learning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444220-97C0-C4F8-5AED-6BF0D13911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93968" y="13504046"/>
            <a:ext cx="1507827" cy="1157729"/>
          </a:xfrm>
        </p:spPr>
        <p:txBody>
          <a:bodyPr>
            <a:normAutofit/>
          </a:bodyPr>
          <a:lstStyle/>
          <a:p>
            <a:r>
              <a:rPr lang="en-US" dirty="0"/>
              <a:t>Select a Drop Reason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936AEC-2B98-2219-8D52-E5A3A7BEBC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61603" y="13601426"/>
            <a:ext cx="1507826" cy="960183"/>
          </a:xfrm>
        </p:spPr>
        <p:txBody>
          <a:bodyPr>
            <a:noAutofit/>
          </a:bodyPr>
          <a:lstStyle/>
          <a:p>
            <a:r>
              <a:rPr lang="en-US" dirty="0"/>
              <a:t>Submit Drop Learning Enrollment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21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543FB-708C-5296-1C61-E5D9E978F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350D3-7E5E-613B-7FB5-D8DCA29C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C245E-F006-F7C5-F40F-05B977533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A38923-F4F5-DE56-68D8-2D5D5189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Drop Learning Enrollment (Part 1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89111-5D0B-9325-5D39-BC195675C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 the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Global Navigation Menu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D4460F-B0A5-3A65-63AE-B770B4A7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390" y="9058881"/>
            <a:ext cx="10569221" cy="6053667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dirty="0">
                <a:latin typeface="Arial"/>
                <a:cs typeface="Arial"/>
              </a:rPr>
              <a:t>Click </a:t>
            </a:r>
            <a:r>
              <a:rPr lang="en-US" sz="3600" b="1" dirty="0">
                <a:latin typeface="Arial"/>
                <a:cs typeface="Arial"/>
              </a:rPr>
              <a:t>Personal</a:t>
            </a:r>
            <a:r>
              <a:rPr lang="en-US" sz="3600" dirty="0">
                <a:latin typeface="Arial"/>
                <a:cs typeface="Arial"/>
              </a:rPr>
              <a:t>-&gt;</a:t>
            </a:r>
            <a:r>
              <a:rPr lang="en-US" sz="3600" b="1" dirty="0">
                <a:latin typeface="Arial"/>
                <a:cs typeface="Arial"/>
              </a:rPr>
              <a:t>Learning </a:t>
            </a:r>
            <a:r>
              <a:rPr lang="en-US" sz="3600" dirty="0">
                <a:latin typeface="Arial"/>
                <a:cs typeface="Arial"/>
              </a:rPr>
              <a:t>to access your </a:t>
            </a:r>
            <a:r>
              <a:rPr lang="en-US" sz="3600" b="1" dirty="0">
                <a:latin typeface="Arial"/>
                <a:cs typeface="Arial"/>
              </a:rPr>
              <a:t>Learning Dashboard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r>
              <a:rPr lang="en-US" sz="3700" dirty="0"/>
              <a:t>	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AEE84C-C137-2284-B16B-40FEF0E57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6316"/>
            <a:ext cx="731520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A017E8-0F54-0DA4-D50E-605AE30FA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9800" y="3656316"/>
            <a:ext cx="2362200" cy="12766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7D5F1036-226B-DBA6-1BF0-E47ED6B51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6890" y="10349417"/>
            <a:ext cx="3373717" cy="47512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695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3CF2F2B-1C23-4206-D312-EB604648C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0891446"/>
            <a:ext cx="3657143" cy="43428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543FB-708C-5296-1C61-E5D9E978F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350D3-7E5E-613B-7FB5-D8DCA29C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C245E-F006-F7C5-F40F-05B977533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A38923-F4F5-DE56-68D8-2D5D5189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Drop Learning Enrollment (Part 2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89111-5D0B-9325-5D39-BC195675C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sz="3600" dirty="0">
                <a:latin typeface="Arial"/>
                <a:cs typeface="Arial"/>
              </a:rPr>
              <a:t>Click </a:t>
            </a:r>
            <a:r>
              <a:rPr lang="en-US" sz="3600" b="1" dirty="0">
                <a:latin typeface="Arial"/>
                <a:cs typeface="Arial"/>
              </a:rPr>
              <a:t>My Learning </a:t>
            </a:r>
            <a:r>
              <a:rPr lang="en-US" sz="3600" dirty="0">
                <a:latin typeface="Arial"/>
                <a:cs typeface="Arial"/>
              </a:rPr>
              <a:t>to access your </a:t>
            </a:r>
            <a:r>
              <a:rPr lang="en-US" sz="3600" b="1" dirty="0">
                <a:latin typeface="Arial"/>
                <a:cs typeface="Arial"/>
              </a:rPr>
              <a:t>My Learning Dashboard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pPr marL="514350" indent="-514350"/>
            <a:endParaRPr lang="en-US" sz="37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D4460F-B0A5-3A65-63AE-B770B4A7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9017659"/>
            <a:ext cx="10569221" cy="6053667"/>
          </a:xfrm>
        </p:spPr>
        <p:txBody>
          <a:bodyPr vert="horz" wrap="square" lIns="91440" tIns="45720" rIns="91440" bIns="45720" rtlCol="0" anchor="t">
            <a:normAutofit fontScale="92500" lnSpcReduction="1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sz="3900" dirty="0"/>
              <a:t>Select the desired course in the </a:t>
            </a:r>
            <a:r>
              <a:rPr lang="en-US" sz="3900" b="1" dirty="0"/>
              <a:t>Continue Learning</a:t>
            </a:r>
            <a:r>
              <a:rPr lang="en-US" sz="3900" dirty="0"/>
              <a:t> section. </a:t>
            </a:r>
          </a:p>
          <a:p>
            <a:pPr marL="752475" indent="0">
              <a:tabLst>
                <a:tab pos="792163" algn="l"/>
              </a:tabLst>
            </a:pPr>
            <a:r>
              <a:rPr lang="en-US" sz="3000" b="1" dirty="0">
                <a:latin typeface="Arial"/>
                <a:cs typeface="Arial"/>
              </a:rPr>
              <a:t>Note</a:t>
            </a:r>
            <a:r>
              <a:rPr lang="en-US" sz="3000" dirty="0">
                <a:latin typeface="Arial"/>
                <a:cs typeface="Arial"/>
              </a:rPr>
              <a:t>:  The course can also be accessed by clicking </a:t>
            </a:r>
            <a:r>
              <a:rPr lang="en-US" sz="3000" i="1" dirty="0">
                <a:latin typeface="Arial"/>
                <a:cs typeface="Arial"/>
              </a:rPr>
              <a:t>Need to Drop an Enrollment?</a:t>
            </a:r>
            <a:r>
              <a:rPr lang="en-US" sz="3000" dirty="0">
                <a:latin typeface="Arial"/>
                <a:cs typeface="Arial"/>
              </a:rPr>
              <a:t> </a:t>
            </a:r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r>
              <a:rPr lang="en-US" sz="3700" dirty="0"/>
              <a:t>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441D47-8299-734A-439C-165DF1C5B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6" b="36472"/>
          <a:stretch/>
        </p:blipFill>
        <p:spPr>
          <a:xfrm>
            <a:off x="2209800" y="3618778"/>
            <a:ext cx="7315200" cy="45092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2B5CC28-FA01-7F60-0D98-098F2DFEC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33009" y="6539229"/>
            <a:ext cx="7291991" cy="13449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1BBCEC-DB6D-2F17-DBB4-A85A602C9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97829" y="11438467"/>
            <a:ext cx="3374571" cy="34749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005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8808D-8648-3077-3153-F69DDBFA9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E436E-6194-AB07-E6D5-ED66004D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D9D83-5B17-1704-5B63-E88A5F995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B70D46-9A07-8D37-1798-11DBC011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Drop Learning Enrollment (Part 3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E53574-8F51-22FE-148D-0BAA44DF6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3600" dirty="0"/>
              <a:t>The course page will display. Click </a:t>
            </a:r>
            <a:r>
              <a:rPr lang="en-US" sz="3600" b="1" dirty="0"/>
              <a:t>Drop Course </a:t>
            </a:r>
            <a:r>
              <a:rPr lang="en-US" sz="3600" dirty="0"/>
              <a:t>on the lower right corner of the page.</a:t>
            </a:r>
          </a:p>
          <a:p>
            <a:pPr marL="742950" indent="-742950">
              <a:buFont typeface="+mj-lt"/>
              <a:buAutoNum type="arabicPeriod" startAt="5"/>
            </a:pP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DA2AC1-41C8-FEC0-25AA-660C1A09A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9030965"/>
            <a:ext cx="10569221" cy="6053667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en-US" sz="3600" dirty="0">
                <a:latin typeface="Arial"/>
                <a:cs typeface="Arial"/>
              </a:rPr>
              <a:t>Select the </a:t>
            </a:r>
            <a:r>
              <a:rPr lang="en-US" sz="3600" b="1" dirty="0">
                <a:latin typeface="Arial"/>
                <a:cs typeface="Arial"/>
              </a:rPr>
              <a:t>Drop Reason</a:t>
            </a:r>
            <a:r>
              <a:rPr lang="en-US" sz="3600" dirty="0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pPr marL="803275" indent="-803275">
              <a:buFont typeface="+mj-lt"/>
              <a:buAutoNum type="arabicPeriod" startAt="6"/>
            </a:pPr>
            <a:r>
              <a:rPr lang="en-US" sz="3600" dirty="0"/>
              <a:t>Click </a:t>
            </a:r>
            <a:r>
              <a:rPr lang="en-US" sz="3600" b="1" dirty="0"/>
              <a:t>OK</a:t>
            </a:r>
            <a:r>
              <a:rPr lang="en-US" sz="3600" dirty="0"/>
              <a:t>.</a:t>
            </a:r>
          </a:p>
          <a:p>
            <a:pPr marL="742950" indent="0"/>
            <a:endParaRPr lang="en-US" sz="2800" dirty="0"/>
          </a:p>
          <a:p>
            <a:pPr marL="0" indent="0"/>
            <a:endParaRPr lang="en-US" sz="2800" b="1" dirty="0">
              <a:latin typeface="Arial"/>
              <a:cs typeface="Arial"/>
            </a:endParaRPr>
          </a:p>
          <a:p>
            <a:pPr marL="0" indent="0"/>
            <a:endParaRPr lang="en-US" sz="2800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E81AC2-A32A-236D-FAE9-BE1A48A44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2" t="64760" r="5293" b="5924"/>
          <a:stretch/>
        </p:blipFill>
        <p:spPr>
          <a:xfrm>
            <a:off x="1066799" y="3783501"/>
            <a:ext cx="10058400" cy="46281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262973C-A81D-1D32-430E-63CE43F59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8930" y="7358888"/>
            <a:ext cx="2908819" cy="661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B74F37-E77F-8106-6423-08AD76406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800" y="10478832"/>
            <a:ext cx="10058400" cy="4605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5D7410-2B11-BE6C-B323-3716ECE0F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5575" y="13417436"/>
            <a:ext cx="3593182" cy="50523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A98B51-AB4A-0C4C-592C-E2A632AAA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01175" y="14444758"/>
            <a:ext cx="1485900" cy="5006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27733D-51C7-6403-9508-1E0F88949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288757" y="1337403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D4B441D-A4F0-95DF-4CD2-34CB18BCB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869805" y="13896118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latin typeface="Arial"/>
                <a:cs typeface="Arial"/>
              </a:rPr>
              <a:t>7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997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8808D-8648-3077-3153-F69DDBFA9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E436E-6194-AB07-E6D5-ED66004D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D9D83-5B17-1704-5B63-E88A5F995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B70D46-9A07-8D37-1798-11DBC011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Drop Learning Enrollment (Part 4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E53574-8F51-22FE-148D-0BAA44DF6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8"/>
            </a:pPr>
            <a:r>
              <a:rPr lang="en-US" sz="3600" dirty="0"/>
              <a:t>The </a:t>
            </a:r>
            <a:r>
              <a:rPr lang="en-US" sz="3600" b="1" dirty="0"/>
              <a:t>Drop Reason </a:t>
            </a:r>
            <a:r>
              <a:rPr lang="en-US" sz="3600" dirty="0"/>
              <a:t>will display. Click </a:t>
            </a:r>
            <a:r>
              <a:rPr lang="en-US" sz="3600" b="1" dirty="0"/>
              <a:t>Submit</a:t>
            </a:r>
            <a:r>
              <a:rPr lang="en-US" sz="3600" dirty="0"/>
              <a:t>.</a:t>
            </a:r>
          </a:p>
          <a:p>
            <a:pPr marL="800100" indent="0"/>
            <a:r>
              <a:rPr lang="en-US" sz="2800" b="1" dirty="0">
                <a:latin typeface="Arial"/>
                <a:cs typeface="Arial"/>
              </a:rPr>
              <a:t>Note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i="1" dirty="0">
                <a:latin typeface="Arial"/>
                <a:cs typeface="Arial"/>
              </a:rPr>
              <a:t>Restricted Courses</a:t>
            </a:r>
            <a:r>
              <a:rPr lang="en-US" sz="2800" dirty="0">
                <a:latin typeface="Arial"/>
                <a:cs typeface="Arial"/>
              </a:rPr>
              <a:t> require approval. For </a:t>
            </a:r>
            <a:r>
              <a:rPr lang="en-US" sz="2800" i="1" dirty="0">
                <a:latin typeface="Arial"/>
                <a:cs typeface="Arial"/>
              </a:rPr>
              <a:t>Internal Learners</a:t>
            </a:r>
            <a:r>
              <a:rPr lang="en-US" sz="2800" dirty="0">
                <a:latin typeface="Arial"/>
                <a:cs typeface="Arial"/>
              </a:rPr>
              <a:t>, their manager must approve the Drop Learning Enrollment. For </a:t>
            </a:r>
            <a:r>
              <a:rPr lang="en-US" sz="2800" i="1" dirty="0">
                <a:latin typeface="Arial"/>
                <a:cs typeface="Arial"/>
              </a:rPr>
              <a:t>External Learners</a:t>
            </a:r>
            <a:r>
              <a:rPr lang="en-US" sz="2800" dirty="0">
                <a:latin typeface="Arial"/>
                <a:cs typeface="Arial"/>
              </a:rPr>
              <a:t>, the Instructor for the Blended course must approve the Drop Learning Enrollment.</a:t>
            </a:r>
            <a:endParaRPr lang="en-US" sz="2800" dirty="0"/>
          </a:p>
          <a:p>
            <a:pPr marL="0" indent="0"/>
            <a:endParaRPr lang="en-US" sz="2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DA2AC1-41C8-FEC0-25AA-660C1A09A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7390" y="9037355"/>
            <a:ext cx="10845414" cy="61128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9"/>
            </a:pPr>
            <a:r>
              <a:rPr lang="en-US" sz="3600" dirty="0"/>
              <a:t>You have successfully submitted the </a:t>
            </a:r>
            <a:r>
              <a:rPr lang="en-US" sz="3600" b="1" dirty="0"/>
              <a:t>Drop Learning Enrollment.  </a:t>
            </a:r>
          </a:p>
          <a:p>
            <a:pPr marL="742950" indent="0"/>
            <a:r>
              <a:rPr lang="en-US" sz="2800" b="1" dirty="0">
                <a:latin typeface="Arial"/>
                <a:cs typeface="Arial"/>
              </a:rPr>
              <a:t>Note: </a:t>
            </a:r>
            <a:r>
              <a:rPr lang="en-US" sz="2800" dirty="0">
                <a:latin typeface="Arial"/>
                <a:cs typeface="Arial"/>
              </a:rPr>
              <a:t>You may select </a:t>
            </a:r>
            <a:r>
              <a:rPr lang="en-US" sz="2800" i="1" dirty="0">
                <a:latin typeface="Arial"/>
                <a:cs typeface="Arial"/>
              </a:rPr>
              <a:t>View Details</a:t>
            </a:r>
            <a:r>
              <a:rPr lang="en-US" sz="2800" dirty="0">
                <a:latin typeface="Arial"/>
                <a:cs typeface="Arial"/>
              </a:rPr>
              <a:t> for more information regarding the Drop Learning Enrollment. </a:t>
            </a:r>
            <a:endParaRPr lang="en-US" sz="2800" dirty="0"/>
          </a:p>
          <a:p>
            <a:pPr marL="0" indent="0"/>
            <a:endParaRPr lang="en-US" sz="28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F4FA02-7F90-ABDB-1FEE-61E008D28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100883"/>
            <a:ext cx="9144000" cy="33684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773A0C-AC2C-4CCD-99B1-99302C054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30118" y="7783718"/>
            <a:ext cx="1376604" cy="4762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3DA251-F0A8-08A8-461C-218B7FD2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1485599"/>
            <a:ext cx="9144000" cy="18739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Freeform 101">
            <a:extLst>
              <a:ext uri="{FF2B5EF4-FFF2-40B4-BE49-F238E27FC236}">
                <a16:creationId xmlns:a16="http://schemas.microsoft.com/office/drawing/2014/main" id="{8656C997-C15D-7C21-861A-0AF1E93B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740" y="14419272"/>
            <a:ext cx="10953599" cy="99181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miter lim="400000"/>
          </a:ln>
        </p:spPr>
        <p:txBody>
          <a:bodyPr lIns="45718" tIns="45718" rIns="45718" bIns="45718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1706F5-DD47-7D84-517F-C3F9D39E98BB}"/>
              </a:ext>
            </a:extLst>
          </p:cNvPr>
          <p:cNvSpPr txBox="1"/>
          <p:nvPr/>
        </p:nvSpPr>
        <p:spPr>
          <a:xfrm>
            <a:off x="1780508" y="14664649"/>
            <a:ext cx="983668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You have successfully created the drop learning enrollment. 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F27860C-8DA0-5831-AA6C-36D52228B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894" y="14580943"/>
            <a:ext cx="837931" cy="7509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50295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5DE563EE374EA74AD05A80579592" ma:contentTypeVersion="15" ma:contentTypeDescription="Create a new document." ma:contentTypeScope="" ma:versionID="74bcba3dbaef7232a2f349164506767e">
  <xsd:schema xmlns:xsd="http://www.w3.org/2001/XMLSchema" xmlns:xs="http://www.w3.org/2001/XMLSchema" xmlns:p="http://schemas.microsoft.com/office/2006/metadata/properties" xmlns:ns2="91b022cc-d96d-4c7a-a6ef-47af526da2c2" xmlns:ns3="8d5ae7cb-5eaa-45bd-87a9-9ecdfd4d7a10" targetNamespace="http://schemas.microsoft.com/office/2006/metadata/properties" ma:root="true" ma:fieldsID="a45a3afc3d81b7990a39b2f52d207b53" ns2:_="" ns3:_="">
    <xsd:import namespace="91b022cc-d96d-4c7a-a6ef-47af526da2c2"/>
    <xsd:import namespace="8d5ae7cb-5eaa-45bd-87a9-9ecdfd4d7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22cc-d96d-4c7a-a6ef-47af526da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d1b9b15-6ca2-435f-87bd-c880ab9116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2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ae7cb-5eaa-45bd-87a9-9ecdfd4d7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7b3830a-905b-4cd3-90a5-cc2916807d11}" ma:internalName="TaxCatchAll" ma:showField="CatchAllData" ma:web="8d5ae7cb-5eaa-45bd-87a9-9ecdfd4d7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b022cc-d96d-4c7a-a6ef-47af526da2c2">
      <Terms xmlns="http://schemas.microsoft.com/office/infopath/2007/PartnerControls"/>
    </lcf76f155ced4ddcb4097134ff3c332f>
    <TaxCatchAll xmlns="8d5ae7cb-5eaa-45bd-87a9-9ecdfd4d7a10" xsi:nil="true"/>
    <Comments xmlns="91b022cc-d96d-4c7a-a6ef-47af526da2c2" xsi:nil="true"/>
  </documentManagement>
</p:properties>
</file>

<file path=customXml/itemProps1.xml><?xml version="1.0" encoding="utf-8"?>
<ds:datastoreItem xmlns:ds="http://schemas.openxmlformats.org/officeDocument/2006/customXml" ds:itemID="{8371884D-E12F-4894-B02F-4DAAA1CA12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b022cc-d96d-4c7a-a6ef-47af526da2c2"/>
    <ds:schemaRef ds:uri="8d5ae7cb-5eaa-45bd-87a9-9ecdfd4d7a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7FB6B5-495C-4BE2-9DC0-3AE005212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5037ED-0B11-4449-BF81-C0D1539FFB91}">
  <ds:schemaRefs>
    <ds:schemaRef ds:uri="http://purl.org/dc/elements/1.1/"/>
    <ds:schemaRef ds:uri="91b022cc-d96d-4c7a-a6ef-47af526da2c2"/>
    <ds:schemaRef ds:uri="http://purl.org/dc/dcmitype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d5ae7cb-5eaa-45bd-87a9-9ecdfd4d7a10"/>
  </ds:schemaRefs>
</ds:datastoreItem>
</file>

<file path=docMetadata/LabelInfo.xml><?xml version="1.0" encoding="utf-8"?>
<clbl:labelList xmlns:clbl="http://schemas.microsoft.com/office/2020/mipLabelMetadata">
  <clbl:label id="{512da10d-071b-4b94-8abc-9ec4044d1516}" enabled="0" method="" siteId="{512da10d-071b-4b94-8abc-9ec4044d15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18957</TotalTime>
  <Words>285</Words>
  <Application>Microsoft Office PowerPoint</Application>
  <PresentationFormat>Custom</PresentationFormat>
  <Paragraphs>61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Job Aid Template</vt:lpstr>
      <vt:lpstr>Administrative</vt:lpstr>
      <vt:lpstr>1_Administrative</vt:lpstr>
      <vt:lpstr>Drop Learning Enrollment</vt:lpstr>
      <vt:lpstr>Drop Learning Enrollment (Part 1 of 4)</vt:lpstr>
      <vt:lpstr>Drop Learning Enrollment (Part 2 of 4)</vt:lpstr>
      <vt:lpstr>Drop Learning Enrollment (Part 3 of 4)</vt:lpstr>
      <vt:lpstr>Drop Learning Enrollment (Part 4 of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Suite_Workstream_Title</dc:title>
  <dc:creator>Bennett, Sarah</dc:creator>
  <cp:lastModifiedBy>Suggs, Jon</cp:lastModifiedBy>
  <cp:revision>313</cp:revision>
  <cp:lastPrinted>2024-05-14T19:49:44Z</cp:lastPrinted>
  <dcterms:created xsi:type="dcterms:W3CDTF">2024-01-04T16:25:20Z</dcterms:created>
  <dcterms:modified xsi:type="dcterms:W3CDTF">2026-10-26T17:42:51Z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2024-01-04T16:25:20Z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502715d2-dc1c-4686-9400-29020d63069a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0x010100FDB65DE563EE374EA74AD05A80579592</vt:lpwstr>
  </property>
  <property fmtid="{D5CDD505-2E9C-101B-9397-08002B2CF9AE}" pid="10" name="MediaServiceImageTags">
    <vt:lpwstr/>
  </property>
  <property fmtid="{D5CDD505-2E9C-101B-9397-08002B2CF9AE}" pid="11" name="ArticulateGUID">
    <vt:lpwstr>4C10B61D-7427-4091-8E7A-2BF606D25602</vt:lpwstr>
  </property>
  <property fmtid="{D5CDD505-2E9C-101B-9397-08002B2CF9AE}" pid="12" name="ArticulatePath">
    <vt:lpwstr>Job Aid_Template_Final (3)</vt:lpwstr>
  </property>
</Properties>
</file>