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4"/>
    <p:sldMasterId id="2147483749" r:id="rId5"/>
    <p:sldMasterId id="2147483753" r:id="rId6"/>
    <p:sldMasterId id="2147483759" r:id="rId7"/>
  </p:sldMasterIdLst>
  <p:notesMasterIdLst>
    <p:notesMasterId r:id="rId14"/>
  </p:notesMasterIdLst>
  <p:sldIdLst>
    <p:sldId id="365" r:id="rId8"/>
    <p:sldId id="402" r:id="rId9"/>
    <p:sldId id="403" r:id="rId10"/>
    <p:sldId id="360" r:id="rId11"/>
    <p:sldId id="361" r:id="rId12"/>
    <p:sldId id="359" r:id="rId13"/>
  </p:sldIdLst>
  <p:sldSz cx="12192000" cy="16256000"/>
  <p:notesSz cx="7315200" cy="9601200"/>
  <p:custDataLst>
    <p:tags r:id="rId1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0" userDrawn="1">
          <p15:clr>
            <a:srgbClr val="A4A3A4"/>
          </p15:clr>
        </p15:guide>
        <p15:guide id="2" pos="910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5962F3F-1C78-67CE-6023-3987B0B6593D}" name="Sipe, Jamie" initials="JS" userId="S::jamie.sipe@sao.ga.gov::7135933e-2247-4fda-8566-f650ed1ae2f7" providerId="AD"/>
  <p188:author id="{F91B0641-7AD4-5A68-D1F4-7C9063A67663}" name="Swartout, Darcy" initials="SD" userId="S::dswartout@deloitte.com::bc7a7b0f-5bcf-46d3-acb2-99bb7206cb2b" providerId="AD"/>
  <p188:author id="{8CFD2265-FDCC-7931-09E1-3E8461D7520F}" name="Kim Biador" initials="KB" userId="S::Kim.Biador@sao.ga.gov::fca14e35-9508-4b00-aeb1-b6a35bc0345e" providerId="AD"/>
  <p188:author id="{F94FB268-4EB0-26A1-9FED-9A9B05C4B15C}" name="McClester, Ryan" initials="RM" userId="S::ryan.mcclester@sao.ga.gov::5f0298cf-8456-4577-8b9b-8f3379c01079" providerId="AD"/>
  <p188:author id="{FD112B87-4ECB-1A4F-CEC8-A22DFEE694ED}" name="Meredith, Holli" initials="MH" userId="S::holli.meredith@doas.ga.gov::abed3d92-5b59-46a6-a144-e54e81988cdd" providerId="AD"/>
  <p188:author id="{9787CA88-8990-7915-69DC-C917154F27AC}" name="Biador, Kim" initials="BK" userId="S::kbiador@deloitte.com::0aca51a9-456d-4254-bf9f-8c53f2de5f37" providerId="AD"/>
  <p188:author id="{BFFD038E-6017-C843-98BD-7DB9884C9DDE}" name="Sipe, Jamie" initials="SJ" userId="S::jasipe@deloitte.com::5bc06a04-23d5-42bd-853b-0cd5205b0fa0" providerId="AD"/>
  <p188:author id="{471E52D1-033D-681F-BB5E-AA83C54BD59F}" name="Bennett, Sarah" initials="BS" userId="S::sarah.bennett@sao.ga.gov::871d29f0-7b0a-477a-aa77-4636a0fff924" providerId="AD"/>
  <p188:author id="{C3F716E1-5E86-126D-1DD3-F82A61D43E20}" name="Craddock, Kevin" initials="CK" userId="S::kcraddock@deloitte.com::0e841674-75f8-4c3c-a0a5-e9ca8b58a7de" providerId="AD"/>
  <p188:author id="{2AFD9AF1-72FD-DABD-77A2-2F9C0E103930}" name="Bennett, Sarah" initials="BS" userId="S::sarabennett@deloitte.com::e3a7b89e-ccd3-495f-9a2d-e395c84ccd09" providerId="AD"/>
  <p188:author id="{14050DF4-5A79-A81B-870B-F71F08C740B9}" name="Carter, Deona" initials="CD" userId="S::dmcarter_tcsg.edu#ext#@gets.onmicrosoft.com::8b7bed87-ce7f-4433-964f-68a9215d084b" providerId="AD"/>
  <p188:author id="{3033C2F6-E6C9-0691-B99F-BAFE8E228662}" name="Swartout, Darcy" initials="DS" userId="S::darcy.swartout@sao.ga.gov::1c015fc4-41a8-4efb-8017-be6f6fc86c3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7030A0"/>
    <a:srgbClr val="3B1C5B"/>
    <a:srgbClr val="8D2B64"/>
    <a:srgbClr val="F738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904354-0724-D3D7-D818-EB70D54FBE89}" v="6" dt="2026-10-06T19:33:29.791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3078" y="54"/>
      </p:cViewPr>
      <p:guideLst>
        <p:guide orient="horz" pos="5120"/>
        <p:guide pos="91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tags" Target="tags/tag1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3D99ADA-6A33-48C2-AFB3-0384CD57271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43163" y="1200150"/>
            <a:ext cx="24288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5C8F99EE-B2D2-41D4-83DE-2320E590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65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F99EE-B2D2-41D4-83DE-2320E59029E6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337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AE2BBF-F1CC-7032-049B-FDDA3E4AF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90446"/>
            <a:ext cx="12192000" cy="16449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B9413-C376-4173-83FA-9706DE374DDA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3BFAD7-08AC-18FC-0272-E8C4741C4E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694391"/>
            <a:ext cx="12192000" cy="1673532"/>
          </a:xfr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Developers: Insert 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AE75C53-C779-2E0B-71C1-B395C639F4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4923" y="4181004"/>
            <a:ext cx="10515600" cy="256356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7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This guide will show…</a:t>
            </a:r>
          </a:p>
        </p:txBody>
      </p:sp>
      <p:sp>
        <p:nvSpPr>
          <p:cNvPr id="10" name="Text Placeholder 32">
            <a:extLst>
              <a:ext uri="{FF2B5EF4-FFF2-40B4-BE49-F238E27FC236}">
                <a16:creationId xmlns:a16="http://schemas.microsoft.com/office/drawing/2014/main" id="{5EFAEB02-1FB5-9E2E-67B6-3A20C1E2C0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4889" y="8043364"/>
            <a:ext cx="10542315" cy="4014905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3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257175">
              <a:buFont typeface="+mj-lt"/>
              <a:buAutoNum type="arabicPeriod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Provide an overview of the high-level process steps. Below, under Business Process: Provide a high-level process map so end users can visualize the business process flow.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FC54E-9B65-8E02-22A1-D4B279FAF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4923" y="3858460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7D92039-E8CD-162A-53EE-7DBF9987F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44889" y="7166555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3D54BC28-8849-0E75-55BD-00353ABDE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5839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6C14F2E-E381-93EA-DBCB-C1F91E6E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83047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12A50FB9-2B4B-F6F6-1F53-921E17055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70291" y="13309457"/>
            <a:ext cx="1889219" cy="154691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FDA55B7-CD6E-C95A-2992-64371D2A2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66869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99CD3C2-C4E2-3218-37BA-4E7267462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69257" y="13309460"/>
            <a:ext cx="1786198" cy="154690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FCE2A6E-264E-7C16-B0B4-3931B56EB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473006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8ED1E73F-EED6-6925-1934-3E148AD56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77068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32B346A-D51C-7573-6A20-9C90A35CE6C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1337" y="13697149"/>
            <a:ext cx="1449387" cy="771525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Start Process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71D51A69-F01C-AB78-1C2B-6ABB6C851D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90206" y="13687823"/>
            <a:ext cx="1449387" cy="771525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Step (title of this Job Aid)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8EF3B554-0B76-2A27-119D-14B00A4580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37662" y="13697149"/>
            <a:ext cx="1449387" cy="771525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Next step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41901540-64EE-405A-6296-8C24087B77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20040" y="13701592"/>
            <a:ext cx="1449387" cy="771525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End of Process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FD19BBC-BAC4-08DB-FDBA-738F62F04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936" y="624853"/>
            <a:ext cx="4544577" cy="73152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5F9B85C-AFA7-E163-E45A-5AE920794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" y="3239405"/>
            <a:ext cx="12192000" cy="11285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2881183-AB5B-F9DE-8894-57103CCFE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10100" y="3609981"/>
            <a:ext cx="2971800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F57F10D-29E7-F3E8-912B-C32328D47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84255" y="6921923"/>
            <a:ext cx="2423491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939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ep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 (Part 1 of #)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Arial font, bold step numbers, bold Workday actions, add screenshot of action.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D9D906-924F-559D-A2D0-0CF232BBF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3FD2C3A-9CD7-69CB-79BD-441FE0B0CF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10100" y="1810899"/>
            <a:ext cx="2971800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250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ep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A3FAA4-DEA7-FA82-16D4-A3D741BAA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24CC63-EC9E-E561-D793-B6D72C3695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6F3A2A-2C14-EA83-4E37-EFB1F50F4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A67389A-647C-25B9-EC21-96D8E89E00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91B243-49B2-9D53-E684-4A24A21F1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199" y="88149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D8B138E-1F3F-DC77-5EA4-6C4BCFF0A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750B7665-440D-E687-1931-F77CD27F9E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to show two steps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DE3D2C-37D2-B62A-B24C-CBEF78DBF3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9017659"/>
            <a:ext cx="10569221" cy="6053667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342976-675F-9A54-1C8B-53AF5FC0B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D1D62B9-092A-5F26-5652-E9634800D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10100" y="1830931"/>
            <a:ext cx="2971800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598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ep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CC4B09-B11D-A6E6-A469-482C4BE4D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3306A1-BF0B-04AA-E055-CBCD9F88FD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A2A929-451C-6074-98A2-9C6F206D1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4A6B0-E796-E2BD-8EE7-0F619EB03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201" y="6488007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32E6A9-4DAB-998B-3C6C-E139BC54B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201" y="20452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D4D0C3-7A54-6024-A936-F4B3565BC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11485" y="10935476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57CD3333-F900-AA66-4437-6BC5550090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FE134B-6B21-A9D3-2F8F-ECAFF3CE24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8" y="2389822"/>
            <a:ext cx="10569221" cy="3941946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to show three steps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900CAC4-4AA7-5917-6E77-B293E9B088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577" y="6786990"/>
            <a:ext cx="10569221" cy="3941946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43CAA79-4A70-3945-4EE6-34BECE9C8D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577" y="11249224"/>
            <a:ext cx="10569221" cy="3941946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3590C5-EAE4-5F81-FAC9-C74EE395E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AAF977A-F5B7-8D5D-85A5-89899962E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10100" y="1786472"/>
            <a:ext cx="2971800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16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eps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for the final step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A4C340-0BC8-0DF0-0BFF-CE95BC9F9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16D5B2F-86C6-2EE7-3391-D9177BA81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10100" y="1773437"/>
            <a:ext cx="2971800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400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 Process Guid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A92F6-2087-E12D-4041-9EDA057F1D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65486"/>
            <a:ext cx="10515600" cy="1523754"/>
          </a:xfrm>
        </p:spPr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en-US"/>
              <a:t>Click to Insert: </a:t>
            </a:r>
            <a:r>
              <a:rPr lang="en-US" err="1"/>
              <a:t>Suite_Workstream_Title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E8AC13-3617-9F0B-73DC-92A3ADEE1A9B}"/>
              </a:ext>
            </a:extLst>
          </p:cNvPr>
          <p:cNvSpPr txBox="1"/>
          <p:nvPr userDrawn="1"/>
        </p:nvSpPr>
        <p:spPr>
          <a:xfrm>
            <a:off x="838200" y="2772696"/>
            <a:ext cx="10515600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Review Process Guidance</a:t>
            </a:r>
          </a:p>
          <a:p>
            <a:pPr algn="ctr"/>
            <a:endParaRPr lang="en-US" sz="2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Draft (In Development)</a:t>
            </a:r>
          </a:p>
          <a:p>
            <a:pPr marL="342900" indent="-342900">
              <a:buFont typeface="+mj-lt"/>
              <a:buAutoNum type="arabicPeriod"/>
            </a:pPr>
            <a:r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Save Draft in SharePoint In Development folder</a:t>
            </a:r>
          </a:p>
          <a:p>
            <a:pPr marL="342900" indent="-342900">
              <a:buFont typeface="+mj-lt"/>
              <a:buAutoNum type="arabicPeriod"/>
            </a:pPr>
            <a:r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Have a trainer Peer Review</a:t>
            </a:r>
          </a:p>
          <a:p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Workstream Review (State/Deloitte) - 5 days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Please review each slide for system accuracy and business process alignment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If updates are needed, use the comment feature to provide feedback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All comments will be added and tracked in the Comment Tracker by the Training Team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Revision (Training Developer) - 2 days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Address all comments/feedback from Workstream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Add all comments/feedback to the Comment Tracker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Create Final Job Aid deliverable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Training Lead Review (State/Deloitte) (3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Please verify all requested updates are incorporated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Notify Training Developer when review is complete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Final Review and Sign Off (State Lead &amp; PMO) - 5 days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Incorporate final updates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Create and upload Final PDF and Final PPT version to client repository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415D64-35DC-654E-4A0D-43E3900524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7012" y="10005252"/>
            <a:ext cx="11317976" cy="417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20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ticl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7097D7D-E5A2-6A26-0D49-2C4285FEC506}"/>
              </a:ext>
            </a:extLst>
          </p:cNvPr>
          <p:cNvSpPr txBox="1"/>
          <p:nvPr userDrawn="1"/>
        </p:nvSpPr>
        <p:spPr>
          <a:xfrm>
            <a:off x="838200" y="797661"/>
            <a:ext cx="105155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latin typeface="Arial" panose="020B0604020202020204" pitchFamily="34" charset="0"/>
                <a:cs typeface="Arial" panose="020B0604020202020204" pitchFamily="34" charset="0"/>
              </a:rPr>
              <a:t>Article Template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50BAD-5229-FB81-E23D-FB031B54A9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3424" y="2065338"/>
            <a:ext cx="10725150" cy="965200"/>
          </a:xfrm>
        </p:spPr>
        <p:txBody>
          <a:bodyPr>
            <a:normAutofit/>
          </a:bodyPr>
          <a:lstStyle>
            <a:lvl1pPr marL="0" indent="0" algn="ctr">
              <a:buNone/>
              <a:defRPr sz="4000"/>
            </a:lvl1pPr>
          </a:lstStyle>
          <a:p>
            <a:pPr lvl="0"/>
            <a:r>
              <a:rPr lang="en-US"/>
              <a:t>Click to insert Article Title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3C6D7B7-A67D-77A0-F7C3-16868EDBCE6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55430140"/>
              </p:ext>
            </p:extLst>
          </p:nvPr>
        </p:nvGraphicFramePr>
        <p:xfrm>
          <a:off x="961918" y="12078751"/>
          <a:ext cx="10268164" cy="2804160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2839521">
                  <a:extLst>
                    <a:ext uri="{9D8B030D-6E8A-4147-A177-3AD203B41FA5}">
                      <a16:colId xmlns:a16="http://schemas.microsoft.com/office/drawing/2014/main" val="1553591331"/>
                    </a:ext>
                  </a:extLst>
                </a:gridCol>
                <a:gridCol w="7428643">
                  <a:extLst>
                    <a:ext uri="{9D8B030D-6E8A-4147-A177-3AD203B41FA5}">
                      <a16:colId xmlns:a16="http://schemas.microsoft.com/office/drawing/2014/main" val="537208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Category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82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 Can View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179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91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Tags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886773"/>
                  </a:ext>
                </a:extLst>
              </a:tr>
            </a:tbl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DEF31B3-5E6C-59C2-885A-9F1764710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1589" y="12079186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workstream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DC24424-4835-2EE8-08E2-FEBFDB909B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1588" y="12799911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the role(s) that apply: HR Admin, Manager, Public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866D5190-41B7-E561-BE8E-322C44359B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1587" y="13484123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N/A (for now)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77787A8A-70C2-6484-AA6E-E6621FD706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11587" y="14190285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tags (workstream and key words)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A04B46B2-EC63-D997-9ECA-B32B7A796F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3424" y="3953310"/>
            <a:ext cx="10725150" cy="9652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insert Article Body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E97C49-1A79-B06F-DDD7-0BAA87EC4534}"/>
              </a:ext>
            </a:extLst>
          </p:cNvPr>
          <p:cNvSpPr txBox="1"/>
          <p:nvPr userDrawn="1"/>
        </p:nvSpPr>
        <p:spPr>
          <a:xfrm>
            <a:off x="4806529" y="3329892"/>
            <a:ext cx="2578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Article Body</a:t>
            </a:r>
          </a:p>
        </p:txBody>
      </p:sp>
    </p:spTree>
    <p:extLst>
      <p:ext uri="{BB962C8B-B14F-4D97-AF65-F5344CB8AC3E}">
        <p14:creationId xmlns:p14="http://schemas.microsoft.com/office/powerpoint/2010/main" val="819808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58B117-82B1-D4A7-C00A-09069072C6A3}"/>
              </a:ext>
            </a:extLst>
          </p:cNvPr>
          <p:cNvSpPr txBox="1"/>
          <p:nvPr userDrawn="1"/>
        </p:nvSpPr>
        <p:spPr>
          <a:xfrm>
            <a:off x="838200" y="797661"/>
            <a:ext cx="105155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latin typeface="Arial" panose="020B0604020202020204" pitchFamily="34" charset="0"/>
                <a:cs typeface="Arial" panose="020B0604020202020204" pitchFamily="34" charset="0"/>
              </a:rPr>
              <a:t>Image Repository</a:t>
            </a:r>
          </a:p>
        </p:txBody>
      </p:sp>
    </p:spTree>
    <p:extLst>
      <p:ext uri="{BB962C8B-B14F-4D97-AF65-F5344CB8AC3E}">
        <p14:creationId xmlns:p14="http://schemas.microsoft.com/office/powerpoint/2010/main" val="4283060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AE2BBF-F1CC-7032-049B-FDDA3E4AF09D}"/>
              </a:ext>
            </a:extLst>
          </p:cNvPr>
          <p:cNvSpPr/>
          <p:nvPr userDrawn="1"/>
        </p:nvSpPr>
        <p:spPr>
          <a:xfrm>
            <a:off x="0" y="1690446"/>
            <a:ext cx="12192000" cy="16449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B9413-C376-4173-83FA-9706DE374DDA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3BFAD7-08AC-18FC-0272-E8C4741C4E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694391"/>
            <a:ext cx="12192000" cy="1673532"/>
          </a:xfr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Developers: Insert 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AE75C53-C779-2E0B-71C1-B395C639F4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4923" y="4181004"/>
            <a:ext cx="10515600" cy="256356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7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Developers: Insert Description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3F5DCB-BF1C-8491-A3DC-FEC224ABEE49}"/>
              </a:ext>
            </a:extLst>
          </p:cNvPr>
          <p:cNvSpPr txBox="1"/>
          <p:nvPr userDrawn="1"/>
        </p:nvSpPr>
        <p:spPr>
          <a:xfrm>
            <a:off x="838199" y="7470505"/>
            <a:ext cx="104704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000" b="1">
                <a:latin typeface="Arial" panose="020B0604020202020204" pitchFamily="34" charset="0"/>
                <a:cs typeface="Arial" panose="020B0604020202020204" pitchFamily="34" charset="0"/>
              </a:rPr>
              <a:t>The key steps in the process are below:</a:t>
            </a:r>
          </a:p>
        </p:txBody>
      </p:sp>
      <p:sp>
        <p:nvSpPr>
          <p:cNvPr id="10" name="Text Placeholder 32">
            <a:extLst>
              <a:ext uri="{FF2B5EF4-FFF2-40B4-BE49-F238E27FC236}">
                <a16:creationId xmlns:a16="http://schemas.microsoft.com/office/drawing/2014/main" id="{5EFAEB02-1FB5-9E2E-67B6-3A20C1E2C0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4889" y="8033839"/>
            <a:ext cx="10542315" cy="4014905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3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257175">
              <a:buFont typeface="+mj-lt"/>
              <a:buAutoNum type="arabicPeriod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Provide an overview of the high-level process steps. Below, under Business Process: Provide a high-level process map so end users can visualize the business process flow.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FC54E-9B65-8E02-22A1-D4B279FAF06C}"/>
              </a:ext>
            </a:extLst>
          </p:cNvPr>
          <p:cNvCxnSpPr>
            <a:cxnSpLocks/>
          </p:cNvCxnSpPr>
          <p:nvPr userDrawn="1"/>
        </p:nvCxnSpPr>
        <p:spPr>
          <a:xfrm>
            <a:off x="864923" y="3858460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316F513-664B-E57C-7380-97BAD8FBA6DE}"/>
              </a:ext>
            </a:extLst>
          </p:cNvPr>
          <p:cNvSpPr txBox="1"/>
          <p:nvPr userDrawn="1"/>
        </p:nvSpPr>
        <p:spPr>
          <a:xfrm>
            <a:off x="838200" y="12531829"/>
            <a:ext cx="104704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000" b="1">
                <a:latin typeface="Arial" panose="020B0604020202020204" pitchFamily="34" charset="0"/>
                <a:cs typeface="Arial" panose="020B0604020202020204" pitchFamily="34" charset="0"/>
              </a:rPr>
              <a:t>Business Process: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5ABD0E-385F-8592-5776-5CC2B84409B1}"/>
              </a:ext>
            </a:extLst>
          </p:cNvPr>
          <p:cNvSpPr/>
          <p:nvPr userDrawn="1"/>
        </p:nvSpPr>
        <p:spPr>
          <a:xfrm>
            <a:off x="4621183" y="3602669"/>
            <a:ext cx="263408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7D92039-E8CD-162A-53EE-7DBF9987FC80}"/>
              </a:ext>
            </a:extLst>
          </p:cNvPr>
          <p:cNvCxnSpPr>
            <a:cxnSpLocks/>
          </p:cNvCxnSpPr>
          <p:nvPr userDrawn="1"/>
        </p:nvCxnSpPr>
        <p:spPr>
          <a:xfrm>
            <a:off x="844889" y="7166555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9DB5D73-FB9A-8A80-AA19-14615243C2BB}"/>
              </a:ext>
            </a:extLst>
          </p:cNvPr>
          <p:cNvSpPr/>
          <p:nvPr userDrawn="1"/>
        </p:nvSpPr>
        <p:spPr>
          <a:xfrm>
            <a:off x="4873060" y="6904945"/>
            <a:ext cx="213032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</a:p>
        </p:txBody>
      </p:sp>
      <p:pic>
        <p:nvPicPr>
          <p:cNvPr id="27" name="Picture 2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FD19BBC-BAC4-08DB-FDBA-738F62F04F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936" y="624853"/>
            <a:ext cx="4544577" cy="73152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5F9B85C-AFA7-E163-E45A-5AE9207940DF}"/>
              </a:ext>
            </a:extLst>
          </p:cNvPr>
          <p:cNvSpPr/>
          <p:nvPr userDrawn="1"/>
        </p:nvSpPr>
        <p:spPr>
          <a:xfrm>
            <a:off x="-2" y="3239405"/>
            <a:ext cx="12192000" cy="11285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34A05A8-7AD6-1DE3-653C-6E4A151A0C17}"/>
              </a:ext>
            </a:extLst>
          </p:cNvPr>
          <p:cNvSpPr/>
          <p:nvPr userDrawn="1"/>
        </p:nvSpPr>
        <p:spPr>
          <a:xfrm>
            <a:off x="825839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Arrow Connector 28" descr="Arrow">
            <a:extLst>
              <a:ext uri="{FF2B5EF4-FFF2-40B4-BE49-F238E27FC236}">
                <a16:creationId xmlns:a16="http://schemas.microsoft.com/office/drawing/2014/main" id="{9A41B00A-40B1-8472-62E7-4985FA939BF2}"/>
              </a:ext>
            </a:extLst>
          </p:cNvPr>
          <p:cNvCxnSpPr>
            <a:cxnSpLocks/>
          </p:cNvCxnSpPr>
          <p:nvPr userDrawn="1"/>
        </p:nvCxnSpPr>
        <p:spPr>
          <a:xfrm>
            <a:off x="3768665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37531EB2-C76D-9BB4-495F-78A07DC2AAF6}"/>
              </a:ext>
            </a:extLst>
          </p:cNvPr>
          <p:cNvSpPr/>
          <p:nvPr userDrawn="1"/>
        </p:nvSpPr>
        <p:spPr>
          <a:xfrm>
            <a:off x="5151391" y="13309457"/>
            <a:ext cx="1889219" cy="154691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Straight Arrow Connector 30" descr="straight arrow">
            <a:extLst>
              <a:ext uri="{FF2B5EF4-FFF2-40B4-BE49-F238E27FC236}">
                <a16:creationId xmlns:a16="http://schemas.microsoft.com/office/drawing/2014/main" id="{FC801B2B-564D-CB02-A7E9-62469467A234}"/>
              </a:ext>
            </a:extLst>
          </p:cNvPr>
          <p:cNvCxnSpPr>
            <a:cxnSpLocks/>
          </p:cNvCxnSpPr>
          <p:nvPr userDrawn="1"/>
        </p:nvCxnSpPr>
        <p:spPr>
          <a:xfrm>
            <a:off x="7771223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AB08F15A-3A4D-C36A-4F70-15C2DD8F2B6A}"/>
              </a:ext>
            </a:extLst>
          </p:cNvPr>
          <p:cNvSpPr/>
          <p:nvPr userDrawn="1"/>
        </p:nvSpPr>
        <p:spPr>
          <a:xfrm>
            <a:off x="9077068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Placeholder 22">
            <a:extLst>
              <a:ext uri="{FF2B5EF4-FFF2-40B4-BE49-F238E27FC236}">
                <a16:creationId xmlns:a16="http://schemas.microsoft.com/office/drawing/2014/main" id="{7154ED99-F5E9-8D55-E5CB-83D2B36A698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1337" y="13697149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Start Process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A65AD79E-FF00-3D5F-8845-A49C63177F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71307" y="13687823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Step (title of this Job Aid)</a:t>
            </a:r>
          </a:p>
        </p:txBody>
      </p:sp>
      <p:sp>
        <p:nvSpPr>
          <p:cNvPr id="38" name="Text Placeholder 22">
            <a:extLst>
              <a:ext uri="{FF2B5EF4-FFF2-40B4-BE49-F238E27FC236}">
                <a16:creationId xmlns:a16="http://schemas.microsoft.com/office/drawing/2014/main" id="{B4DCBB44-BC01-54B8-6641-134FFC6331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20040" y="13701592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End of Process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BFB995-6694-2C04-FC61-C8DD34EA28F1}"/>
              </a:ext>
            </a:extLst>
          </p:cNvPr>
          <p:cNvSpPr txBox="1"/>
          <p:nvPr userDrawn="1"/>
        </p:nvSpPr>
        <p:spPr>
          <a:xfrm>
            <a:off x="311727" y="14942127"/>
            <a:ext cx="11554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Disclaimer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Due to regular system updates, the screens and features in GA@WORK may differ slightly from those shown in this job aid. For questions or assistance, please contact the Help Desk.</a:t>
            </a:r>
          </a:p>
        </p:txBody>
      </p:sp>
    </p:spTree>
    <p:extLst>
      <p:ext uri="{BB962C8B-B14F-4D97-AF65-F5344CB8AC3E}">
        <p14:creationId xmlns:p14="http://schemas.microsoft.com/office/powerpoint/2010/main" val="674159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ep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9928DEF-0B72-2DF6-0344-673436693EE5}"/>
              </a:ext>
            </a:extLst>
          </p:cNvPr>
          <p:cNvSpPr/>
          <p:nvPr userDrawn="1"/>
        </p:nvSpPr>
        <p:spPr>
          <a:xfrm>
            <a:off x="4549271" y="1787185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742950" indent="-742950">
              <a:buFont typeface="+mj-lt"/>
              <a:buAutoNum type="arabicPeriod"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Arial font, bold step numbers, bold Workday actions, add screenshot of action.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7D9D906-924F-559D-A2D0-0CF232BBFF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949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ep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A3FAA4-DEA7-FA82-16D4-A3D741BAA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24CC63-EC9E-E561-D793-B6D72C369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6F3A2A-2C14-EA83-4E37-EFB1F50F4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A67389A-647C-25B9-EC21-96D8E89E00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91B243-49B2-9D53-E684-4A24A21F1557}"/>
              </a:ext>
            </a:extLst>
          </p:cNvPr>
          <p:cNvCxnSpPr>
            <a:cxnSpLocks/>
          </p:cNvCxnSpPr>
          <p:nvPr userDrawn="1"/>
        </p:nvCxnSpPr>
        <p:spPr>
          <a:xfrm>
            <a:off x="838199" y="88149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D8B138E-1F3F-DC77-5EA4-6C4BCFF0A395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BEA5A19-8521-AB81-E474-C5957BFDC60F}"/>
              </a:ext>
            </a:extLst>
          </p:cNvPr>
          <p:cNvSpPr/>
          <p:nvPr userDrawn="1"/>
        </p:nvSpPr>
        <p:spPr>
          <a:xfrm>
            <a:off x="4575985" y="1773408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  <a:endParaRPr lang="en-US" sz="1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750B7665-440D-E687-1931-F77CD27F9E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742950" indent="-742950">
              <a:buFont typeface="+mj-lt"/>
              <a:buAutoNum type="arabicPeriod"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to show two steps. 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DE3D2C-37D2-B62A-B24C-CBEF78DBF3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9017659"/>
            <a:ext cx="10569221" cy="6053667"/>
          </a:xfrm>
        </p:spPr>
        <p:txBody>
          <a:bodyPr>
            <a:normAutofit/>
          </a:bodyPr>
          <a:lstStyle>
            <a:lvl1pPr marL="742950" indent="-742950">
              <a:buFont typeface="+mj-lt"/>
              <a:buAutoNum type="arabicPeriod"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Step.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E342976-675F-9A54-1C8B-53AF5FC0BB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12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ep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CC4B09-B11D-A6E6-A469-482C4BE4D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3306A1-BF0B-04AA-E055-CBCD9F88F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A2A929-451C-6074-98A2-9C6F206D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4A6B0-E796-E2BD-8EE7-0F619EB03470}"/>
              </a:ext>
            </a:extLst>
          </p:cNvPr>
          <p:cNvCxnSpPr>
            <a:cxnSpLocks/>
          </p:cNvCxnSpPr>
          <p:nvPr userDrawn="1"/>
        </p:nvCxnSpPr>
        <p:spPr>
          <a:xfrm>
            <a:off x="838201" y="6488007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32E6A9-4DAB-998B-3C6C-E139BC54BCE6}"/>
              </a:ext>
            </a:extLst>
          </p:cNvPr>
          <p:cNvCxnSpPr>
            <a:cxnSpLocks/>
          </p:cNvCxnSpPr>
          <p:nvPr userDrawn="1"/>
        </p:nvCxnSpPr>
        <p:spPr>
          <a:xfrm>
            <a:off x="838201" y="20452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16254F56-ACA8-1D2A-9FF1-7C42D2AC33C9}"/>
              </a:ext>
            </a:extLst>
          </p:cNvPr>
          <p:cNvSpPr/>
          <p:nvPr userDrawn="1"/>
        </p:nvSpPr>
        <p:spPr>
          <a:xfrm>
            <a:off x="4549271" y="1778929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D4D0C3-7A54-6024-A936-F4B3565BCB0A}"/>
              </a:ext>
            </a:extLst>
          </p:cNvPr>
          <p:cNvCxnSpPr>
            <a:cxnSpLocks/>
          </p:cNvCxnSpPr>
          <p:nvPr userDrawn="1"/>
        </p:nvCxnSpPr>
        <p:spPr>
          <a:xfrm>
            <a:off x="811485" y="10935476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57CD3333-F900-AA66-4437-6BC5550090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FE134B-6B21-A9D3-2F8F-ECAFF3CE24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8" y="2389822"/>
            <a:ext cx="10569221" cy="3941946"/>
          </a:xfrm>
        </p:spPr>
        <p:txBody>
          <a:bodyPr>
            <a:normAutofit/>
          </a:bodyPr>
          <a:lstStyle>
            <a:lvl1pPr marL="742950" indent="-742950">
              <a:buFont typeface="+mj-lt"/>
              <a:buAutoNum type="arabicPeriod"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to show three steps.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43CAA79-4A70-3945-4EE6-34BECE9C8D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577" y="11249224"/>
            <a:ext cx="10569221" cy="3941946"/>
          </a:xfrm>
        </p:spPr>
        <p:txBody>
          <a:bodyPr>
            <a:normAutofit/>
          </a:bodyPr>
          <a:lstStyle>
            <a:lvl1pPr marL="742950" indent="-742950">
              <a:buFont typeface="+mj-lt"/>
              <a:buAutoNum type="arabicPeriod"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900CAC4-4AA7-5917-6E77-B293E9B088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577" y="6786990"/>
            <a:ext cx="10569221" cy="3941946"/>
          </a:xfrm>
        </p:spPr>
        <p:txBody>
          <a:bodyPr>
            <a:normAutofit/>
          </a:bodyPr>
          <a:lstStyle>
            <a:lvl1pPr marL="742950" indent="-742950">
              <a:buFont typeface="+mj-lt"/>
              <a:buAutoNum type="arabicPeriod"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</a:t>
            </a:r>
          </a:p>
        </p:txBody>
      </p:sp>
      <p:pic>
        <p:nvPicPr>
          <p:cNvPr id="14" name="Picture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B3590C5-EAE4-5F81-FAC9-C74EE395E4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099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eps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9928DEF-0B72-2DF6-0344-673436693EE5}"/>
              </a:ext>
            </a:extLst>
          </p:cNvPr>
          <p:cNvSpPr/>
          <p:nvPr userDrawn="1"/>
        </p:nvSpPr>
        <p:spPr>
          <a:xfrm>
            <a:off x="4549269" y="1770012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742950" indent="-742950">
              <a:buFont typeface="+mj-lt"/>
              <a:buAutoNum type="arabicPeriod"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for the final step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BA4C340-0BC8-0DF0-0BFF-CE95BC9F98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64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AE2BBF-F1CC-7032-049B-FDDA3E4AF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90446"/>
            <a:ext cx="12192000" cy="16449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B9413-C376-4173-83FA-9706DE374DDA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3BFAD7-08AC-18FC-0272-E8C4741C4E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694391"/>
            <a:ext cx="12192000" cy="1673532"/>
          </a:xfr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Developers: Insert 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AE75C53-C779-2E0B-71C1-B395C639F4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4923" y="4181004"/>
            <a:ext cx="10515600" cy="256356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7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Developers: Insert Description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3F5DCB-BF1C-8491-A3DC-FEC224ABEE49}"/>
              </a:ext>
            </a:extLst>
          </p:cNvPr>
          <p:cNvSpPr txBox="1"/>
          <p:nvPr userDrawn="1"/>
        </p:nvSpPr>
        <p:spPr>
          <a:xfrm>
            <a:off x="838199" y="7470505"/>
            <a:ext cx="104704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The key steps in the process are below:</a:t>
            </a:r>
          </a:p>
        </p:txBody>
      </p:sp>
      <p:sp>
        <p:nvSpPr>
          <p:cNvPr id="10" name="Text Placeholder 32">
            <a:extLst>
              <a:ext uri="{FF2B5EF4-FFF2-40B4-BE49-F238E27FC236}">
                <a16:creationId xmlns:a16="http://schemas.microsoft.com/office/drawing/2014/main" id="{5EFAEB02-1FB5-9E2E-67B6-3A20C1E2C0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4889" y="8043364"/>
            <a:ext cx="10542315" cy="4014905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3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257175">
              <a:buFont typeface="+mj-lt"/>
              <a:buAutoNum type="arabicPeriod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Developers: Provide an overview of the high-level process steps. Below, under Business Process: Provide a high-level process map so end users can visualize the business process flow.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FC54E-9B65-8E02-22A1-D4B279FAF06C}"/>
              </a:ext>
            </a:extLst>
          </p:cNvPr>
          <p:cNvCxnSpPr>
            <a:cxnSpLocks/>
          </p:cNvCxnSpPr>
          <p:nvPr userDrawn="1"/>
        </p:nvCxnSpPr>
        <p:spPr>
          <a:xfrm>
            <a:off x="864923" y="3858460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316F513-664B-E57C-7380-97BAD8FBA6DE}"/>
              </a:ext>
            </a:extLst>
          </p:cNvPr>
          <p:cNvSpPr txBox="1"/>
          <p:nvPr userDrawn="1"/>
        </p:nvSpPr>
        <p:spPr>
          <a:xfrm>
            <a:off x="864923" y="12512103"/>
            <a:ext cx="104704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Business Process: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5ABD0E-385F-8592-5776-5CC2B84409B1}"/>
              </a:ext>
            </a:extLst>
          </p:cNvPr>
          <p:cNvSpPr/>
          <p:nvPr userDrawn="1"/>
        </p:nvSpPr>
        <p:spPr>
          <a:xfrm>
            <a:off x="4621183" y="3602669"/>
            <a:ext cx="263408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7D92039-E8CD-162A-53EE-7DBF9987FC80}"/>
              </a:ext>
            </a:extLst>
          </p:cNvPr>
          <p:cNvCxnSpPr>
            <a:cxnSpLocks/>
          </p:cNvCxnSpPr>
          <p:nvPr userDrawn="1"/>
        </p:nvCxnSpPr>
        <p:spPr>
          <a:xfrm>
            <a:off x="844889" y="7166555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9DB5D73-FB9A-8A80-AA19-14615243C2BB}"/>
              </a:ext>
            </a:extLst>
          </p:cNvPr>
          <p:cNvSpPr/>
          <p:nvPr userDrawn="1"/>
        </p:nvSpPr>
        <p:spPr>
          <a:xfrm>
            <a:off x="4873060" y="6904945"/>
            <a:ext cx="213032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D54BC28-8849-0E75-55BD-00353ABDE1D8}"/>
              </a:ext>
            </a:extLst>
          </p:cNvPr>
          <p:cNvSpPr/>
          <p:nvPr userDrawn="1"/>
        </p:nvSpPr>
        <p:spPr>
          <a:xfrm>
            <a:off x="825839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11" descr="Arrow">
            <a:extLst>
              <a:ext uri="{FF2B5EF4-FFF2-40B4-BE49-F238E27FC236}">
                <a16:creationId xmlns:a16="http://schemas.microsoft.com/office/drawing/2014/main" id="{06C14F2E-E381-93EA-DBCB-C1F91E6E4009}"/>
              </a:ext>
            </a:extLst>
          </p:cNvPr>
          <p:cNvCxnSpPr>
            <a:cxnSpLocks/>
          </p:cNvCxnSpPr>
          <p:nvPr userDrawn="1"/>
        </p:nvCxnSpPr>
        <p:spPr>
          <a:xfrm>
            <a:off x="3083047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12A50FB9-2B4B-F6F6-1F53-921E17055B98}"/>
              </a:ext>
            </a:extLst>
          </p:cNvPr>
          <p:cNvSpPr/>
          <p:nvPr userDrawn="1"/>
        </p:nvSpPr>
        <p:spPr>
          <a:xfrm>
            <a:off x="3770291" y="13309457"/>
            <a:ext cx="1889219" cy="154691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 descr="straight arrow">
            <a:extLst>
              <a:ext uri="{FF2B5EF4-FFF2-40B4-BE49-F238E27FC236}">
                <a16:creationId xmlns:a16="http://schemas.microsoft.com/office/drawing/2014/main" id="{6FDA55B7-CD6E-C95A-2992-64371D2A2250}"/>
              </a:ext>
            </a:extLst>
          </p:cNvPr>
          <p:cNvCxnSpPr>
            <a:cxnSpLocks/>
          </p:cNvCxnSpPr>
          <p:nvPr userDrawn="1"/>
        </p:nvCxnSpPr>
        <p:spPr>
          <a:xfrm>
            <a:off x="5866869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99CD3C2-C4E2-3218-37BA-4E7267462A98}"/>
              </a:ext>
            </a:extLst>
          </p:cNvPr>
          <p:cNvSpPr/>
          <p:nvPr userDrawn="1"/>
        </p:nvSpPr>
        <p:spPr>
          <a:xfrm>
            <a:off x="6569257" y="13309460"/>
            <a:ext cx="1786198" cy="154690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Arrow Connector 19" descr="straight arrow">
            <a:extLst>
              <a:ext uri="{FF2B5EF4-FFF2-40B4-BE49-F238E27FC236}">
                <a16:creationId xmlns:a16="http://schemas.microsoft.com/office/drawing/2014/main" id="{0FCE2A6E-264E-7C16-B0B4-3931B56EBDB1}"/>
              </a:ext>
            </a:extLst>
          </p:cNvPr>
          <p:cNvCxnSpPr>
            <a:cxnSpLocks/>
          </p:cNvCxnSpPr>
          <p:nvPr userDrawn="1"/>
        </p:nvCxnSpPr>
        <p:spPr>
          <a:xfrm>
            <a:off x="8473006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8ED1E73F-EED6-6925-1934-3E148AD56F9C}"/>
              </a:ext>
            </a:extLst>
          </p:cNvPr>
          <p:cNvSpPr/>
          <p:nvPr userDrawn="1"/>
        </p:nvSpPr>
        <p:spPr>
          <a:xfrm>
            <a:off x="9077068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32B346A-D51C-7573-6A20-9C90A35CE6C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1337" y="13697149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 dirty="0"/>
              <a:t>Start Process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71D51A69-F01C-AB78-1C2B-6ABB6C851D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90206" y="13687823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Step (title of this Job Aid)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8EF3B554-0B76-2A27-119D-14B00A4580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37662" y="13697149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 dirty="0"/>
              <a:t>Next step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41901540-64EE-405A-6296-8C24087B77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20040" y="13701592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 dirty="0"/>
              <a:t>End of Process</a:t>
            </a:r>
          </a:p>
        </p:txBody>
      </p:sp>
      <p:pic>
        <p:nvPicPr>
          <p:cNvPr id="27" name="Picture 26" descr="Georgia at work logo">
            <a:extLst>
              <a:ext uri="{FF2B5EF4-FFF2-40B4-BE49-F238E27FC236}">
                <a16:creationId xmlns:a16="http://schemas.microsoft.com/office/drawing/2014/main" id="{EFD19BBC-BAC4-08DB-FDBA-738F62F04F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936" y="624853"/>
            <a:ext cx="4544577" cy="73152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5F9B85C-AFA7-E163-E45A-5AE9207940DF}"/>
              </a:ext>
            </a:extLst>
          </p:cNvPr>
          <p:cNvSpPr/>
          <p:nvPr userDrawn="1"/>
        </p:nvSpPr>
        <p:spPr>
          <a:xfrm>
            <a:off x="-2" y="3239405"/>
            <a:ext cx="12192000" cy="11285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108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ep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9928DEF-0B72-2DF6-0344-673436693EE5}"/>
              </a:ext>
            </a:extLst>
          </p:cNvPr>
          <p:cNvSpPr/>
          <p:nvPr userDrawn="1"/>
        </p:nvSpPr>
        <p:spPr>
          <a:xfrm>
            <a:off x="4549271" y="1787185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/>
          <a:lstStyle>
            <a:lvl1pPr marL="571500" indent="-571500">
              <a:buFont typeface="+mj-lt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Developers: Use Arial font, bold step numbers, bold Workday actions, add screenshot of action.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D9D906-924F-559D-A2D0-0CF232BBF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127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ep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A3FAA4-DEA7-FA82-16D4-A3D741BAA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24CC63-EC9E-E561-D793-B6D72C369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6F3A2A-2C14-EA83-4E37-EFB1F50F4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A67389A-647C-25B9-EC21-96D8E89E00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91B243-49B2-9D53-E684-4A24A21F1557}"/>
              </a:ext>
            </a:extLst>
          </p:cNvPr>
          <p:cNvCxnSpPr>
            <a:cxnSpLocks/>
          </p:cNvCxnSpPr>
          <p:nvPr userDrawn="1"/>
        </p:nvCxnSpPr>
        <p:spPr>
          <a:xfrm>
            <a:off x="838199" y="88149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D8B138E-1F3F-DC77-5EA4-6C4BCFF0A395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BEA5A19-8521-AB81-E474-C5957BFDC60F}"/>
              </a:ext>
            </a:extLst>
          </p:cNvPr>
          <p:cNvSpPr/>
          <p:nvPr userDrawn="1"/>
        </p:nvSpPr>
        <p:spPr>
          <a:xfrm>
            <a:off x="4575985" y="1773408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  <a:endParaRPr lang="en-US" sz="1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750B7665-440D-E687-1931-F77CD27F9E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/>
          <a:lstStyle>
            <a:lvl1pPr marL="571500" indent="-571500">
              <a:buFont typeface="+mj-lt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Developers: Use this slide to show two steps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DE3D2C-37D2-B62A-B24C-CBEF78DBF3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9017659"/>
            <a:ext cx="10569221" cy="6053667"/>
          </a:xfrm>
        </p:spPr>
        <p:txBody>
          <a:bodyPr/>
          <a:lstStyle>
            <a:lvl1pPr marL="571500" indent="-571500">
              <a:buFont typeface="+mj-lt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Step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342976-675F-9A54-1C8B-53AF5FC0B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499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ep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CC4B09-B11D-A6E6-A469-482C4BE4D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3306A1-BF0B-04AA-E055-CBCD9F88F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A2A929-451C-6074-98A2-9C6F206D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4A6B0-E796-E2BD-8EE7-0F619EB03470}"/>
              </a:ext>
            </a:extLst>
          </p:cNvPr>
          <p:cNvCxnSpPr>
            <a:cxnSpLocks/>
          </p:cNvCxnSpPr>
          <p:nvPr userDrawn="1"/>
        </p:nvCxnSpPr>
        <p:spPr>
          <a:xfrm>
            <a:off x="838201" y="6488007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32E6A9-4DAB-998B-3C6C-E139BC54BCE6}"/>
              </a:ext>
            </a:extLst>
          </p:cNvPr>
          <p:cNvCxnSpPr>
            <a:cxnSpLocks/>
          </p:cNvCxnSpPr>
          <p:nvPr userDrawn="1"/>
        </p:nvCxnSpPr>
        <p:spPr>
          <a:xfrm>
            <a:off x="838201" y="20452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16254F56-ACA8-1D2A-9FF1-7C42D2AC33C9}"/>
              </a:ext>
            </a:extLst>
          </p:cNvPr>
          <p:cNvSpPr/>
          <p:nvPr userDrawn="1"/>
        </p:nvSpPr>
        <p:spPr>
          <a:xfrm>
            <a:off x="4549271" y="1778929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D4D0C3-7A54-6024-A936-F4B3565BCB0A}"/>
              </a:ext>
            </a:extLst>
          </p:cNvPr>
          <p:cNvCxnSpPr>
            <a:cxnSpLocks/>
          </p:cNvCxnSpPr>
          <p:nvPr userDrawn="1"/>
        </p:nvCxnSpPr>
        <p:spPr>
          <a:xfrm>
            <a:off x="811485" y="10935476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57CD3333-F900-AA66-4437-6BC5550090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FE134B-6B21-A9D3-2F8F-ECAFF3CE24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8" y="2389822"/>
            <a:ext cx="10569221" cy="3941946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Developers: Use this slide to show three steps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43CAA79-4A70-3945-4EE6-34BECE9C8D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577" y="11249224"/>
            <a:ext cx="10569221" cy="3941946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Step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900CAC4-4AA7-5917-6E77-B293E9B088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577" y="6786990"/>
            <a:ext cx="10569221" cy="3941946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Step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3590C5-EAE4-5F81-FAC9-C74EE395E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091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eps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9928DEF-0B72-2DF6-0344-673436693EE5}"/>
              </a:ext>
            </a:extLst>
          </p:cNvPr>
          <p:cNvSpPr/>
          <p:nvPr userDrawn="1"/>
        </p:nvSpPr>
        <p:spPr>
          <a:xfrm>
            <a:off x="4549269" y="1770012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Developers: Use this slide for the final step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A4C340-0BC8-0DF0-0BFF-CE95BC9F9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047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E2930E-B342-6EC2-71B0-A923496E2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5564465"/>
            <a:ext cx="12192000" cy="68542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BB7832-A06D-4E8B-A914-BDD6443ECE72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599" y="15564465"/>
            <a:ext cx="41148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Version 1</a:t>
            </a:r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8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881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27" r:id="rId2"/>
    <p:sldLayoutId id="2147483728" r:id="rId3"/>
    <p:sldLayoutId id="2147483729" r:id="rId4"/>
    <p:sldLayoutId id="2147483730" r:id="rId5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182A1D-66EC-74BC-AB60-89C831CAC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5188"/>
            <a:ext cx="10515600" cy="3141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3B7592-11CA-2A6E-1542-0BE2F9DF1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327525"/>
            <a:ext cx="10515600" cy="10313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DC6595-393F-C30E-D49F-F56A5356E571}"/>
              </a:ext>
            </a:extLst>
          </p:cNvPr>
          <p:cNvSpPr/>
          <p:nvPr userDrawn="1"/>
        </p:nvSpPr>
        <p:spPr>
          <a:xfrm>
            <a:off x="0" y="16059617"/>
            <a:ext cx="12192000" cy="19638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793FA5-7779-9A5A-2D1A-6A4D7543CEA1}"/>
              </a:ext>
            </a:extLst>
          </p:cNvPr>
          <p:cNvSpPr/>
          <p:nvPr userDrawn="1"/>
        </p:nvSpPr>
        <p:spPr>
          <a:xfrm>
            <a:off x="0" y="15814613"/>
            <a:ext cx="12192000" cy="4571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5F10F9-1BC4-F778-75AE-3BE8E035C2B5}"/>
              </a:ext>
            </a:extLst>
          </p:cNvPr>
          <p:cNvSpPr/>
          <p:nvPr userDrawn="1"/>
        </p:nvSpPr>
        <p:spPr>
          <a:xfrm>
            <a:off x="0" y="15906150"/>
            <a:ext cx="12192000" cy="11679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BD588AB-8E23-C19A-1F89-2E8E911DB76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618" y="133201"/>
            <a:ext cx="2936764" cy="47271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F5D4F38-F451-E598-8188-4BA135F7B4DE}"/>
              </a:ext>
            </a:extLst>
          </p:cNvPr>
          <p:cNvSpPr/>
          <p:nvPr userDrawn="1"/>
        </p:nvSpPr>
        <p:spPr>
          <a:xfrm>
            <a:off x="0" y="698365"/>
            <a:ext cx="4031311" cy="12100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57F171-F95D-BF02-8249-DFFEC6B94B21}"/>
              </a:ext>
            </a:extLst>
          </p:cNvPr>
          <p:cNvSpPr/>
          <p:nvPr userDrawn="1"/>
        </p:nvSpPr>
        <p:spPr>
          <a:xfrm>
            <a:off x="4031311" y="698366"/>
            <a:ext cx="4129378" cy="12100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B4463F-88E7-4CAB-FEA0-5B3F158CC5D7}"/>
              </a:ext>
            </a:extLst>
          </p:cNvPr>
          <p:cNvSpPr/>
          <p:nvPr userDrawn="1"/>
        </p:nvSpPr>
        <p:spPr>
          <a:xfrm>
            <a:off x="8160689" y="698364"/>
            <a:ext cx="4031311" cy="12100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579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E2930E-B342-6EC2-71B0-A923496E2855}"/>
              </a:ext>
            </a:extLst>
          </p:cNvPr>
          <p:cNvSpPr/>
          <p:nvPr userDrawn="1"/>
        </p:nvSpPr>
        <p:spPr>
          <a:xfrm>
            <a:off x="0" y="15564465"/>
            <a:ext cx="12192000" cy="68542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BB7832-A06D-4E8B-A914-BDD6443ECE72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599" y="15564465"/>
            <a:ext cx="41148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Version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598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42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E2930E-B342-6EC2-71B0-A923496E2855}"/>
              </a:ext>
            </a:extLst>
          </p:cNvPr>
          <p:cNvSpPr/>
          <p:nvPr userDrawn="1"/>
        </p:nvSpPr>
        <p:spPr>
          <a:xfrm>
            <a:off x="0" y="15564465"/>
            <a:ext cx="12192000" cy="68542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BB7832-A06D-4E8B-A914-BDD6443ECE72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599" y="15564465"/>
            <a:ext cx="41148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Version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598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60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791D0FD-7B11-C8C2-9763-857BBD832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Enroll Learner in Course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66885C-3549-59BA-9707-036A2DE650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This guide will assist </a:t>
            </a:r>
            <a:r>
              <a:rPr lang="en-US" i="1" dirty="0"/>
              <a:t>Managers </a:t>
            </a:r>
            <a:r>
              <a:rPr lang="en-US" dirty="0"/>
              <a:t>with</a:t>
            </a:r>
            <a:r>
              <a:rPr lang="en-US" i="1" dirty="0"/>
              <a:t> </a:t>
            </a:r>
            <a:r>
              <a:rPr lang="en-US" dirty="0"/>
              <a:t>the steps to </a:t>
            </a:r>
            <a:r>
              <a:rPr lang="en-US" i="1" dirty="0"/>
              <a:t>Enroll </a:t>
            </a:r>
            <a:r>
              <a:rPr lang="en-US"/>
              <a:t>a</a:t>
            </a:r>
            <a:r>
              <a:rPr lang="en-US" i="1"/>
              <a:t> </a:t>
            </a:r>
            <a:r>
              <a:rPr lang="en-US" i="1" dirty="0"/>
              <a:t>Learner in Course</a:t>
            </a:r>
            <a:r>
              <a:rPr lang="en-US" dirty="0"/>
              <a:t>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4BB5E7-8334-64E1-1A36-00124D25B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fontAlgn="base"/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Click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Personal-&gt;Learning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 to access your 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Learning Dashboard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. </a:t>
            </a:r>
            <a:r>
              <a:rPr lang="en-US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</a:p>
          <a:p>
            <a:pPr algn="l" rtl="0" fontAlgn="base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Click </a:t>
            </a:r>
            <a:r>
              <a:rPr lang="en-US" b="1" dirty="0">
                <a:solidFill>
                  <a:srgbClr val="000000"/>
                </a:solidFill>
              </a:rPr>
              <a:t>Browse Learning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pPr algn="l" rtl="0" fontAlgn="base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Click </a:t>
            </a:r>
            <a:r>
              <a:rPr lang="en-US" b="1" dirty="0">
                <a:solidFill>
                  <a:srgbClr val="000000"/>
                </a:solidFill>
              </a:rPr>
              <a:t>Enroll My Team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pPr algn="l" rtl="0" fontAlgn="base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r>
              <a:rPr lang="en-US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Select learners 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​to enroll in the course.</a:t>
            </a:r>
          </a:p>
          <a:p>
            <a:pPr algn="l" rtl="0" fontAlgn="base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Click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Submit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1FFF891-8A7E-73A1-1A3E-37909EF02C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0156" y="13533194"/>
            <a:ext cx="1892488" cy="1108320"/>
          </a:xfrm>
        </p:spPr>
        <p:txBody>
          <a:bodyPr>
            <a:normAutofit/>
          </a:bodyPr>
          <a:lstStyle/>
          <a:p>
            <a:r>
              <a:rPr lang="en-US" dirty="0"/>
              <a:t>Enrolling a Learner to a Course is Needed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54D75BB-65BA-B368-37BD-3746F298AC6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49755" y="13701592"/>
            <a:ext cx="1892487" cy="77152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Enroll Learner in Course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7B80540-3E51-1ECE-C97A-51E9EF3948D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/>
              <a:t>Click Submit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5ED81A-C28F-885B-F211-7886FCEAF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7B9413-C376-4173-83FA-9706DE374DDA}" type="datetime1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10/26/2026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8D7C0D-06E3-DA35-2C26-7138DD11C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1DEA6-4098-F833-61A4-237A3E29B7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78E8AA-DD40-477F-A66C-355F3DFD5912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1059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B543FB-708C-5296-1C61-E5D9E978F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BB7832-A06D-4E8B-A914-BDD6443ECE72}" type="datetime1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10/26/2026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7350D3-7E5E-613B-7FB5-D8DCA29CE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7C245E-F006-F7C5-F40F-05B977533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78E8AA-DD40-477F-A66C-355F3DFD5912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7A38923-F4F5-DE56-68D8-2D5D51894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Enroll Learner in Course (Part 1 of 5)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7789111-5D0B-9325-5D39-BC195675C2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Click the</a:t>
            </a:r>
            <a:r>
              <a:rPr lang="en-US" sz="3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Global Navigation Menu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3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5D4460F-B0A5-3A65-63AE-B770B4A7B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1390" y="9058881"/>
            <a:ext cx="10569221" cy="6053667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en-US" sz="3600" dirty="0">
                <a:latin typeface="Arial"/>
                <a:cs typeface="Arial"/>
              </a:rPr>
              <a:t>Click </a:t>
            </a:r>
            <a:r>
              <a:rPr lang="en-US" sz="3600" b="1" dirty="0">
                <a:latin typeface="Arial"/>
                <a:cs typeface="Arial"/>
              </a:rPr>
              <a:t>Personal</a:t>
            </a:r>
            <a:r>
              <a:rPr lang="en-US" sz="3600" dirty="0">
                <a:latin typeface="Arial"/>
                <a:cs typeface="Arial"/>
              </a:rPr>
              <a:t>-&gt;</a:t>
            </a:r>
            <a:r>
              <a:rPr lang="en-US" sz="3600" b="1" dirty="0">
                <a:latin typeface="Arial"/>
                <a:cs typeface="Arial"/>
              </a:rPr>
              <a:t>Learning </a:t>
            </a:r>
            <a:r>
              <a:rPr lang="en-US" sz="3600" dirty="0">
                <a:latin typeface="Arial"/>
                <a:cs typeface="Arial"/>
              </a:rPr>
              <a:t>to access your </a:t>
            </a:r>
            <a:r>
              <a:rPr lang="en-US" sz="3600" b="1" dirty="0">
                <a:latin typeface="Arial"/>
                <a:cs typeface="Arial"/>
              </a:rPr>
              <a:t>Learning Dashboard</a:t>
            </a:r>
            <a:r>
              <a:rPr lang="en-US" sz="3600" dirty="0">
                <a:latin typeface="Arial"/>
                <a:cs typeface="Arial"/>
              </a:rPr>
              <a:t>.</a:t>
            </a:r>
          </a:p>
          <a:p>
            <a:endParaRPr lang="en-US" sz="3700" dirty="0"/>
          </a:p>
          <a:p>
            <a:endParaRPr lang="en-US" sz="3700" dirty="0"/>
          </a:p>
          <a:p>
            <a:endParaRPr lang="en-US" sz="3700" dirty="0"/>
          </a:p>
          <a:p>
            <a:endParaRPr lang="en-US" sz="3700" dirty="0"/>
          </a:p>
          <a:p>
            <a:endParaRPr lang="en-US" sz="3700" dirty="0"/>
          </a:p>
          <a:p>
            <a:endParaRPr lang="en-US" sz="3700" dirty="0"/>
          </a:p>
          <a:p>
            <a:r>
              <a:rPr lang="en-US" sz="3700" dirty="0"/>
              <a:t>	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AAEE84C-C137-2284-B16B-40FEF0E57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656316"/>
            <a:ext cx="7315200" cy="422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6A017E8-0F54-0DA4-D50E-605AE30FA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09800" y="3656316"/>
            <a:ext cx="2362200" cy="127663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CF498FF1-FC1C-D9C7-91BE-9574E42D1A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1683" y="10349417"/>
            <a:ext cx="3732305" cy="51098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6953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30695F-F7DE-5B7C-3C31-E68D7110B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BB7832-A06D-4E8B-A914-BDD6443ECE72}" type="datetime1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10/26/2026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5FA547-AD69-A4DC-8BBA-E17BD45387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A2488-2D23-656A-A767-80CFA41A1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78E8AA-DD40-477F-A66C-355F3DFD5912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488338E-8E6F-26B5-8C02-2D790661A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Enroll Learner in Course (Part 2 of 5)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BE1E50-425D-4504-2B35-9003DB7A7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67694" y="1717828"/>
            <a:ext cx="2856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F01BB68-3B10-98E1-AE8D-F9251D942E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en-US" dirty="0">
                <a:latin typeface="Arial"/>
                <a:cs typeface="Arial"/>
              </a:rPr>
              <a:t>Click </a:t>
            </a:r>
            <a:r>
              <a:rPr lang="en-US" b="1" dirty="0">
                <a:latin typeface="Arial"/>
                <a:cs typeface="Arial"/>
              </a:rPr>
              <a:t>Discover</a:t>
            </a:r>
            <a:r>
              <a:rPr lang="en-US" dirty="0">
                <a:latin typeface="Arial"/>
                <a:cs typeface="Arial"/>
              </a:rPr>
              <a:t>.</a:t>
            </a:r>
          </a:p>
          <a:p>
            <a:pPr marL="742950" indent="-742950">
              <a:buFont typeface="+mj-lt"/>
              <a:buAutoNum type="arabicPeriod" startAt="3"/>
            </a:pPr>
            <a:r>
              <a:rPr lang="en-US" dirty="0"/>
              <a:t>Click </a:t>
            </a:r>
            <a:r>
              <a:rPr lang="en-US" b="1" dirty="0"/>
              <a:t>Browse Learning</a:t>
            </a:r>
            <a:r>
              <a:rPr lang="en-US" dirty="0"/>
              <a:t>.</a:t>
            </a:r>
          </a:p>
          <a:p>
            <a:pPr marL="738188" lvl="1" indent="0">
              <a:buNone/>
            </a:pPr>
            <a:endParaRPr lang="en-US" sz="2800" dirty="0">
              <a:latin typeface="Arial"/>
              <a:cs typeface="Arial"/>
            </a:endParaRPr>
          </a:p>
          <a:p>
            <a:pPr marL="738188" lvl="1" indent="0">
              <a:buNone/>
            </a:pPr>
            <a:endParaRPr lang="en-US" sz="2800" dirty="0">
              <a:latin typeface="Arial"/>
              <a:cs typeface="Arial"/>
            </a:endParaRP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8C543B-18A7-7E31-78E1-0E5678D4D6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4049811"/>
            <a:ext cx="10058400" cy="44181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3AA64E9-E17D-BE62-5484-3C092D4BF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6800" y="4659705"/>
            <a:ext cx="3688624" cy="68382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88273A-635B-5070-9605-CCCA98054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81650" y="7810500"/>
            <a:ext cx="1866900" cy="45542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47E43D6-0BFA-4439-CC4C-FF62EDBFD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755424" y="4677736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A6CF925-F5F1-873E-0281-925FFA537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448550" y="7763890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5081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2799662-76D3-7EE8-6179-801B67E01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764"/>
          <a:stretch>
            <a:fillRect/>
          </a:stretch>
        </p:blipFill>
        <p:spPr>
          <a:xfrm>
            <a:off x="1534264" y="3867820"/>
            <a:ext cx="9144000" cy="454387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5A3CAB-E9DB-EBB6-F327-F9D81F7B2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CF3A9F-B6B4-C23A-16C5-11B882B4A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86443-729B-C209-21AF-99916F593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CFFD47-2168-685D-FEEC-BC36F7E98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Enroll Learner in Course (Part 3 of 5)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FDD6B3-D332-0ED2-2A4F-B665853A9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67694" y="1717828"/>
            <a:ext cx="2856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FF8B0D-B220-A0DC-6FAC-8D832DE35F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5"/>
            </a:pPr>
            <a:r>
              <a:rPr lang="en-US" dirty="0">
                <a:latin typeface="Arial"/>
                <a:cs typeface="Arial"/>
              </a:rPr>
              <a:t>Select desired course</a:t>
            </a:r>
            <a:r>
              <a:rPr lang="en-US" sz="3600" dirty="0">
                <a:latin typeface="Arial"/>
                <a:cs typeface="Arial"/>
              </a:rPr>
              <a:t>.</a:t>
            </a:r>
          </a:p>
          <a:p>
            <a:pPr marL="738188" lvl="1" indent="0">
              <a:buNone/>
            </a:pPr>
            <a:r>
              <a:rPr lang="en-US" sz="2800" b="1" dirty="0">
                <a:latin typeface="Arial"/>
                <a:cs typeface="Arial"/>
              </a:rPr>
              <a:t>Note</a:t>
            </a:r>
            <a:r>
              <a:rPr lang="en-US" sz="2800" dirty="0">
                <a:latin typeface="Arial"/>
                <a:cs typeface="Arial"/>
              </a:rPr>
              <a:t>: You can also search for a specific course by entering key words in the search field and pressing Enter.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5E4F380-5E81-5E09-E341-1B04BA009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6"/>
            </a:pPr>
            <a:r>
              <a:rPr lang="en-US" dirty="0"/>
              <a:t>Click </a:t>
            </a:r>
            <a:r>
              <a:rPr lang="en-US" b="1" dirty="0"/>
              <a:t>Enroll My Team</a:t>
            </a:r>
            <a:r>
              <a:rPr lang="en-US" dirty="0"/>
              <a:t>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29786E8-F638-C61B-3821-F8A4A1A6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004"/>
          <a:stretch/>
        </p:blipFill>
        <p:spPr>
          <a:xfrm>
            <a:off x="3810000" y="9786678"/>
            <a:ext cx="4572000" cy="538278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2292B9A-EFC9-5F13-3C7C-F08A12EF7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63143" y="14577500"/>
            <a:ext cx="1886243" cy="49382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7F8037-B6E7-09D7-95B3-EE0C1A377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84136" y="6070600"/>
            <a:ext cx="5909731" cy="9274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0252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5A3CAB-E9DB-EBB6-F327-F9D81F7B2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CF3A9F-B6B4-C23A-16C5-11B882B4A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86443-729B-C209-21AF-99916F593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CFFD47-2168-685D-FEEC-BC36F7E98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Enroll Learner in Course (Part 4 of 5)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FDD6B3-D332-0ED2-2A4F-B665853A9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67694" y="1717828"/>
            <a:ext cx="2856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FF8B0D-B220-A0DC-6FAC-8D832DE35F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7"/>
            </a:pPr>
            <a:r>
              <a:rPr lang="en-US" dirty="0"/>
              <a:t>Select </a:t>
            </a:r>
            <a:r>
              <a:rPr lang="en-US" b="1" dirty="0"/>
              <a:t>Yes</a:t>
            </a:r>
            <a:r>
              <a:rPr lang="en-US" dirty="0"/>
              <a:t> or </a:t>
            </a:r>
            <a:r>
              <a:rPr lang="en-US" b="1" dirty="0"/>
              <a:t>No</a:t>
            </a:r>
            <a:r>
              <a:rPr lang="en-US" dirty="0"/>
              <a:t> to assign as a Required Learning.</a:t>
            </a:r>
          </a:p>
          <a:p>
            <a:pPr marL="742950" lvl="1" indent="-742950">
              <a:buFont typeface="+mj-lt"/>
              <a:buAutoNum type="arabicPeriod" startAt="8"/>
            </a:pPr>
            <a:r>
              <a:rPr lang="en-US" sz="3600" dirty="0"/>
              <a:t>Select </a:t>
            </a:r>
            <a:r>
              <a:rPr lang="en-US" sz="3600" b="1" dirty="0"/>
              <a:t>Due Date Type</a:t>
            </a:r>
            <a:r>
              <a:rPr lang="en-US" sz="3600" dirty="0"/>
              <a:t>.</a:t>
            </a:r>
          </a:p>
          <a:p>
            <a:pPr marL="739775" lvl="1" indent="0">
              <a:buNone/>
            </a:pPr>
            <a:r>
              <a:rPr lang="en-US" sz="2800" b="1" dirty="0"/>
              <a:t>Note</a:t>
            </a:r>
            <a:r>
              <a:rPr lang="en-US" sz="2800" dirty="0"/>
              <a:t>: </a:t>
            </a:r>
            <a:r>
              <a:rPr lang="en-US" sz="2800" i="1" dirty="0"/>
              <a:t>Due Date Type </a:t>
            </a:r>
            <a:r>
              <a:rPr lang="en-US" sz="2800" dirty="0"/>
              <a:t>field will only display if </a:t>
            </a:r>
            <a:r>
              <a:rPr lang="en-US" sz="2800" i="1" dirty="0"/>
              <a:t>Yes</a:t>
            </a:r>
            <a:r>
              <a:rPr lang="en-US" sz="2800" dirty="0"/>
              <a:t> was selected.</a:t>
            </a:r>
          </a:p>
          <a:p>
            <a:pPr marL="742950" lvl="1" indent="-742950">
              <a:buFont typeface="+mj-lt"/>
              <a:buAutoNum type="arabicPeriod" startAt="8"/>
            </a:pPr>
            <a:endParaRPr lang="en-US" sz="36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5E4F380-5E81-5E09-E341-1B04BA009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9"/>
            </a:pPr>
            <a:r>
              <a:rPr lang="en-US" dirty="0"/>
              <a:t>Select learners to enroll in the course.</a:t>
            </a:r>
          </a:p>
          <a:p>
            <a:pPr marL="738188" lvl="1" indent="0">
              <a:buNone/>
            </a:pPr>
            <a:r>
              <a:rPr lang="en-US" sz="2800" b="1" dirty="0"/>
              <a:t>Note</a:t>
            </a:r>
            <a:r>
              <a:rPr lang="en-US" sz="2800" dirty="0"/>
              <a:t>: To select all learners, check the box in the header of the table.</a:t>
            </a:r>
          </a:p>
          <a:p>
            <a:pPr marL="742950" indent="-742950">
              <a:buFont typeface="+mj-lt"/>
              <a:buAutoNum type="arabicPeriod" startAt="9"/>
            </a:pPr>
            <a:r>
              <a:rPr lang="en-US" dirty="0"/>
              <a:t>͏͏</a:t>
            </a:r>
            <a:r>
              <a:rPr lang="en-US" b="1" dirty="0"/>
              <a:t>Enter your Comment</a:t>
            </a:r>
            <a:r>
              <a:rPr lang="en-US" dirty="0"/>
              <a:t>, as applicable.</a:t>
            </a:r>
          </a:p>
          <a:p>
            <a:pPr marL="742950" indent="-742950">
              <a:buFont typeface="+mj-lt"/>
              <a:buAutoNum type="arabicPeriod" startAt="9"/>
            </a:pPr>
            <a:endParaRPr lang="en-US" dirty="0"/>
          </a:p>
          <a:p>
            <a:pPr marL="742950" indent="-742950">
              <a:buFont typeface="+mj-lt"/>
              <a:buAutoNum type="arabicPeriod" startAt="5"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546CB-4EB8-A147-B548-E666E7350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4961044"/>
            <a:ext cx="10058400" cy="314634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8B86B55-F223-71A3-0A43-49590F710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04818" y="5815173"/>
            <a:ext cx="443972" cy="84248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292B9A-EFC9-5F13-3C7C-F08A12EF7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16687" y="5695950"/>
            <a:ext cx="3427488" cy="16979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51A3448-7E9B-09EC-43C8-A68ACF389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48278" y="5962094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8AD47B2-C1BB-F316-F7F0-0B501CD1D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0544175" y="6270624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E21F511-5E5B-9CD4-7285-CC1953D26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7993"/>
          <a:stretch/>
        </p:blipFill>
        <p:spPr>
          <a:xfrm>
            <a:off x="1981200" y="11317129"/>
            <a:ext cx="8229600" cy="369747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26914142-DB4B-7FCF-AF46-8F775FAAA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2200911" y="12578081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B6CCDE2-E6B6-5574-AFE2-EAD78AF05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973403" y="14113692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DDB583-7EB1-155E-1DAE-9A7780FB8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9550" y="12287251"/>
            <a:ext cx="316379" cy="114187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96EC7E6-251F-B7D5-2D16-5C16F4C51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07020" y="14084490"/>
            <a:ext cx="6266383" cy="60559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5302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30695F-F7DE-5B7C-3C31-E68D7110B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5FA547-AD69-A4DC-8BBA-E17BD45387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A2488-2D23-656A-A767-80CFA41A1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488338E-8E6F-26B5-8C02-2D790661A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Enroll Learner in Course (Part 5 of 5)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BE1E50-425D-4504-2B35-9003DB7A7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67694" y="1717828"/>
            <a:ext cx="2856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F01BB68-3B10-98E1-AE8D-F9251D942E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11"/>
            </a:pPr>
            <a:r>
              <a:rPr lang="en-US" dirty="0"/>
              <a:t>Click</a:t>
            </a:r>
            <a:r>
              <a:rPr lang="en-US" b="1" dirty="0"/>
              <a:t> Submit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882E6D-389C-B454-A9F2-61CF9C4C7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3380985"/>
            <a:ext cx="10058400" cy="551065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3A9306-8CC7-D062-C6B0-7477FFB65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7411" y="8273668"/>
            <a:ext cx="1317690" cy="4036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CF1A3A7-F702-DAF9-50F8-4B9900444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19200" y="14382354"/>
            <a:ext cx="10953599" cy="991815"/>
            <a:chOff x="328693" y="2700632"/>
            <a:chExt cx="6062976" cy="502647"/>
          </a:xfrm>
          <a:solidFill>
            <a:schemeClr val="accent5"/>
          </a:solidFill>
        </p:grpSpPr>
        <p:sp>
          <p:nvSpPr>
            <p:cNvPr id="16" name="Freeform 101">
              <a:extLst>
                <a:ext uri="{FF2B5EF4-FFF2-40B4-BE49-F238E27FC236}">
                  <a16:creationId xmlns:a16="http://schemas.microsoft.com/office/drawing/2014/main" id="{F95DE09C-A7E3-08F5-7FE7-F41D087AEEAE}"/>
                </a:ext>
              </a:extLst>
            </p:cNvPr>
            <p:cNvSpPr/>
            <p:nvPr/>
          </p:nvSpPr>
          <p:spPr>
            <a:xfrm>
              <a:off x="328693" y="2700632"/>
              <a:ext cx="6062976" cy="502647"/>
            </a:xfrm>
            <a:prstGeom prst="rect">
              <a:avLst/>
            </a:prstGeom>
            <a:grpFill/>
            <a:ln w="12700">
              <a:solidFill>
                <a:schemeClr val="accent5"/>
              </a:solidFill>
              <a:miter lim="400000"/>
            </a:ln>
          </p:spPr>
          <p:txBody>
            <a:bodyPr lIns="45718" tIns="45718" rIns="45718" bIns="45718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>
                <a:defRPr>
                  <a:solidFill>
                    <a:srgbClr val="FFFFFF"/>
                  </a:solidFill>
                </a:defRPr>
              </a:pPr>
              <a:endParaRPr lang="en-US" sz="1400"/>
            </a:p>
          </p:txBody>
        </p:sp>
        <p:pic>
          <p:nvPicPr>
            <p:cNvPr id="17" name="Graphic 16" descr="Checkmark with solid fill">
              <a:extLst>
                <a:ext uri="{FF2B5EF4-FFF2-40B4-BE49-F238E27FC236}">
                  <a16:creationId xmlns:a16="http://schemas.microsoft.com/office/drawing/2014/main" id="{F148BCA9-B5B9-7BCF-A87D-E42BBEC3AE0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5905" y="2765624"/>
              <a:ext cx="463807" cy="380601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937E7EAC-7C5C-518B-2B1B-239CB2C7842F}"/>
              </a:ext>
            </a:extLst>
          </p:cNvPr>
          <p:cNvSpPr txBox="1"/>
          <p:nvPr/>
        </p:nvSpPr>
        <p:spPr>
          <a:xfrm>
            <a:off x="1815624" y="14462762"/>
            <a:ext cx="96613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You have successfully enrolled a learner in course.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161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Job Aid Template">
  <a:themeElements>
    <a:clrScheme name="GA@WORK">
      <a:dk1>
        <a:sysClr val="windowText" lastClr="000000"/>
      </a:dk1>
      <a:lt1>
        <a:sysClr val="window" lastClr="FFFFFF"/>
      </a:lt1>
      <a:dk2>
        <a:srgbClr val="235789"/>
      </a:dk2>
      <a:lt2>
        <a:srgbClr val="B3B3B3"/>
      </a:lt2>
      <a:accent1>
        <a:srgbClr val="F7921E"/>
      </a:accent1>
      <a:accent2>
        <a:srgbClr val="F3B700"/>
      </a:accent2>
      <a:accent3>
        <a:srgbClr val="7FA267"/>
      </a:accent3>
      <a:accent4>
        <a:srgbClr val="A72608"/>
      </a:accent4>
      <a:accent5>
        <a:srgbClr val="90C3C8"/>
      </a:accent5>
      <a:accent6>
        <a:srgbClr val="000000"/>
      </a:accent6>
      <a:hlink>
        <a:srgbClr val="000000"/>
      </a:hlink>
      <a:folHlink>
        <a:srgbClr val="F7921E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Administrative">
  <a:themeElements>
    <a:clrScheme name="GA@WORK">
      <a:dk1>
        <a:sysClr val="windowText" lastClr="000000"/>
      </a:dk1>
      <a:lt1>
        <a:sysClr val="window" lastClr="FFFFFF"/>
      </a:lt1>
      <a:dk2>
        <a:srgbClr val="235789"/>
      </a:dk2>
      <a:lt2>
        <a:srgbClr val="B3B3B3"/>
      </a:lt2>
      <a:accent1>
        <a:srgbClr val="F7921E"/>
      </a:accent1>
      <a:accent2>
        <a:srgbClr val="F3B700"/>
      </a:accent2>
      <a:accent3>
        <a:srgbClr val="7FA267"/>
      </a:accent3>
      <a:accent4>
        <a:srgbClr val="A72608"/>
      </a:accent4>
      <a:accent5>
        <a:srgbClr val="90C3C8"/>
      </a:accent5>
      <a:accent6>
        <a:srgbClr val="000000"/>
      </a:accent6>
      <a:hlink>
        <a:srgbClr val="000000"/>
      </a:hlink>
      <a:folHlink>
        <a:srgbClr val="F792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Job Aid Template">
  <a:themeElements>
    <a:clrScheme name="GA@WORK">
      <a:dk1>
        <a:sysClr val="windowText" lastClr="000000"/>
      </a:dk1>
      <a:lt1>
        <a:sysClr val="window" lastClr="FFFFFF"/>
      </a:lt1>
      <a:dk2>
        <a:srgbClr val="235789"/>
      </a:dk2>
      <a:lt2>
        <a:srgbClr val="B3B3B3"/>
      </a:lt2>
      <a:accent1>
        <a:srgbClr val="F7921E"/>
      </a:accent1>
      <a:accent2>
        <a:srgbClr val="F3B700"/>
      </a:accent2>
      <a:accent3>
        <a:srgbClr val="7FA267"/>
      </a:accent3>
      <a:accent4>
        <a:srgbClr val="A72608"/>
      </a:accent4>
      <a:accent5>
        <a:srgbClr val="90C3C8"/>
      </a:accent5>
      <a:accent6>
        <a:srgbClr val="000000"/>
      </a:accent6>
      <a:hlink>
        <a:srgbClr val="000000"/>
      </a:hlink>
      <a:folHlink>
        <a:srgbClr val="F7921E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Job Aid Template">
  <a:themeElements>
    <a:clrScheme name="GA@WORK">
      <a:dk1>
        <a:sysClr val="windowText" lastClr="000000"/>
      </a:dk1>
      <a:lt1>
        <a:sysClr val="window" lastClr="FFFFFF"/>
      </a:lt1>
      <a:dk2>
        <a:srgbClr val="235789"/>
      </a:dk2>
      <a:lt2>
        <a:srgbClr val="B3B3B3"/>
      </a:lt2>
      <a:accent1>
        <a:srgbClr val="F7921E"/>
      </a:accent1>
      <a:accent2>
        <a:srgbClr val="F3B700"/>
      </a:accent2>
      <a:accent3>
        <a:srgbClr val="7FA267"/>
      </a:accent3>
      <a:accent4>
        <a:srgbClr val="A72608"/>
      </a:accent4>
      <a:accent5>
        <a:srgbClr val="90C3C8"/>
      </a:accent5>
      <a:accent6>
        <a:srgbClr val="000000"/>
      </a:accent6>
      <a:hlink>
        <a:srgbClr val="000000"/>
      </a:hlink>
      <a:folHlink>
        <a:srgbClr val="F7921E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B65DE563EE374EA74AD05A80579592" ma:contentTypeVersion="15" ma:contentTypeDescription="Create a new document." ma:contentTypeScope="" ma:versionID="74bcba3dbaef7232a2f349164506767e">
  <xsd:schema xmlns:xsd="http://www.w3.org/2001/XMLSchema" xmlns:xs="http://www.w3.org/2001/XMLSchema" xmlns:p="http://schemas.microsoft.com/office/2006/metadata/properties" xmlns:ns2="91b022cc-d96d-4c7a-a6ef-47af526da2c2" xmlns:ns3="8d5ae7cb-5eaa-45bd-87a9-9ecdfd4d7a10" targetNamespace="http://schemas.microsoft.com/office/2006/metadata/properties" ma:root="true" ma:fieldsID="a45a3afc3d81b7990a39b2f52d207b53" ns2:_="" ns3:_="">
    <xsd:import namespace="91b022cc-d96d-4c7a-a6ef-47af526da2c2"/>
    <xsd:import namespace="8d5ae7cb-5eaa-45bd-87a9-9ecdfd4d7a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Comm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b022cc-d96d-4c7a-a6ef-47af526da2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d1b9b15-6ca2-435f-87bd-c880ab9116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Comments" ma:index="22" nillable="true" ma:displayName="Comments" ma:format="Dropdown" ma:internalName="Comment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5ae7cb-5eaa-45bd-87a9-9ecdfd4d7a1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47b3830a-905b-4cd3-90a5-cc2916807d11}" ma:internalName="TaxCatchAll" ma:showField="CatchAllData" ma:web="8d5ae7cb-5eaa-45bd-87a9-9ecdfd4d7a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1b022cc-d96d-4c7a-a6ef-47af526da2c2">
      <Terms xmlns="http://schemas.microsoft.com/office/infopath/2007/PartnerControls"/>
    </lcf76f155ced4ddcb4097134ff3c332f>
    <TaxCatchAll xmlns="8d5ae7cb-5eaa-45bd-87a9-9ecdfd4d7a10" xsi:nil="true"/>
    <Comments xmlns="91b022cc-d96d-4c7a-a6ef-47af526da2c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9780F7D-1A1D-4532-BD8A-C3E015F412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b022cc-d96d-4c7a-a6ef-47af526da2c2"/>
    <ds:schemaRef ds:uri="8d5ae7cb-5eaa-45bd-87a9-9ecdfd4d7a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55037ED-0B11-4449-BF81-C0D1539FFB91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terms/"/>
    <ds:schemaRef ds:uri="8d5ae7cb-5eaa-45bd-87a9-9ecdfd4d7a10"/>
    <ds:schemaRef ds:uri="91b022cc-d96d-4c7a-a6ef-47af526da2c2"/>
  </ds:schemaRefs>
</ds:datastoreItem>
</file>

<file path=customXml/itemProps3.xml><?xml version="1.0" encoding="utf-8"?>
<ds:datastoreItem xmlns:ds="http://schemas.openxmlformats.org/officeDocument/2006/customXml" ds:itemID="{D17FB6B5-495C-4BE2-9DC0-3AE00521211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12da10d-071b-4b94-8abc-9ec4044d1516}" enabled="0" method="" siteId="{512da10d-071b-4b94-8abc-9ec4044d151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1599</TotalTime>
  <Words>281</Words>
  <Application>Microsoft Office PowerPoint</Application>
  <PresentationFormat>Custom</PresentationFormat>
  <Paragraphs>67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Job Aid Template</vt:lpstr>
      <vt:lpstr>1_Administrative</vt:lpstr>
      <vt:lpstr>1_Job Aid Template</vt:lpstr>
      <vt:lpstr>2_Job Aid Template</vt:lpstr>
      <vt:lpstr>Enroll Learner in Course</vt:lpstr>
      <vt:lpstr>Enroll Learner in Course (Part 1 of 5)</vt:lpstr>
      <vt:lpstr>Enroll Learner in Course (Part 2 of 5)</vt:lpstr>
      <vt:lpstr>Enroll Learner in Course (Part 3 of 5)</vt:lpstr>
      <vt:lpstr>Enroll Learner in Course (Part 4 of 5)</vt:lpstr>
      <vt:lpstr>Enroll Learner in Course (Part 5 of 5)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Suite_Workstream_Title</dc:title>
  <dc:creator>Bennett, Sarah</dc:creator>
  <cp:lastModifiedBy>Suggs, Jon</cp:lastModifiedBy>
  <cp:revision>39</cp:revision>
  <cp:lastPrinted>2024-05-14T19:49:44Z</cp:lastPrinted>
  <dcterms:created xsi:type="dcterms:W3CDTF">2024-01-04T16:25:20Z</dcterms:created>
  <dcterms:modified xsi:type="dcterms:W3CDTF">2026-10-26T17:42:36Z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a60d57e-af5b-4752-ac57-3e4f28ca11dc_Enabled">
    <vt:lpwstr>true</vt:lpwstr>
  </property>
  <property fmtid="{D5CDD505-2E9C-101B-9397-08002B2CF9AE}" pid="3" name="MSIP_Label_ea60d57e-af5b-4752-ac57-3e4f28ca11dc_SetDate">
    <vt:lpwstr>2024-01-04T16:25:20Z</vt:lpwstr>
  </property>
  <property fmtid="{D5CDD505-2E9C-101B-9397-08002B2CF9AE}" pid="4" name="MSIP_Label_ea60d57e-af5b-4752-ac57-3e4f28ca11dc_Method">
    <vt:lpwstr>Standard</vt:lpwstr>
  </property>
  <property fmtid="{D5CDD505-2E9C-101B-9397-08002B2CF9AE}" pid="5" name="MSIP_Label_ea60d57e-af5b-4752-ac57-3e4f28ca11dc_Name">
    <vt:lpwstr>ea60d57e-af5b-4752-ac57-3e4f28ca11dc</vt:lpwstr>
  </property>
  <property fmtid="{D5CDD505-2E9C-101B-9397-08002B2CF9AE}" pid="6" name="MSIP_Label_ea60d57e-af5b-4752-ac57-3e4f28ca11dc_SiteId">
    <vt:lpwstr>36da45f1-dd2c-4d1f-af13-5abe46b99921</vt:lpwstr>
  </property>
  <property fmtid="{D5CDD505-2E9C-101B-9397-08002B2CF9AE}" pid="7" name="MSIP_Label_ea60d57e-af5b-4752-ac57-3e4f28ca11dc_ActionId">
    <vt:lpwstr>502715d2-dc1c-4686-9400-29020d63069a</vt:lpwstr>
  </property>
  <property fmtid="{D5CDD505-2E9C-101B-9397-08002B2CF9AE}" pid="8" name="MSIP_Label_ea60d57e-af5b-4752-ac57-3e4f28ca11dc_ContentBits">
    <vt:lpwstr>0</vt:lpwstr>
  </property>
  <property fmtid="{D5CDD505-2E9C-101B-9397-08002B2CF9AE}" pid="9" name="ContentTypeId">
    <vt:lpwstr>0x010100FDB65DE563EE374EA74AD05A80579592</vt:lpwstr>
  </property>
  <property fmtid="{D5CDD505-2E9C-101B-9397-08002B2CF9AE}" pid="10" name="MediaServiceImageTags">
    <vt:lpwstr/>
  </property>
  <property fmtid="{D5CDD505-2E9C-101B-9397-08002B2CF9AE}" pid="11" name="ArticulateGUID">
    <vt:lpwstr>DF169331-FBF2-455B-A537-8A80ACF8A1DD</vt:lpwstr>
  </property>
  <property fmtid="{D5CDD505-2E9C-101B-9397-08002B2CF9AE}" pid="12" name="ArticulatePath">
    <vt:lpwstr>https://gets.sharepoint.com/sites/SAO_NextGen/End User Training Materials/1 HCM/Learning/Job Aids/6 Complete/Job Aid_Learning_EnrollLearnerInCourse_Complete</vt:lpwstr>
  </property>
</Properties>
</file>