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37.xml" ContentType="application/vnd.openxmlformats-officedocument.presentationml.tags+xml"/>
  <Override PartName="/ppt/tags/tag60.xml" ContentType="application/vnd.openxmlformats-officedocument.presentationml.tags+xml"/>
  <Override PartName="/ppt/tags/tag38.xml" ContentType="application/vnd.openxmlformats-officedocument.presentationml.tags+xml"/>
  <Override PartName="/ppt/tags/tag57.xml" ContentType="application/vnd.openxmlformats-officedocument.presentationml.tags+xml"/>
  <Override PartName="/ppt/tags/tag39.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ppt/tags/tag40.xml" ContentType="application/vnd.openxmlformats-officedocument.presentationml.tags+xml"/>
  <Override PartName="/docProps/app.xml" ContentType="application/vnd.openxmlformats-officedocument.extended-properties+xml"/>
  <Override PartName="/ppt/tags/tag41.xml" ContentType="application/vnd.openxmlformats-officedocument.presentationml.tags+xml"/>
  <Override PartName="/docProps/custom.xml" ContentType="application/vnd.openxmlformats-officedocument.custom-properties+xml"/>
  <Override PartName="/ppt/tags/tag42.xml" ContentType="application/vnd.openxmlformats-officedocument.presentationml.tags+xml"/>
  <Override PartName="/ppt/tags/tag58.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31.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30.xml" ContentType="application/vnd.openxmlformats-officedocument.presentationml.tags+xml"/>
  <Override PartName="/ppt/tags/tag33.xml" ContentType="application/vnd.openxmlformats-officedocument.presentationml.tags+xml"/>
  <Override PartName="/ppt/tags/tag48.xml" ContentType="application/vnd.openxmlformats-officedocument.presentationml.tags+xml"/>
  <Override PartName="/ppt/tags/tag14.xml" ContentType="application/vnd.openxmlformats-officedocument.presentationml.tags+xml"/>
  <Override PartName="/ppt/tags/tag56.xml" ContentType="application/vnd.openxmlformats-officedocument.presentationml.tags+xml"/>
  <Override PartName="/ppt/tags/tag49.xml" ContentType="application/vnd.openxmlformats-officedocument.presentationml.tags+xml"/>
  <Override PartName="/ppt/tags/tag34.xml" ContentType="application/vnd.openxmlformats-officedocument.presentationml.tags+xml"/>
  <Override PartName="/ppt/tags/tag50.xml" ContentType="application/vnd.openxmlformats-officedocument.presentationml.tags+xml"/>
  <Override PartName="/ppt/tags/tag35.xml" ContentType="application/vnd.openxmlformats-officedocument.presentationml.tags+xml"/>
  <Override PartName="/ppt/tags/tag51.xml" ContentType="application/vnd.openxmlformats-officedocument.presentationml.tags+xml"/>
  <Override PartName="/ppt/tags/tag59.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6"/>
  </p:notesMasterIdLst>
  <p:sldIdLst>
    <p:sldId id="306" r:id="rId5"/>
    <p:sldId id="330" r:id="rId6"/>
    <p:sldId id="331" r:id="rId7"/>
    <p:sldId id="332" r:id="rId8"/>
    <p:sldId id="349" r:id="rId9"/>
    <p:sldId id="345" r:id="rId10"/>
    <p:sldId id="344" r:id="rId11"/>
    <p:sldId id="350" r:id="rId12"/>
    <p:sldId id="352" r:id="rId13"/>
    <p:sldId id="353" r:id="rId14"/>
    <p:sldId id="334" r:id="rId15"/>
    <p:sldId id="379" r:id="rId16"/>
    <p:sldId id="333" r:id="rId17"/>
    <p:sldId id="355" r:id="rId18"/>
    <p:sldId id="356" r:id="rId19"/>
    <p:sldId id="337" r:id="rId20"/>
    <p:sldId id="336" r:id="rId21"/>
    <p:sldId id="365" r:id="rId22"/>
    <p:sldId id="340" r:id="rId23"/>
    <p:sldId id="364" r:id="rId24"/>
    <p:sldId id="366" r:id="rId25"/>
    <p:sldId id="367" r:id="rId26"/>
    <p:sldId id="370" r:id="rId27"/>
    <p:sldId id="371" r:id="rId28"/>
    <p:sldId id="368" r:id="rId29"/>
    <p:sldId id="369" r:id="rId30"/>
    <p:sldId id="372" r:id="rId31"/>
    <p:sldId id="347" r:id="rId32"/>
    <p:sldId id="363" r:id="rId33"/>
    <p:sldId id="358" r:id="rId34"/>
    <p:sldId id="339" r:id="rId35"/>
    <p:sldId id="380" r:id="rId36"/>
    <p:sldId id="359" r:id="rId37"/>
    <p:sldId id="376" r:id="rId38"/>
    <p:sldId id="377" r:id="rId39"/>
    <p:sldId id="378" r:id="rId40"/>
    <p:sldId id="338" r:id="rId41"/>
    <p:sldId id="375" r:id="rId42"/>
    <p:sldId id="374" r:id="rId43"/>
    <p:sldId id="343" r:id="rId44"/>
    <p:sldId id="341"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61A"/>
    <a:srgbClr val="E79D30"/>
    <a:srgbClr val="FF7F00"/>
    <a:srgbClr val="FFA500"/>
    <a:srgbClr val="F3A14F"/>
    <a:srgbClr val="F98C41"/>
    <a:srgbClr val="DCE570"/>
    <a:srgbClr val="DEECB6"/>
    <a:srgbClr val="BDD86D"/>
    <a:srgbClr val="D9E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7" autoAdjust="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49EC9-6674-4009-81F8-88643300C8A8}"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7C982-5FA5-4D1B-9071-2698F8A255C9}" type="slidenum">
              <a:rPr lang="en-US" smtClean="0"/>
              <a:t>‹#›</a:t>
            </a:fld>
            <a:endParaRPr lang="en-US"/>
          </a:p>
        </p:txBody>
      </p:sp>
    </p:spTree>
    <p:extLst>
      <p:ext uri="{BB962C8B-B14F-4D97-AF65-F5344CB8AC3E}">
        <p14:creationId xmlns:p14="http://schemas.microsoft.com/office/powerpoint/2010/main" val="184759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8.jpg"/><Relationship Id="rId9"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6031"/>
          <a:stretch/>
        </p:blipFill>
        <p:spPr>
          <a:xfrm>
            <a:off x="3047" y="1702961"/>
            <a:ext cx="12208100" cy="518624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3218" y="169567"/>
            <a:ext cx="1498350" cy="1374737"/>
          </a:xfrm>
          <a:prstGeom prst="rect">
            <a:avLst/>
          </a:prstGeom>
        </p:spPr>
      </p:pic>
      <p:sp>
        <p:nvSpPr>
          <p:cNvPr id="12" name="Rectangle 11"/>
          <p:cNvSpPr/>
          <p:nvPr userDrawn="1"/>
        </p:nvSpPr>
        <p:spPr>
          <a:xfrm>
            <a:off x="1341340" y="613423"/>
            <a:ext cx="5562600" cy="369332"/>
          </a:xfrm>
          <a:prstGeom prst="rect">
            <a:avLst/>
          </a:prstGeom>
        </p:spPr>
        <p:txBody>
          <a:bodyPr wrap="square">
            <a:spAutoFit/>
          </a:bodyPr>
          <a:lstStyle/>
          <a:p>
            <a:r>
              <a:rPr lang="en-US" baseline="30000" dirty="0">
                <a:solidFill>
                  <a:srgbClr val="777777"/>
                </a:solidFill>
                <a:latin typeface="Arial Black" pitchFamily="34" charset="0"/>
              </a:rPr>
              <a:t>Enterprise</a:t>
            </a:r>
            <a:r>
              <a:rPr lang="en-US" dirty="0">
                <a:solidFill>
                  <a:srgbClr val="777777"/>
                </a:solidFill>
                <a:latin typeface="Arial Black" pitchFamily="34" charset="0"/>
              </a:rPr>
              <a:t> Learning</a:t>
            </a:r>
            <a:endParaRPr lang="en-US" baseline="30000" dirty="0">
              <a:solidFill>
                <a:srgbClr val="777777"/>
              </a:solidFill>
              <a:latin typeface="Arial Black" pitchFamily="34" charset="0"/>
            </a:endParaRPr>
          </a:p>
        </p:txBody>
      </p:sp>
      <p:pic>
        <p:nvPicPr>
          <p:cNvPr id="13" name="Picture 12"/>
          <p:cNvPicPr>
            <a:picLocks noChangeAspect="1"/>
          </p:cNvPicPr>
          <p:nvPr userDrawn="1"/>
        </p:nvPicPr>
        <p:blipFill>
          <a:blip r:embed="rId5" cstate="print"/>
          <a:stretch>
            <a:fillRect/>
          </a:stretch>
        </p:blipFill>
        <p:spPr>
          <a:xfrm>
            <a:off x="7992062" y="242230"/>
            <a:ext cx="3962400" cy="813188"/>
          </a:xfrm>
          <a:prstGeom prst="rect">
            <a:avLst/>
          </a:prstGeom>
          <a:ln>
            <a:solidFill>
              <a:srgbClr val="FFFFFF"/>
            </a:solidFill>
          </a:ln>
        </p:spPr>
      </p:pic>
    </p:spTree>
    <p:custDataLst>
      <p:tags r:id="rId1"/>
    </p:custDataLst>
    <p:extLst>
      <p:ext uri="{BB962C8B-B14F-4D97-AF65-F5344CB8AC3E}">
        <p14:creationId xmlns:p14="http://schemas.microsoft.com/office/powerpoint/2010/main" val="194883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6951" y="1406504"/>
            <a:ext cx="3763147" cy="785253"/>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389" y="1333430"/>
            <a:ext cx="3756219" cy="785253"/>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2" name="Title 1"/>
          <p:cNvSpPr>
            <a:spLocks noGrp="1"/>
          </p:cNvSpPr>
          <p:nvPr>
            <p:ph type="title" hasCustomPrompt="1"/>
          </p:nvPr>
        </p:nvSpPr>
        <p:spPr>
          <a:xfrm>
            <a:off x="120352" y="1"/>
            <a:ext cx="11997583"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What Are We Covering Today</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63C5C-879A-4C9B-B23A-E4C9F12C4DDF}"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369" y="1459531"/>
            <a:ext cx="14287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sz="half" idx="1" hasCustomPrompt="1"/>
          </p:nvPr>
        </p:nvSpPr>
        <p:spPr>
          <a:xfrm>
            <a:off x="509390" y="2129821"/>
            <a:ext cx="3763145" cy="3982490"/>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agenda items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hasCustomPrompt="1"/>
          </p:nvPr>
        </p:nvSpPr>
        <p:spPr>
          <a:xfrm>
            <a:off x="7946953" y="2182364"/>
            <a:ext cx="3763145" cy="3929947"/>
          </a:xfrm>
        </p:spPr>
        <p:txBody>
          <a:bodyPr>
            <a:normAutofit/>
          </a:bodyPr>
          <a:lstStyle>
            <a:lvl1pPr marL="0" indent="0">
              <a:buNone/>
              <a:defRPr sz="1800" baseline="0"/>
            </a:lvl1pPr>
            <a:lvl2pPr marL="457200" indent="0">
              <a:buClr>
                <a:schemeClr val="accent6">
                  <a:lumMod val="75000"/>
                </a:schemeClr>
              </a:buClr>
              <a:buFont typeface="Wingdings" panose="05000000000000000000" pitchFamily="2" charset="2"/>
              <a:buNone/>
              <a:defRPr sz="1800"/>
            </a:lvl2pPr>
            <a:lvl3pPr marL="914400" indent="0">
              <a:buFont typeface="Wingdings" panose="05000000000000000000" pitchFamily="2" charset="2"/>
              <a:buNone/>
              <a:defRPr sz="1800"/>
            </a:lvl3pPr>
            <a:lvl4pPr marL="1371600" indent="0">
              <a:buFont typeface="Wingdings" panose="05000000000000000000" pitchFamily="2" charset="2"/>
              <a:buNone/>
              <a:defRPr sz="1800"/>
            </a:lvl4pPr>
            <a:lvl5pPr marL="1828800" indent="0">
              <a:buFont typeface="Courier New" panose="02070309020205020404" pitchFamily="49" charset="0"/>
              <a:buNone/>
              <a:defRPr sz="1800"/>
            </a:lvl5pPr>
          </a:lstStyle>
          <a:p>
            <a:pPr lvl="0"/>
            <a:r>
              <a:rPr lang="en-US" dirty="0"/>
              <a:t>Click to add description of the topic being reviewed in this course</a:t>
            </a:r>
          </a:p>
        </p:txBody>
      </p:sp>
      <p:sp>
        <p:nvSpPr>
          <p:cNvPr id="13" name="Text Placeholder 3"/>
          <p:cNvSpPr>
            <a:spLocks noGrp="1"/>
          </p:cNvSpPr>
          <p:nvPr>
            <p:ph type="body" sz="half" idx="2" hasCustomPrompt="1"/>
          </p:nvPr>
        </p:nvSpPr>
        <p:spPr>
          <a:xfrm>
            <a:off x="7946951" y="1444687"/>
            <a:ext cx="3763147" cy="592054"/>
          </a:xfrm>
        </p:spPr>
        <p:txBody>
          <a:bodyPr>
            <a:noAutofit/>
          </a:bodyPr>
          <a:lstStyle>
            <a:lvl1pPr marL="0" indent="0">
              <a:buNone/>
              <a:defRPr sz="28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Topic of discussion</a:t>
            </a:r>
          </a:p>
        </p:txBody>
      </p:sp>
      <p:sp>
        <p:nvSpPr>
          <p:cNvPr id="12" name="Rectangle 11"/>
          <p:cNvSpPr/>
          <p:nvPr userDrawn="1"/>
        </p:nvSpPr>
        <p:spPr>
          <a:xfrm>
            <a:off x="509390" y="1444687"/>
            <a:ext cx="3763145" cy="523220"/>
          </a:xfrm>
          <a:prstGeom prst="rect">
            <a:avLst/>
          </a:prstGeom>
        </p:spPr>
        <p:txBody>
          <a:bodyPr wrap="square">
            <a:spAutoFit/>
          </a:bodyPr>
          <a:lstStyle/>
          <a:p>
            <a:pPr lvl="0"/>
            <a:r>
              <a:rPr lang="en-US" sz="2800" b="1" dirty="0">
                <a:solidFill>
                  <a:schemeClr val="bg1"/>
                </a:solidFill>
              </a:rPr>
              <a:t>Agenda Items</a:t>
            </a:r>
          </a:p>
        </p:txBody>
      </p:sp>
    </p:spTree>
    <p:custDataLst>
      <p:tags r:id="rId1"/>
    </p:custDataLst>
    <p:extLst>
      <p:ext uri="{BB962C8B-B14F-4D97-AF65-F5344CB8AC3E}">
        <p14:creationId xmlns:p14="http://schemas.microsoft.com/office/powerpoint/2010/main" val="65491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655" y="1504932"/>
            <a:ext cx="10550287" cy="785253"/>
          </a:xfrm>
          <a:prstGeom prst="rect">
            <a:avLst/>
          </a:prstGeom>
          <a:scene3d>
            <a:camera prst="orthographicFront"/>
            <a:lightRig rig="threePt" dir="t"/>
          </a:scene3d>
          <a:sp3d>
            <a:bevelT/>
          </a:sp3d>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15" name="Round Same Side Corner Rectangle 14"/>
          <p:cNvSpPr/>
          <p:nvPr/>
        </p:nvSpPr>
        <p:spPr>
          <a:xfrm flipV="1">
            <a:off x="838200" y="2268437"/>
            <a:ext cx="10515599" cy="3723093"/>
          </a:xfrm>
          <a:prstGeom prst="round2SameRect">
            <a:avLst>
              <a:gd name="adj1" fmla="val 8000"/>
              <a:gd name="adj2" fmla="val 0"/>
            </a:avLst>
          </a:prstGeom>
          <a:ln>
            <a:solidFill>
              <a:schemeClr val="accent2">
                <a:lumMod val="75000"/>
              </a:schemeClr>
            </a:solidFill>
          </a:ln>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sp>
        <p:nvSpPr>
          <p:cNvPr id="11" name="Title 1"/>
          <p:cNvSpPr>
            <a:spLocks noGrp="1"/>
          </p:cNvSpPr>
          <p:nvPr>
            <p:ph type="title"/>
          </p:nvPr>
        </p:nvSpPr>
        <p:spPr>
          <a:xfrm>
            <a:off x="120352" y="1"/>
            <a:ext cx="11997583"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endParaRPr lang="en-US" dirty="0"/>
          </a:p>
        </p:txBody>
      </p:sp>
      <p:sp>
        <p:nvSpPr>
          <p:cNvPr id="17" name="Content Placeholder 2"/>
          <p:cNvSpPr>
            <a:spLocks noGrp="1"/>
          </p:cNvSpPr>
          <p:nvPr>
            <p:ph sz="half" idx="1"/>
          </p:nvPr>
        </p:nvSpPr>
        <p:spPr>
          <a:xfrm>
            <a:off x="838200" y="2311873"/>
            <a:ext cx="10515599" cy="3572461"/>
          </a:xfrm>
          <a:ln>
            <a:noFill/>
          </a:ln>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3" hasCustomPrompt="1"/>
          </p:nvPr>
        </p:nvSpPr>
        <p:spPr>
          <a:xfrm>
            <a:off x="838200" y="1544091"/>
            <a:ext cx="10492456" cy="642104"/>
          </a:xfrm>
        </p:spPr>
        <p:txBody>
          <a:bodyPr>
            <a:normAutofit/>
          </a:bodyPr>
          <a:lstStyle>
            <a:lvl1pPr marL="0" indent="0">
              <a:buNone/>
              <a:defRPr sz="2400">
                <a:solidFill>
                  <a:schemeClr val="bg1"/>
                </a:solidFill>
              </a:defRPr>
            </a:lvl1pPr>
            <a:lvl2pPr marL="457200" indent="0">
              <a:buClr>
                <a:schemeClr val="accent6">
                  <a:lumMod val="75000"/>
                </a:schemeClr>
              </a:buClr>
              <a:buFont typeface="Wingdings" panose="05000000000000000000" pitchFamily="2" charset="2"/>
              <a:buNone/>
              <a:defRPr sz="1800"/>
            </a:lvl2pPr>
            <a:lvl3pPr marL="914400" indent="0">
              <a:buFont typeface="Wingdings" panose="05000000000000000000" pitchFamily="2" charset="2"/>
              <a:buNone/>
              <a:defRPr sz="1800"/>
            </a:lvl3pPr>
            <a:lvl4pPr marL="1371600" indent="0">
              <a:buFont typeface="Wingdings" panose="05000000000000000000" pitchFamily="2" charset="2"/>
              <a:buNone/>
              <a:defRPr sz="1800"/>
            </a:lvl4pPr>
            <a:lvl5pPr marL="1828800" indent="0">
              <a:buFont typeface="Courier New" panose="02070309020205020404" pitchFamily="49" charset="0"/>
              <a:buNone/>
              <a:defRPr sz="1800"/>
            </a:lvl5pPr>
          </a:lstStyle>
          <a:p>
            <a:pPr lvl="0"/>
            <a:r>
              <a:rPr lang="en-US" dirty="0"/>
              <a:t>Click to edit Title</a:t>
            </a:r>
          </a:p>
        </p:txBody>
      </p:sp>
    </p:spTree>
    <p:custDataLst>
      <p:tags r:id="rId1"/>
    </p:custDataLst>
    <p:extLst>
      <p:ext uri="{BB962C8B-B14F-4D97-AF65-F5344CB8AC3E}">
        <p14:creationId xmlns:p14="http://schemas.microsoft.com/office/powerpoint/2010/main" val="139196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ial Topic">
    <p:spTree>
      <p:nvGrpSpPr>
        <p:cNvPr id="1" name=""/>
        <p:cNvGrpSpPr/>
        <p:nvPr/>
      </p:nvGrpSpPr>
      <p:grpSpPr>
        <a:xfrm>
          <a:off x="0" y="0"/>
          <a:ext cx="0" cy="0"/>
          <a:chOff x="0" y="0"/>
          <a:chExt cx="0" cy="0"/>
        </a:xfrm>
      </p:grpSpPr>
      <p:grpSp>
        <p:nvGrpSpPr>
          <p:cNvPr id="13" name="Group 12"/>
          <p:cNvGrpSpPr/>
          <p:nvPr userDrawn="1"/>
        </p:nvGrpSpPr>
        <p:grpSpPr>
          <a:xfrm>
            <a:off x="0" y="1488025"/>
            <a:ext cx="12192000" cy="5218300"/>
            <a:chOff x="0" y="1488025"/>
            <a:chExt cx="12192000" cy="5218300"/>
          </a:xfrm>
        </p:grpSpPr>
        <p:pic>
          <p:nvPicPr>
            <p:cNvPr id="14" name="Picture 13"/>
            <p:cNvPicPr>
              <a:picLocks noChangeAspect="1"/>
            </p:cNvPicPr>
            <p:nvPr/>
          </p:nvPicPr>
          <p:blipFill>
            <a:blip r:embed="rId3"/>
            <a:stretch>
              <a:fillRect/>
            </a:stretch>
          </p:blipFill>
          <p:spPr>
            <a:xfrm>
              <a:off x="0" y="1488025"/>
              <a:ext cx="12192000" cy="5218300"/>
            </a:xfrm>
            <a:prstGeom prst="rect">
              <a:avLst/>
            </a:prstGeom>
          </p:spPr>
        </p:pic>
        <p:sp>
          <p:nvSpPr>
            <p:cNvPr id="15" name="Rectangle 14"/>
            <p:cNvSpPr/>
            <p:nvPr/>
          </p:nvSpPr>
          <p:spPr>
            <a:xfrm>
              <a:off x="2216727" y="1914099"/>
              <a:ext cx="9356437" cy="2519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a:off x="7370618" y="4599834"/>
              <a:ext cx="3380509" cy="952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10218" y="3712507"/>
            <a:ext cx="2719600" cy="1797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3992" y="3712507"/>
            <a:ext cx="2816853" cy="1797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94747" y="3712507"/>
            <a:ext cx="2959871" cy="1797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pic>
        <p:nvPicPr>
          <p:cNvPr id="20" name="Picture 19"/>
          <p:cNvPicPr>
            <a:picLocks noChangeAspect="1"/>
          </p:cNvPicPr>
          <p:nvPr userDrawn="1"/>
        </p:nvPicPr>
        <p:blipFill>
          <a:blip r:embed="rId5" cstate="print"/>
          <a:stretch>
            <a:fillRect/>
          </a:stretch>
        </p:blipFill>
        <p:spPr>
          <a:xfrm>
            <a:off x="8229600" y="127000"/>
            <a:ext cx="3962400" cy="813188"/>
          </a:xfrm>
          <a:prstGeom prst="rect">
            <a:avLst/>
          </a:prstGeom>
          <a:ln>
            <a:solidFill>
              <a:srgbClr val="FFFFFF"/>
            </a:solidFill>
          </a:ln>
        </p:spPr>
      </p:pic>
      <p:sp>
        <p:nvSpPr>
          <p:cNvPr id="12" name="Slide Number Placeholder 1"/>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163C5C-879A-4C9B-B23A-E4C9F12C4DDF}" type="slidenum">
              <a:rPr lang="en-US" smtClean="0"/>
              <a:pPr/>
              <a:t>‹#›</a:t>
            </a:fld>
            <a:endParaRPr lang="en-US" dirty="0"/>
          </a:p>
        </p:txBody>
      </p:sp>
      <p:grpSp>
        <p:nvGrpSpPr>
          <p:cNvPr id="19" name="Group 18"/>
          <p:cNvGrpSpPr/>
          <p:nvPr userDrawn="1"/>
        </p:nvGrpSpPr>
        <p:grpSpPr>
          <a:xfrm>
            <a:off x="5126182" y="1384903"/>
            <a:ext cx="3475097" cy="457200"/>
            <a:chOff x="767429" y="1751469"/>
            <a:chExt cx="1263420" cy="987715"/>
          </a:xfrm>
        </p:grpSpPr>
        <p:sp>
          <p:nvSpPr>
            <p:cNvPr id="23" name="Rectangle 22"/>
            <p:cNvSpPr/>
            <p:nvPr/>
          </p:nvSpPr>
          <p:spPr>
            <a:xfrm>
              <a:off x="767429" y="1751469"/>
              <a:ext cx="1263420" cy="9877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791134" y="1751469"/>
              <a:ext cx="1239715" cy="9877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Contact The Office</a:t>
              </a:r>
            </a:p>
          </p:txBody>
        </p:sp>
      </p:grpSp>
      <p:sp>
        <p:nvSpPr>
          <p:cNvPr id="40" name="Content Placeholder 2"/>
          <p:cNvSpPr>
            <a:spLocks noGrp="1"/>
          </p:cNvSpPr>
          <p:nvPr>
            <p:ph sz="half" idx="14" hasCustomPrompt="1"/>
          </p:nvPr>
        </p:nvSpPr>
        <p:spPr>
          <a:xfrm>
            <a:off x="3100210" y="3860714"/>
            <a:ext cx="2982733" cy="1511123"/>
          </a:xfrm>
        </p:spPr>
        <p:txBody>
          <a:bodyPr>
            <a:normAutofit/>
          </a:bodyPr>
          <a:lstStyle>
            <a:lvl1pPr marL="0" indent="0" algn="ctr">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contact information</a:t>
            </a:r>
          </a:p>
        </p:txBody>
      </p:sp>
      <p:sp>
        <p:nvSpPr>
          <p:cNvPr id="44" name="Content Placeholder 2"/>
          <p:cNvSpPr>
            <a:spLocks noGrp="1"/>
          </p:cNvSpPr>
          <p:nvPr>
            <p:ph sz="half" idx="15" hasCustomPrompt="1"/>
          </p:nvPr>
        </p:nvSpPr>
        <p:spPr>
          <a:xfrm>
            <a:off x="6082944" y="3860714"/>
            <a:ext cx="2798948" cy="1511123"/>
          </a:xfrm>
        </p:spPr>
        <p:txBody>
          <a:bodyPr>
            <a:normAutofit/>
          </a:bodyPr>
          <a:lstStyle>
            <a:lvl1pPr marL="0" indent="0" algn="ctr">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contact information</a:t>
            </a:r>
          </a:p>
        </p:txBody>
      </p:sp>
      <p:sp>
        <p:nvSpPr>
          <p:cNvPr id="45" name="Content Placeholder 2"/>
          <p:cNvSpPr>
            <a:spLocks noGrp="1"/>
          </p:cNvSpPr>
          <p:nvPr>
            <p:ph sz="half" idx="16" hasCustomPrompt="1"/>
          </p:nvPr>
        </p:nvSpPr>
        <p:spPr>
          <a:xfrm>
            <a:off x="8890845" y="3859500"/>
            <a:ext cx="2738972" cy="1511123"/>
          </a:xfrm>
        </p:spPr>
        <p:txBody>
          <a:bodyPr>
            <a:normAutofit/>
          </a:bodyPr>
          <a:lstStyle>
            <a:lvl1pPr marL="0" indent="0" algn="ctr">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contact information</a:t>
            </a: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12005" y="1932402"/>
            <a:ext cx="1480790" cy="1491841"/>
          </a:xfrm>
          <a:prstGeom prst="rect">
            <a:avLst/>
          </a:prstGeom>
        </p:spPr>
      </p:pic>
      <p:sp>
        <p:nvSpPr>
          <p:cNvPr id="51" name="Down Arrow 50"/>
          <p:cNvSpPr/>
          <p:nvPr userDrawn="1"/>
        </p:nvSpPr>
        <p:spPr>
          <a:xfrm>
            <a:off x="4304141" y="3241708"/>
            <a:ext cx="459509" cy="489339"/>
          </a:xfrm>
          <a:prstGeom prst="downArrow">
            <a:avLst/>
          </a:prstGeom>
          <a:solidFill>
            <a:srgbClr val="FFA500"/>
          </a:solidFill>
          <a:ln>
            <a:solidFill>
              <a:srgbClr val="FFA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87122" y="1932402"/>
            <a:ext cx="1465296" cy="1470038"/>
          </a:xfrm>
          <a:prstGeom prst="rect">
            <a:avLst/>
          </a:prstGeom>
        </p:spPr>
      </p:pic>
      <p:sp>
        <p:nvSpPr>
          <p:cNvPr id="52" name="Down Arrow 51"/>
          <p:cNvSpPr/>
          <p:nvPr userDrawn="1"/>
        </p:nvSpPr>
        <p:spPr>
          <a:xfrm>
            <a:off x="7197780" y="3341520"/>
            <a:ext cx="459509" cy="389527"/>
          </a:xfrm>
          <a:prstGeom prst="downArrow">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22903" y="2034329"/>
            <a:ext cx="1333678" cy="1330798"/>
          </a:xfrm>
          <a:prstGeom prst="rect">
            <a:avLst/>
          </a:prstGeom>
        </p:spPr>
      </p:pic>
      <p:sp>
        <p:nvSpPr>
          <p:cNvPr id="53" name="Down Arrow 52"/>
          <p:cNvSpPr/>
          <p:nvPr userDrawn="1"/>
        </p:nvSpPr>
        <p:spPr>
          <a:xfrm>
            <a:off x="9963728" y="3241708"/>
            <a:ext cx="459509" cy="489339"/>
          </a:xfrm>
          <a:prstGeom prst="downArrow">
            <a:avLst/>
          </a:prstGeom>
          <a:solidFill>
            <a:srgbClr val="E79D30"/>
          </a:solidFill>
          <a:ln>
            <a:solidFill>
              <a:srgbClr val="E79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 y="1234635"/>
            <a:ext cx="12210853" cy="231687"/>
          </a:xfrm>
          <a:prstGeom prst="rect">
            <a:avLst/>
          </a:prstGeom>
        </p:spPr>
      </p:pic>
      <p:sp>
        <p:nvSpPr>
          <p:cNvPr id="55" name="Rectangle 54"/>
          <p:cNvSpPr/>
          <p:nvPr userDrawn="1"/>
        </p:nvSpPr>
        <p:spPr>
          <a:xfrm>
            <a:off x="2327564" y="440118"/>
            <a:ext cx="5167220" cy="707886"/>
          </a:xfrm>
          <a:prstGeom prst="rect">
            <a:avLst/>
          </a:prstGeom>
        </p:spPr>
        <p:txBody>
          <a:bodyPr wrap="square">
            <a:spAutoFit/>
          </a:bodyPr>
          <a:lstStyle/>
          <a:p>
            <a:r>
              <a:rPr lang="en-US" sz="6000" baseline="30000" dirty="0">
                <a:latin typeface="Arial Black" pitchFamily="34" charset="0"/>
              </a:rPr>
              <a:t>Risk Management</a:t>
            </a:r>
          </a:p>
        </p:txBody>
      </p:sp>
      <p:pic>
        <p:nvPicPr>
          <p:cNvPr id="56" name="Picture 55"/>
          <p:cNvPicPr>
            <a:picLocks/>
          </p:cNvPicPr>
          <p:nvPr userDrawn="1"/>
        </p:nvPicPr>
        <p:blipFill>
          <a:blip r:embed="rId9" cstate="print">
            <a:extLst>
              <a:ext uri="{28A0092B-C50C-407E-A947-70E740481C1C}">
                <a14:useLocalDpi xmlns:a14="http://schemas.microsoft.com/office/drawing/2010/main" val="0"/>
              </a:ext>
            </a:extLst>
          </a:blip>
          <a:stretch>
            <a:fillRect/>
          </a:stretch>
        </p:blipFill>
        <p:spPr>
          <a:xfrm>
            <a:off x="3047" y="0"/>
            <a:ext cx="2130552" cy="1234440"/>
          </a:xfrm>
          <a:prstGeom prst="rect">
            <a:avLst/>
          </a:prstGeom>
        </p:spPr>
      </p:pic>
      <p:sp>
        <p:nvSpPr>
          <p:cNvPr id="59" name="Rectangle 58"/>
          <p:cNvSpPr/>
          <p:nvPr userDrawn="1"/>
        </p:nvSpPr>
        <p:spPr>
          <a:xfrm>
            <a:off x="3048" y="6696371"/>
            <a:ext cx="12188952" cy="45719"/>
          </a:xfrm>
          <a:prstGeom prst="rect">
            <a:avLst/>
          </a:prstGeom>
          <a:solidFill>
            <a:srgbClr val="F5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41441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5724" y="1473665"/>
            <a:ext cx="4436144" cy="785253"/>
          </a:xfrm>
          <a:prstGeom prst="rect">
            <a:avLst/>
          </a:prstGeom>
          <a:effectLst/>
          <a:scene3d>
            <a:camera prst="orthographicFront"/>
            <a:lightRig rig="threePt" dir="t"/>
          </a:scene3d>
          <a:sp3d>
            <a:bevelT/>
          </a:sp3d>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19" name="Round Same Side Corner Rectangle 18"/>
          <p:cNvSpPr/>
          <p:nvPr/>
        </p:nvSpPr>
        <p:spPr>
          <a:xfrm flipV="1">
            <a:off x="6105626" y="2268437"/>
            <a:ext cx="4426908" cy="3723093"/>
          </a:xfrm>
          <a:prstGeom prst="round2SameRect">
            <a:avLst>
              <a:gd name="adj1" fmla="val 8000"/>
              <a:gd name="adj2" fmla="val 0"/>
            </a:avLst>
          </a:prstGeom>
          <a:ln>
            <a:solidFill>
              <a:schemeClr val="accent2">
                <a:lumMod val="75000"/>
              </a:schemeClr>
            </a:solidFill>
          </a:ln>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ame Side Corner Rectangle 14"/>
          <p:cNvSpPr/>
          <p:nvPr/>
        </p:nvSpPr>
        <p:spPr>
          <a:xfrm flipV="1">
            <a:off x="1194959" y="2268437"/>
            <a:ext cx="4426908" cy="3723093"/>
          </a:xfrm>
          <a:prstGeom prst="round2SameRect">
            <a:avLst>
              <a:gd name="adj1" fmla="val 8000"/>
              <a:gd name="adj2" fmla="val 0"/>
            </a:avLst>
          </a:prstGeom>
          <a:ln>
            <a:solidFill>
              <a:schemeClr val="accent2">
                <a:lumMod val="75000"/>
              </a:schemeClr>
            </a:solidFill>
          </a:ln>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sp>
        <p:nvSpPr>
          <p:cNvPr id="11" name="Title 1"/>
          <p:cNvSpPr>
            <a:spLocks noGrp="1"/>
          </p:cNvSpPr>
          <p:nvPr>
            <p:ph type="title" hasCustomPrompt="1"/>
          </p:nvPr>
        </p:nvSpPr>
        <p:spPr>
          <a:xfrm>
            <a:off x="120352" y="1"/>
            <a:ext cx="11997583"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Summary</a:t>
            </a:r>
          </a:p>
        </p:txBody>
      </p:sp>
      <p:sp>
        <p:nvSpPr>
          <p:cNvPr id="17" name="Content Placeholder 2"/>
          <p:cNvSpPr>
            <a:spLocks noGrp="1"/>
          </p:cNvSpPr>
          <p:nvPr>
            <p:ph sz="half" idx="1"/>
          </p:nvPr>
        </p:nvSpPr>
        <p:spPr>
          <a:xfrm>
            <a:off x="1223051" y="2311873"/>
            <a:ext cx="4343400" cy="3572461"/>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half" idx="13"/>
          </p:nvPr>
        </p:nvSpPr>
        <p:spPr>
          <a:xfrm>
            <a:off x="6189134" y="2311873"/>
            <a:ext cx="4343400" cy="3572461"/>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278467" y="1639019"/>
            <a:ext cx="4268318" cy="461665"/>
          </a:xfrm>
          <a:prstGeom prst="rect">
            <a:avLst/>
          </a:prstGeom>
          <a:noFill/>
          <a:effectLst/>
        </p:spPr>
        <p:txBody>
          <a:bodyPr wrap="square" rtlCol="0">
            <a:spAutoFit/>
          </a:bodyPr>
          <a:lstStyle/>
          <a:p>
            <a:pPr algn="ctr"/>
            <a:r>
              <a:rPr lang="en-US" sz="2400" b="1" dirty="0">
                <a:solidFill>
                  <a:schemeClr val="bg1"/>
                </a:solidFill>
              </a:rPr>
              <a:t>What We Covered Today</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626" y="1461466"/>
            <a:ext cx="4436144" cy="785253"/>
          </a:xfrm>
          <a:prstGeom prst="rect">
            <a:avLst/>
          </a:prstGeom>
          <a:effectLst/>
          <a:scene3d>
            <a:camera prst="orthographicFront"/>
            <a:lightRig rig="threePt" dir="t"/>
          </a:scene3d>
          <a:sp3d>
            <a:bevelT/>
          </a:sp3d>
        </p:spPr>
      </p:pic>
      <p:sp>
        <p:nvSpPr>
          <p:cNvPr id="29" name="TextBox 28"/>
          <p:cNvSpPr txBox="1"/>
          <p:nvPr userDrawn="1"/>
        </p:nvSpPr>
        <p:spPr>
          <a:xfrm>
            <a:off x="6198369" y="1626820"/>
            <a:ext cx="4268318" cy="461665"/>
          </a:xfrm>
          <a:prstGeom prst="rect">
            <a:avLst/>
          </a:prstGeom>
          <a:noFill/>
          <a:effectLst/>
        </p:spPr>
        <p:txBody>
          <a:bodyPr wrap="square" rtlCol="0">
            <a:spAutoFit/>
          </a:bodyPr>
          <a:lstStyle/>
          <a:p>
            <a:pPr algn="ctr"/>
            <a:r>
              <a:rPr lang="en-US" sz="2400" b="1" dirty="0">
                <a:solidFill>
                  <a:schemeClr val="bg1"/>
                </a:solidFill>
              </a:rPr>
              <a:t>What We Covered Today</a:t>
            </a:r>
          </a:p>
        </p:txBody>
      </p:sp>
    </p:spTree>
    <p:custDataLst>
      <p:tags r:id="rId1"/>
    </p:custDataLst>
    <p:extLst>
      <p:ext uri="{BB962C8B-B14F-4D97-AF65-F5344CB8AC3E}">
        <p14:creationId xmlns:p14="http://schemas.microsoft.com/office/powerpoint/2010/main" val="170439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15" name="Round Same Side Corner Rectangle 14"/>
          <p:cNvSpPr/>
          <p:nvPr/>
        </p:nvSpPr>
        <p:spPr>
          <a:xfrm flipV="1">
            <a:off x="838200" y="2268437"/>
            <a:ext cx="10515599" cy="3723093"/>
          </a:xfrm>
          <a:prstGeom prst="round2SameRect">
            <a:avLst>
              <a:gd name="adj1" fmla="val 8000"/>
              <a:gd name="adj2" fmla="val 0"/>
            </a:avLst>
          </a:prstGeom>
          <a:ln>
            <a:solidFill>
              <a:schemeClr val="accent2">
                <a:lumMod val="75000"/>
              </a:schemeClr>
            </a:solidFill>
          </a:ln>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sp>
        <p:nvSpPr>
          <p:cNvPr id="11" name="Title 1"/>
          <p:cNvSpPr>
            <a:spLocks noGrp="1"/>
          </p:cNvSpPr>
          <p:nvPr>
            <p:ph type="title" hasCustomPrompt="1"/>
          </p:nvPr>
        </p:nvSpPr>
        <p:spPr>
          <a:xfrm>
            <a:off x="120352" y="1"/>
            <a:ext cx="11997583"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Summary</a:t>
            </a:r>
          </a:p>
        </p:txBody>
      </p:sp>
      <p:sp>
        <p:nvSpPr>
          <p:cNvPr id="17" name="Content Placeholder 2"/>
          <p:cNvSpPr>
            <a:spLocks noGrp="1"/>
          </p:cNvSpPr>
          <p:nvPr>
            <p:ph sz="half" idx="1"/>
          </p:nvPr>
        </p:nvSpPr>
        <p:spPr>
          <a:xfrm>
            <a:off x="838200" y="2311873"/>
            <a:ext cx="10515599" cy="3572461"/>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278467" y="1639019"/>
            <a:ext cx="4268318" cy="461665"/>
          </a:xfrm>
          <a:prstGeom prst="rect">
            <a:avLst/>
          </a:prstGeom>
          <a:noFill/>
        </p:spPr>
        <p:txBody>
          <a:bodyPr wrap="square" rtlCol="0">
            <a:spAutoFit/>
          </a:bodyPr>
          <a:lstStyle/>
          <a:p>
            <a:pPr algn="ctr"/>
            <a:r>
              <a:rPr lang="en-US" sz="2400" b="1" dirty="0">
                <a:solidFill>
                  <a:schemeClr val="bg1"/>
                </a:solidFill>
              </a:rPr>
              <a:t>What We Covered Today</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9" y="1468894"/>
            <a:ext cx="10515599" cy="785253"/>
          </a:xfrm>
          <a:prstGeom prst="rect">
            <a:avLst/>
          </a:prstGeom>
          <a:effectLst/>
          <a:scene3d>
            <a:camera prst="orthographicFront"/>
            <a:lightRig rig="threePt" dir="t"/>
          </a:scene3d>
          <a:sp3d>
            <a:bevelT/>
          </a:sp3d>
        </p:spPr>
      </p:pic>
      <p:sp>
        <p:nvSpPr>
          <p:cNvPr id="13" name="TextBox 12"/>
          <p:cNvSpPr txBox="1"/>
          <p:nvPr userDrawn="1"/>
        </p:nvSpPr>
        <p:spPr>
          <a:xfrm>
            <a:off x="930943" y="1634248"/>
            <a:ext cx="10117778" cy="461665"/>
          </a:xfrm>
          <a:prstGeom prst="rect">
            <a:avLst/>
          </a:prstGeom>
          <a:noFill/>
          <a:effectLst/>
        </p:spPr>
        <p:txBody>
          <a:bodyPr wrap="square" rtlCol="0">
            <a:spAutoFit/>
          </a:bodyPr>
          <a:lstStyle/>
          <a:p>
            <a:pPr algn="ctr"/>
            <a:r>
              <a:rPr lang="en-US" sz="2400" b="1" dirty="0">
                <a:solidFill>
                  <a:schemeClr val="bg1"/>
                </a:solidFill>
              </a:rPr>
              <a:t>What We Covered Today</a:t>
            </a:r>
          </a:p>
        </p:txBody>
      </p:sp>
    </p:spTree>
    <p:custDataLst>
      <p:tags r:id="rId1"/>
    </p:custDataLst>
    <p:extLst>
      <p:ext uri="{BB962C8B-B14F-4D97-AF65-F5344CB8AC3E}">
        <p14:creationId xmlns:p14="http://schemas.microsoft.com/office/powerpoint/2010/main" val="381794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Offic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pic>
        <p:nvPicPr>
          <p:cNvPr id="20" name="Picture 19"/>
          <p:cNvPicPr>
            <a:picLocks noChangeAspect="1"/>
          </p:cNvPicPr>
          <p:nvPr userDrawn="1"/>
        </p:nvPicPr>
        <p:blipFill>
          <a:blip r:embed="rId3" cstate="print"/>
          <a:stretch>
            <a:fillRect/>
          </a:stretch>
        </p:blipFill>
        <p:spPr>
          <a:xfrm>
            <a:off x="8229600" y="127000"/>
            <a:ext cx="3962400" cy="813188"/>
          </a:xfrm>
          <a:prstGeom prst="rect">
            <a:avLst/>
          </a:prstGeom>
          <a:ln>
            <a:solidFill>
              <a:srgbClr val="FFFFFF"/>
            </a:solidFill>
          </a:ln>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 y="1234635"/>
            <a:ext cx="12210853" cy="231687"/>
          </a:xfrm>
          <a:prstGeom prst="rect">
            <a:avLst/>
          </a:prstGeom>
        </p:spPr>
      </p:pic>
      <p:sp>
        <p:nvSpPr>
          <p:cNvPr id="16" name="Rectangle 15"/>
          <p:cNvSpPr/>
          <p:nvPr userDrawn="1"/>
        </p:nvSpPr>
        <p:spPr>
          <a:xfrm>
            <a:off x="2327564" y="440118"/>
            <a:ext cx="5167220" cy="707886"/>
          </a:xfrm>
          <a:prstGeom prst="rect">
            <a:avLst/>
          </a:prstGeom>
        </p:spPr>
        <p:txBody>
          <a:bodyPr wrap="square">
            <a:spAutoFit/>
          </a:bodyPr>
          <a:lstStyle/>
          <a:p>
            <a:r>
              <a:rPr lang="en-US" sz="6000" baseline="30000" dirty="0">
                <a:latin typeface="Arial Black" pitchFamily="34" charset="0"/>
              </a:rPr>
              <a:t>Risk Management</a:t>
            </a:r>
          </a:p>
        </p:txBody>
      </p:sp>
      <p:pic>
        <p:nvPicPr>
          <p:cNvPr id="17" name="Picture 1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3047" y="0"/>
            <a:ext cx="2130552" cy="1234440"/>
          </a:xfrm>
          <a:prstGeom prst="rect">
            <a:avLst/>
          </a:prstGeom>
        </p:spPr>
      </p:pic>
      <p:sp>
        <p:nvSpPr>
          <p:cNvPr id="18" name="Rectangle 17"/>
          <p:cNvSpPr/>
          <p:nvPr userDrawn="1"/>
        </p:nvSpPr>
        <p:spPr>
          <a:xfrm>
            <a:off x="3048" y="6696371"/>
            <a:ext cx="12188952" cy="45719"/>
          </a:xfrm>
          <a:prstGeom prst="rect">
            <a:avLst/>
          </a:prstGeom>
          <a:solidFill>
            <a:srgbClr val="F5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061801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63C5C-879A-4C9B-B23A-E4C9F12C4DDF}" type="slidenum">
              <a:rPr lang="en-US" smtClean="0"/>
              <a:t>‹#›</a:t>
            </a:fld>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custDataLst>
      <p:tags r:id="rId1"/>
    </p:custDataLst>
    <p:extLst>
      <p:ext uri="{BB962C8B-B14F-4D97-AF65-F5344CB8AC3E}">
        <p14:creationId xmlns:p14="http://schemas.microsoft.com/office/powerpoint/2010/main" val="1751054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49869"/>
            <a:ext cx="3932237" cy="1600200"/>
          </a:xfrm>
        </p:spPr>
        <p:txBody>
          <a:bodyPr anchor="b"/>
          <a:lstStyle>
            <a:lvl1pPr>
              <a:defRPr sz="3200">
                <a:latin typeface="+mn-lt"/>
              </a:defRPr>
            </a:lvl1pPr>
          </a:lstStyle>
          <a:p>
            <a:r>
              <a:rPr lang="en-US"/>
              <a:t>Click to edit Master title style</a:t>
            </a:r>
          </a:p>
        </p:txBody>
      </p:sp>
      <p:sp>
        <p:nvSpPr>
          <p:cNvPr id="3" name="Content Placeholder 2"/>
          <p:cNvSpPr>
            <a:spLocks noGrp="1"/>
          </p:cNvSpPr>
          <p:nvPr>
            <p:ph idx="1"/>
          </p:nvPr>
        </p:nvSpPr>
        <p:spPr>
          <a:xfrm>
            <a:off x="5183188" y="1588555"/>
            <a:ext cx="6172200" cy="4535581"/>
          </a:xfrm>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658529"/>
            <a:ext cx="3932237" cy="3465607"/>
          </a:xfrm>
        </p:spPr>
        <p:txBody>
          <a:bodyPr>
            <a:normAutofit/>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63C5C-879A-4C9B-B23A-E4C9F12C4DDF}" type="slidenum">
              <a:rPr lang="en-US" smtClean="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Tree>
    <p:custDataLst>
      <p:tags r:id="rId1"/>
    </p:custDataLst>
    <p:extLst>
      <p:ext uri="{BB962C8B-B14F-4D97-AF65-F5344CB8AC3E}">
        <p14:creationId xmlns:p14="http://schemas.microsoft.com/office/powerpoint/2010/main" val="2896455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2607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656295"/>
            <a:ext cx="6172200" cy="4389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726270"/>
            <a:ext cx="3932237" cy="33199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63C5C-879A-4C9B-B23A-E4C9F12C4DDF}" type="slidenum">
              <a:rPr lang="en-US" smtClean="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Tree>
    <p:custDataLst>
      <p:tags r:id="rId1"/>
    </p:custDataLst>
    <p:extLst>
      <p:ext uri="{BB962C8B-B14F-4D97-AF65-F5344CB8AC3E}">
        <p14:creationId xmlns:p14="http://schemas.microsoft.com/office/powerpoint/2010/main" val="391108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Questions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pic>
        <p:nvPicPr>
          <p:cNvPr id="13" name="Picture 12"/>
          <p:cNvPicPr>
            <a:picLocks noChangeAspect="1"/>
          </p:cNvPicPr>
          <p:nvPr userDrawn="1"/>
        </p:nvPicPr>
        <p:blipFill>
          <a:blip r:embed="rId4"/>
          <a:stretch>
            <a:fillRect/>
          </a:stretch>
        </p:blipFill>
        <p:spPr>
          <a:xfrm>
            <a:off x="3759090" y="857838"/>
            <a:ext cx="4667248" cy="5460659"/>
          </a:xfrm>
          <a:prstGeom prst="rect">
            <a:avLst/>
          </a:prstGeom>
        </p:spPr>
      </p:pic>
    </p:spTree>
    <p:custDataLst>
      <p:tags r:id="rId1"/>
    </p:custDataLst>
    <p:extLst>
      <p:ext uri="{BB962C8B-B14F-4D97-AF65-F5344CB8AC3E}">
        <p14:creationId xmlns:p14="http://schemas.microsoft.com/office/powerpoint/2010/main" val="152237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act Offic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pic>
        <p:nvPicPr>
          <p:cNvPr id="20" name="Picture 19"/>
          <p:cNvPicPr>
            <a:picLocks noChangeAspect="1"/>
          </p:cNvPicPr>
          <p:nvPr userDrawn="1"/>
        </p:nvPicPr>
        <p:blipFill>
          <a:blip r:embed="rId3" cstate="print"/>
          <a:stretch>
            <a:fillRect/>
          </a:stretch>
        </p:blipFill>
        <p:spPr>
          <a:xfrm>
            <a:off x="8229600" y="127000"/>
            <a:ext cx="3962400" cy="813188"/>
          </a:xfrm>
          <a:prstGeom prst="rect">
            <a:avLst/>
          </a:prstGeom>
          <a:ln>
            <a:solidFill>
              <a:srgbClr val="FFFFFF"/>
            </a:solidFill>
          </a:ln>
        </p:spPr>
      </p:pic>
      <p:sp>
        <p:nvSpPr>
          <p:cNvPr id="12" name="Rectangle 11"/>
          <p:cNvSpPr/>
          <p:nvPr userDrawn="1"/>
        </p:nvSpPr>
        <p:spPr>
          <a:xfrm>
            <a:off x="2327564" y="440118"/>
            <a:ext cx="5167220" cy="707886"/>
          </a:xfrm>
          <a:prstGeom prst="rect">
            <a:avLst/>
          </a:prstGeom>
        </p:spPr>
        <p:txBody>
          <a:bodyPr wrap="square">
            <a:spAutoFit/>
          </a:bodyPr>
          <a:lstStyle/>
          <a:p>
            <a:r>
              <a:rPr lang="en-US" sz="6000" baseline="30000" dirty="0">
                <a:latin typeface="Arial Black" pitchFamily="34" charset="0"/>
              </a:rPr>
              <a:t>Risk Management</a:t>
            </a:r>
          </a:p>
        </p:txBody>
      </p:sp>
      <p:grpSp>
        <p:nvGrpSpPr>
          <p:cNvPr id="11" name="Group 10"/>
          <p:cNvGrpSpPr/>
          <p:nvPr userDrawn="1"/>
        </p:nvGrpSpPr>
        <p:grpSpPr>
          <a:xfrm>
            <a:off x="2961686" y="1449555"/>
            <a:ext cx="5639594" cy="457200"/>
            <a:chOff x="767429" y="1751469"/>
            <a:chExt cx="1263420" cy="987715"/>
          </a:xfrm>
        </p:grpSpPr>
        <p:sp>
          <p:nvSpPr>
            <p:cNvPr id="14" name="Rectangle 13"/>
            <p:cNvSpPr/>
            <p:nvPr/>
          </p:nvSpPr>
          <p:spPr>
            <a:xfrm>
              <a:off x="767429" y="1751469"/>
              <a:ext cx="1263420" cy="9877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791134" y="1751469"/>
              <a:ext cx="1239715" cy="9877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Before We Start</a:t>
              </a:r>
            </a:p>
          </p:txBody>
        </p:sp>
      </p:grpSp>
      <p:pic>
        <p:nvPicPr>
          <p:cNvPr id="16" name="Picture 15"/>
          <p:cNvPicPr>
            <a:picLocks noChangeAspect="1"/>
          </p:cNvPicPr>
          <p:nvPr userDrawn="1"/>
        </p:nvPicPr>
        <p:blipFill>
          <a:blip r:embed="rId4"/>
          <a:stretch>
            <a:fillRect/>
          </a:stretch>
        </p:blipFill>
        <p:spPr>
          <a:xfrm>
            <a:off x="6694444" y="2241395"/>
            <a:ext cx="2021680" cy="2009170"/>
          </a:xfrm>
          <a:prstGeom prst="rect">
            <a:avLst/>
          </a:prstGeom>
        </p:spPr>
      </p:pic>
      <p:sp>
        <p:nvSpPr>
          <p:cNvPr id="17" name="Rectangle 16"/>
          <p:cNvSpPr/>
          <p:nvPr userDrawn="1"/>
        </p:nvSpPr>
        <p:spPr>
          <a:xfrm>
            <a:off x="4416812" y="4328620"/>
            <a:ext cx="1753236" cy="646331"/>
          </a:xfrm>
          <a:prstGeom prst="rect">
            <a:avLst/>
          </a:prstGeom>
        </p:spPr>
        <p:txBody>
          <a:bodyPr wrap="square">
            <a:spAutoFit/>
          </a:bodyPr>
          <a:lstStyle/>
          <a:p>
            <a:pPr algn="ctr"/>
            <a:r>
              <a:rPr lang="en-US" dirty="0"/>
              <a:t>Set your cell phone to vibrate</a:t>
            </a:r>
          </a:p>
        </p:txBody>
      </p:sp>
      <p:sp>
        <p:nvSpPr>
          <p:cNvPr id="18" name="Rectangle 17"/>
          <p:cNvSpPr/>
          <p:nvPr userDrawn="1"/>
        </p:nvSpPr>
        <p:spPr>
          <a:xfrm>
            <a:off x="6800962" y="4328620"/>
            <a:ext cx="1753236" cy="646331"/>
          </a:xfrm>
          <a:prstGeom prst="rect">
            <a:avLst/>
          </a:prstGeom>
        </p:spPr>
        <p:txBody>
          <a:bodyPr wrap="square">
            <a:spAutoFit/>
          </a:bodyPr>
          <a:lstStyle/>
          <a:p>
            <a:pPr algn="ctr"/>
            <a:r>
              <a:rPr lang="en-US" dirty="0"/>
              <a:t>Don’t text and learn</a:t>
            </a:r>
          </a:p>
        </p:txBody>
      </p:sp>
      <p:sp>
        <p:nvSpPr>
          <p:cNvPr id="19" name="Rectangle 18"/>
          <p:cNvSpPr/>
          <p:nvPr userDrawn="1"/>
        </p:nvSpPr>
        <p:spPr>
          <a:xfrm>
            <a:off x="9251199" y="4328620"/>
            <a:ext cx="1753236" cy="923330"/>
          </a:xfrm>
          <a:prstGeom prst="rect">
            <a:avLst/>
          </a:prstGeom>
        </p:spPr>
        <p:txBody>
          <a:bodyPr wrap="square">
            <a:spAutoFit/>
          </a:bodyPr>
          <a:lstStyle/>
          <a:p>
            <a:pPr algn="ctr"/>
            <a:r>
              <a:rPr lang="en-US" dirty="0"/>
              <a:t>Ask questions</a:t>
            </a:r>
            <a:r>
              <a:rPr lang="en-US" baseline="0" dirty="0"/>
              <a:t> during the presentation</a:t>
            </a:r>
            <a:endParaRPr lang="en-US" dirty="0"/>
          </a:p>
        </p:txBody>
      </p:sp>
      <p:grpSp>
        <p:nvGrpSpPr>
          <p:cNvPr id="21" name="Group 20"/>
          <p:cNvGrpSpPr/>
          <p:nvPr userDrawn="1"/>
        </p:nvGrpSpPr>
        <p:grpSpPr>
          <a:xfrm>
            <a:off x="4343099" y="2330325"/>
            <a:ext cx="1920240" cy="1920240"/>
            <a:chOff x="764487" y="2074874"/>
            <a:chExt cx="1920240" cy="1920240"/>
          </a:xfrm>
        </p:grpSpPr>
        <p:pic>
          <p:nvPicPr>
            <p:cNvPr id="22" name="Picture 21"/>
            <p:cNvPicPr>
              <a:picLocks noChangeAspect="1"/>
            </p:cNvPicPr>
            <p:nvPr userDrawn="1"/>
          </p:nvPicPr>
          <p:blipFill>
            <a:blip r:embed="rId5"/>
            <a:stretch>
              <a:fillRect/>
            </a:stretch>
          </p:blipFill>
          <p:spPr>
            <a:xfrm>
              <a:off x="838200" y="2152192"/>
              <a:ext cx="1785188" cy="1777024"/>
            </a:xfrm>
            <a:prstGeom prst="rect">
              <a:avLst/>
            </a:prstGeom>
          </p:spPr>
        </p:pic>
        <p:sp>
          <p:nvSpPr>
            <p:cNvPr id="23" name="Oval 22"/>
            <p:cNvSpPr/>
            <p:nvPr userDrawn="1"/>
          </p:nvSpPr>
          <p:spPr>
            <a:xfrm>
              <a:off x="764487" y="2074874"/>
              <a:ext cx="1920240" cy="1920240"/>
            </a:xfrm>
            <a:prstGeom prst="ellipse">
              <a:avLst/>
            </a:prstGeom>
            <a:noFill/>
            <a:ln w="155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userDrawn="1"/>
        </p:nvGrpSpPr>
        <p:grpSpPr>
          <a:xfrm>
            <a:off x="9147229" y="2330325"/>
            <a:ext cx="1920240" cy="1920240"/>
            <a:chOff x="5854948" y="2235512"/>
            <a:chExt cx="1920240" cy="1920240"/>
          </a:xfrm>
        </p:grpSpPr>
        <p:pic>
          <p:nvPicPr>
            <p:cNvPr id="25" name="Picture 24"/>
            <p:cNvPicPr>
              <a:picLocks noChangeAspect="1"/>
            </p:cNvPicPr>
            <p:nvPr userDrawn="1"/>
          </p:nvPicPr>
          <p:blipFill>
            <a:blip r:embed="rId6"/>
            <a:stretch>
              <a:fillRect/>
            </a:stretch>
          </p:blipFill>
          <p:spPr>
            <a:xfrm>
              <a:off x="6339028" y="2635384"/>
              <a:ext cx="919120" cy="1089814"/>
            </a:xfrm>
            <a:prstGeom prst="rect">
              <a:avLst/>
            </a:prstGeom>
          </p:spPr>
        </p:pic>
        <p:grpSp>
          <p:nvGrpSpPr>
            <p:cNvPr id="26" name="Group 25"/>
            <p:cNvGrpSpPr/>
            <p:nvPr userDrawn="1"/>
          </p:nvGrpSpPr>
          <p:grpSpPr>
            <a:xfrm>
              <a:off x="5854948" y="2235512"/>
              <a:ext cx="1920240" cy="1920240"/>
              <a:chOff x="5854948" y="2235512"/>
              <a:chExt cx="1920240" cy="1920240"/>
            </a:xfrm>
          </p:grpSpPr>
          <p:sp>
            <p:nvSpPr>
              <p:cNvPr id="27" name="Oval 26"/>
              <p:cNvSpPr/>
              <p:nvPr userDrawn="1"/>
            </p:nvSpPr>
            <p:spPr>
              <a:xfrm>
                <a:off x="5996198" y="2371892"/>
                <a:ext cx="1645920" cy="1645920"/>
              </a:xfrm>
              <a:prstGeom prst="ellipse">
                <a:avLst/>
              </a:prstGeom>
              <a:noFill/>
              <a:ln w="155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5854948" y="2235512"/>
                <a:ext cx="1920240" cy="1920240"/>
              </a:xfrm>
              <a:prstGeom prst="ellipse">
                <a:avLst/>
              </a:prstGeom>
              <a:noFill/>
              <a:ln w="155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p:cNvPicPr>
            <a:picLocks noChangeAspect="1"/>
          </p:cNvPicPr>
          <p:nvPr userDrawn="1"/>
        </p:nvPicPr>
        <p:blipFill>
          <a:blip r:embed="rId7"/>
          <a:stretch>
            <a:fillRect/>
          </a:stretch>
        </p:blipFill>
        <p:spPr>
          <a:xfrm>
            <a:off x="1033336" y="2457408"/>
            <a:ext cx="1703678" cy="1700797"/>
          </a:xfrm>
          <a:prstGeom prst="rect">
            <a:avLst/>
          </a:prstGeom>
        </p:spPr>
      </p:pic>
      <p:sp>
        <p:nvSpPr>
          <p:cNvPr id="30" name="Rectangle 29"/>
          <p:cNvSpPr/>
          <p:nvPr userDrawn="1"/>
        </p:nvSpPr>
        <p:spPr>
          <a:xfrm>
            <a:off x="4038600" y="2044588"/>
            <a:ext cx="7543799" cy="3521478"/>
          </a:xfrm>
          <a:prstGeom prst="roundRect">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8" y="1234635"/>
            <a:ext cx="12210853" cy="231687"/>
          </a:xfrm>
          <a:prstGeom prst="rect">
            <a:avLst/>
          </a:prstGeom>
        </p:spPr>
      </p:pic>
      <p:pic>
        <p:nvPicPr>
          <p:cNvPr id="33" name="Picture 32"/>
          <p:cNvPicPr>
            <a:picLocks/>
          </p:cNvPicPr>
          <p:nvPr userDrawn="1"/>
        </p:nvPicPr>
        <p:blipFill>
          <a:blip r:embed="rId9" cstate="print">
            <a:extLst>
              <a:ext uri="{28A0092B-C50C-407E-A947-70E740481C1C}">
                <a14:useLocalDpi xmlns:a14="http://schemas.microsoft.com/office/drawing/2010/main" val="0"/>
              </a:ext>
            </a:extLst>
          </a:blip>
          <a:stretch>
            <a:fillRect/>
          </a:stretch>
        </p:blipFill>
        <p:spPr>
          <a:xfrm>
            <a:off x="3047" y="0"/>
            <a:ext cx="2130552" cy="1234440"/>
          </a:xfrm>
          <a:prstGeom prst="rect">
            <a:avLst/>
          </a:prstGeom>
        </p:spPr>
      </p:pic>
    </p:spTree>
    <p:custDataLst>
      <p:tags r:id="rId1"/>
    </p:custDataLst>
    <p:extLst>
      <p:ext uri="{BB962C8B-B14F-4D97-AF65-F5344CB8AC3E}">
        <p14:creationId xmlns:p14="http://schemas.microsoft.com/office/powerpoint/2010/main" val="2574295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2" name="Title 1"/>
          <p:cNvSpPr>
            <a:spLocks noGrp="1"/>
          </p:cNvSpPr>
          <p:nvPr>
            <p:ph type="title"/>
          </p:nvPr>
        </p:nvSpPr>
        <p:spPr>
          <a:xfrm>
            <a:off x="128898" y="1"/>
            <a:ext cx="12063101"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63C5C-879A-4C9B-B23A-E4C9F12C4DDF}" type="slidenum">
              <a:rPr lang="en-US" smtClean="0"/>
              <a:t>‹#›</a:t>
            </a:fld>
            <a:endParaRPr lang="en-US"/>
          </a:p>
        </p:txBody>
      </p:sp>
    </p:spTree>
    <p:custDataLst>
      <p:tags r:id="rId1"/>
    </p:custDataLst>
    <p:extLst>
      <p:ext uri="{BB962C8B-B14F-4D97-AF65-F5344CB8AC3E}">
        <p14:creationId xmlns:p14="http://schemas.microsoft.com/office/powerpoint/2010/main" val="4050079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7475440" y="2298605"/>
            <a:ext cx="5811837" cy="1944882"/>
          </a:xfrm>
          <a:prstGeom prst="rect">
            <a:avLst/>
          </a:prstGeom>
        </p:spPr>
      </p:pic>
      <p:sp>
        <p:nvSpPr>
          <p:cNvPr id="2" name="Vertical Title 1"/>
          <p:cNvSpPr>
            <a:spLocks noGrp="1"/>
          </p:cNvSpPr>
          <p:nvPr>
            <p:ph type="title" orient="vert"/>
          </p:nvPr>
        </p:nvSpPr>
        <p:spPr>
          <a:xfrm>
            <a:off x="9408918" y="365125"/>
            <a:ext cx="1944882" cy="5811838"/>
          </a:xfrm>
        </p:spPr>
        <p:txBody>
          <a:bodyPr vert="eaVert">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000"/>
            </a:lvl1pPr>
            <a:lvl2pPr marL="685800" indent="-228600">
              <a:buClr>
                <a:schemeClr val="accent6">
                  <a:lumMod val="75000"/>
                </a:schemeClr>
              </a:buClr>
              <a:buFont typeface="Wingdings" panose="05000000000000000000" pitchFamily="2" charset="2"/>
              <a:buChar char="Ø"/>
              <a:defRPr sz="2000"/>
            </a:lvl2pPr>
            <a:lvl3pPr marL="1143000" indent="-228600">
              <a:buFont typeface="Wingdings" panose="05000000000000000000" pitchFamily="2" charset="2"/>
              <a:buChar char="ü"/>
              <a:defRPr sz="2000"/>
            </a:lvl3pPr>
            <a:lvl4pPr marL="1600200" indent="-228600">
              <a:buFont typeface="Wingdings" panose="05000000000000000000" pitchFamily="2" charset="2"/>
              <a:buChar char="§"/>
              <a:defRPr sz="2000"/>
            </a:lvl4pPr>
            <a:lvl5pPr marL="2057400" indent="-228600">
              <a:buFont typeface="Courier New" panose="02070309020205020404" pitchFamily="49" charset="0"/>
              <a:buChar char="o"/>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63C5C-879A-4C9B-B23A-E4C9F12C4DDF}" type="slidenum">
              <a:rPr lang="en-US" smtClean="0"/>
              <a:t>‹#›</a:t>
            </a:fld>
            <a:endParaRPr lang="en-US"/>
          </a:p>
        </p:txBody>
      </p:sp>
    </p:spTree>
    <p:custDataLst>
      <p:tags r:id="rId1"/>
    </p:custDataLst>
    <p:extLst>
      <p:ext uri="{BB962C8B-B14F-4D97-AF65-F5344CB8AC3E}">
        <p14:creationId xmlns:p14="http://schemas.microsoft.com/office/powerpoint/2010/main" val="230956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print"/>
          <a:stretch>
            <a:fillRect/>
          </a:stretch>
        </p:blipFill>
        <p:spPr>
          <a:xfrm>
            <a:off x="8229600" y="127000"/>
            <a:ext cx="3962400" cy="813188"/>
          </a:xfrm>
          <a:prstGeom prst="rect">
            <a:avLst/>
          </a:prstGeom>
          <a:ln>
            <a:solidFill>
              <a:srgbClr val="FFFFFF"/>
            </a:solidFill>
          </a:ln>
        </p:spPr>
      </p:pic>
      <p:sp>
        <p:nvSpPr>
          <p:cNvPr id="21" name="Rectangle 20"/>
          <p:cNvSpPr/>
          <p:nvPr userDrawn="1"/>
        </p:nvSpPr>
        <p:spPr>
          <a:xfrm>
            <a:off x="2327564" y="440118"/>
            <a:ext cx="5167220" cy="707886"/>
          </a:xfrm>
          <a:prstGeom prst="rect">
            <a:avLst/>
          </a:prstGeom>
        </p:spPr>
        <p:txBody>
          <a:bodyPr wrap="square">
            <a:spAutoFit/>
          </a:bodyPr>
          <a:lstStyle/>
          <a:p>
            <a:r>
              <a:rPr lang="en-US" sz="6000" baseline="30000" dirty="0">
                <a:latin typeface="Arial Black" pitchFamily="34" charset="0"/>
              </a:rPr>
              <a:t>Risk Management</a:t>
            </a:r>
          </a:p>
        </p:txBody>
      </p:sp>
      <p:sp>
        <p:nvSpPr>
          <p:cNvPr id="19" name="Rectangle 18"/>
          <p:cNvSpPr/>
          <p:nvPr userDrawn="1"/>
        </p:nvSpPr>
        <p:spPr>
          <a:xfrm>
            <a:off x="2157984" y="1851700"/>
            <a:ext cx="7781543" cy="523220"/>
          </a:xfrm>
          <a:prstGeom prst="rect">
            <a:avLst/>
          </a:prstGeom>
          <a:ln>
            <a:noFill/>
          </a:ln>
        </p:spPr>
        <p:txBody>
          <a:bodyPr wrap="square">
            <a:spAutoFit/>
          </a:bodyPr>
          <a:lstStyle/>
          <a:p>
            <a:pPr algn="ctr"/>
            <a:r>
              <a:rPr lang="en-US" sz="2800" b="1" dirty="0">
                <a:solidFill>
                  <a:schemeClr val="bg1"/>
                </a:solidFill>
              </a:rPr>
              <a:t>Your Presenter</a:t>
            </a: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 y="1234635"/>
            <a:ext cx="12210853" cy="231687"/>
          </a:xfrm>
          <a:prstGeom prst="rect">
            <a:avLst/>
          </a:prstGeom>
        </p:spPr>
      </p:pic>
      <p:pic>
        <p:nvPicPr>
          <p:cNvPr id="28" name="Picture 2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3047" y="0"/>
            <a:ext cx="2130552" cy="1234440"/>
          </a:xfrm>
          <a:prstGeom prst="rect">
            <a:avLst/>
          </a:prstGeom>
        </p:spPr>
      </p:pic>
    </p:spTree>
    <p:custDataLst>
      <p:tags r:id="rId1"/>
    </p:custDataLst>
    <p:extLst>
      <p:ext uri="{BB962C8B-B14F-4D97-AF65-F5344CB8AC3E}">
        <p14:creationId xmlns:p14="http://schemas.microsoft.com/office/powerpoint/2010/main" val="250661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94" y="1939894"/>
            <a:ext cx="5601328" cy="4098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pic>
        <p:nvPicPr>
          <p:cNvPr id="20" name="Picture 19"/>
          <p:cNvPicPr>
            <a:picLocks noChangeAspect="1"/>
          </p:cNvPicPr>
          <p:nvPr userDrawn="1"/>
        </p:nvPicPr>
        <p:blipFill>
          <a:blip r:embed="rId4" cstate="print"/>
          <a:stretch>
            <a:fillRect/>
          </a:stretch>
        </p:blipFill>
        <p:spPr>
          <a:xfrm>
            <a:off x="8229600" y="127000"/>
            <a:ext cx="3962400" cy="813188"/>
          </a:xfrm>
          <a:prstGeom prst="rect">
            <a:avLst/>
          </a:prstGeom>
          <a:ln>
            <a:solidFill>
              <a:srgbClr val="FFFFFF"/>
            </a:solidFill>
          </a:ln>
        </p:spPr>
      </p:pic>
      <p:sp>
        <p:nvSpPr>
          <p:cNvPr id="21" name="Rectangle 20"/>
          <p:cNvSpPr/>
          <p:nvPr userDrawn="1"/>
        </p:nvSpPr>
        <p:spPr>
          <a:xfrm>
            <a:off x="2327564" y="440118"/>
            <a:ext cx="5167220" cy="707886"/>
          </a:xfrm>
          <a:prstGeom prst="rect">
            <a:avLst/>
          </a:prstGeom>
        </p:spPr>
        <p:txBody>
          <a:bodyPr wrap="square">
            <a:spAutoFit/>
          </a:bodyPr>
          <a:lstStyle/>
          <a:p>
            <a:r>
              <a:rPr lang="en-US" sz="6000" baseline="30000" dirty="0">
                <a:latin typeface="Arial Black" pitchFamily="34" charset="0"/>
              </a:rPr>
              <a:t>Risk Management</a:t>
            </a:r>
          </a:p>
        </p:txBody>
      </p:sp>
      <p:sp>
        <p:nvSpPr>
          <p:cNvPr id="2" name="Rectangle 1"/>
          <p:cNvSpPr/>
          <p:nvPr userDrawn="1"/>
        </p:nvSpPr>
        <p:spPr>
          <a:xfrm>
            <a:off x="333893" y="2496560"/>
            <a:ext cx="5601329" cy="1926231"/>
          </a:xfrm>
          <a:prstGeom prst="rect">
            <a:avLst/>
          </a:prstGeom>
          <a:solidFill>
            <a:srgbClr val="F3A14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sz="half" idx="1" hasCustomPrompt="1"/>
          </p:nvPr>
        </p:nvSpPr>
        <p:spPr>
          <a:xfrm>
            <a:off x="606742" y="2710332"/>
            <a:ext cx="2047499" cy="1477530"/>
          </a:xfrm>
        </p:spPr>
        <p:txBody>
          <a:bodyPr>
            <a:normAutofit/>
          </a:bodyPr>
          <a:lstStyle>
            <a:lvl1pPr marL="0" indent="0">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your picture</a:t>
            </a:r>
          </a:p>
        </p:txBody>
      </p:sp>
      <p:sp>
        <p:nvSpPr>
          <p:cNvPr id="19" name="Rectangle 18"/>
          <p:cNvSpPr/>
          <p:nvPr userDrawn="1"/>
        </p:nvSpPr>
        <p:spPr>
          <a:xfrm>
            <a:off x="425524" y="1885016"/>
            <a:ext cx="5202342" cy="523220"/>
          </a:xfrm>
          <a:prstGeom prst="rect">
            <a:avLst/>
          </a:prstGeom>
          <a:ln>
            <a:noFill/>
          </a:ln>
        </p:spPr>
        <p:txBody>
          <a:bodyPr wrap="square">
            <a:spAutoFit/>
          </a:bodyPr>
          <a:lstStyle/>
          <a:p>
            <a:pPr algn="ctr"/>
            <a:r>
              <a:rPr lang="en-US" sz="2800" b="1" dirty="0">
                <a:solidFill>
                  <a:schemeClr val="bg1"/>
                </a:solidFill>
              </a:rPr>
              <a:t>Your Presenter</a:t>
            </a:r>
          </a:p>
        </p:txBody>
      </p:sp>
      <p:sp>
        <p:nvSpPr>
          <p:cNvPr id="24" name="Content Placeholder 2"/>
          <p:cNvSpPr>
            <a:spLocks noGrp="1"/>
          </p:cNvSpPr>
          <p:nvPr>
            <p:ph sz="half" idx="14" hasCustomPrompt="1"/>
          </p:nvPr>
        </p:nvSpPr>
        <p:spPr>
          <a:xfrm>
            <a:off x="2854295" y="2706072"/>
            <a:ext cx="2885437" cy="1481789"/>
          </a:xfrm>
        </p:spPr>
        <p:txBody>
          <a:bodyPr>
            <a:normAutofit/>
          </a:bodyPr>
          <a:lstStyle>
            <a:lvl1pPr marL="0" indent="0" algn="ctr">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contact information</a:t>
            </a:r>
          </a:p>
        </p:txBody>
      </p:sp>
      <p:sp>
        <p:nvSpPr>
          <p:cNvPr id="25" name="Content Placeholder 2"/>
          <p:cNvSpPr>
            <a:spLocks noGrp="1"/>
          </p:cNvSpPr>
          <p:nvPr>
            <p:ph sz="half" idx="15" hasCustomPrompt="1"/>
          </p:nvPr>
        </p:nvSpPr>
        <p:spPr>
          <a:xfrm>
            <a:off x="572562" y="4636443"/>
            <a:ext cx="5163692" cy="1183243"/>
          </a:xfrm>
        </p:spPr>
        <p:txBody>
          <a:bodyPr>
            <a:normAutofit/>
          </a:bodyPr>
          <a:lstStyle>
            <a:lvl1pPr marL="285750" indent="-285750" algn="l">
              <a:buFont typeface="Arial" panose="020B0604020202090204" pitchFamily="34" charset="0"/>
              <a:buChar char="•"/>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experience information</a:t>
            </a:r>
          </a:p>
        </p:txBody>
      </p:sp>
      <p:sp>
        <p:nvSpPr>
          <p:cNvPr id="17" name="Rectangle 29"/>
          <p:cNvSpPr/>
          <p:nvPr/>
        </p:nvSpPr>
        <p:spPr>
          <a:xfrm>
            <a:off x="2840671" y="2710332"/>
            <a:ext cx="2895583" cy="1477530"/>
          </a:xfrm>
          <a:prstGeom prst="roundRect">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 y="1234635"/>
            <a:ext cx="12210853" cy="231687"/>
          </a:xfrm>
          <a:prstGeom prst="rect">
            <a:avLst/>
          </a:prstGeom>
        </p:spPr>
      </p:pic>
      <p:pic>
        <p:nvPicPr>
          <p:cNvPr id="28" name="Picture 2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3047" y="0"/>
            <a:ext cx="2130552" cy="1234440"/>
          </a:xfrm>
          <a:prstGeom prst="rect">
            <a:avLst/>
          </a:prstGeom>
        </p:spPr>
      </p:pic>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2259" y="1939894"/>
            <a:ext cx="5601328" cy="4098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34" name="Rectangle 33"/>
          <p:cNvSpPr/>
          <p:nvPr userDrawn="1"/>
        </p:nvSpPr>
        <p:spPr>
          <a:xfrm>
            <a:off x="6242258" y="2496560"/>
            <a:ext cx="5601329" cy="1926231"/>
          </a:xfrm>
          <a:prstGeom prst="rect">
            <a:avLst/>
          </a:prstGeom>
          <a:solidFill>
            <a:srgbClr val="F3A14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a:spLocks noGrp="1"/>
          </p:cNvSpPr>
          <p:nvPr>
            <p:ph sz="half" idx="16" hasCustomPrompt="1"/>
          </p:nvPr>
        </p:nvSpPr>
        <p:spPr>
          <a:xfrm>
            <a:off x="6515107" y="2710332"/>
            <a:ext cx="2047499" cy="1477530"/>
          </a:xfrm>
        </p:spPr>
        <p:txBody>
          <a:bodyPr>
            <a:normAutofit/>
          </a:bodyPr>
          <a:lstStyle>
            <a:lvl1pPr marL="0" indent="0">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your picture</a:t>
            </a:r>
          </a:p>
        </p:txBody>
      </p:sp>
      <p:sp>
        <p:nvSpPr>
          <p:cNvPr id="36" name="Rectangle 35"/>
          <p:cNvSpPr/>
          <p:nvPr userDrawn="1"/>
        </p:nvSpPr>
        <p:spPr>
          <a:xfrm>
            <a:off x="6333889" y="1885016"/>
            <a:ext cx="5202342" cy="523220"/>
          </a:xfrm>
          <a:prstGeom prst="rect">
            <a:avLst/>
          </a:prstGeom>
          <a:ln>
            <a:noFill/>
          </a:ln>
        </p:spPr>
        <p:txBody>
          <a:bodyPr wrap="square">
            <a:spAutoFit/>
          </a:bodyPr>
          <a:lstStyle/>
          <a:p>
            <a:pPr algn="ctr"/>
            <a:r>
              <a:rPr lang="en-US" sz="2800" b="1" dirty="0">
                <a:solidFill>
                  <a:schemeClr val="bg1"/>
                </a:solidFill>
              </a:rPr>
              <a:t>Your Presenter</a:t>
            </a:r>
          </a:p>
        </p:txBody>
      </p:sp>
      <p:sp>
        <p:nvSpPr>
          <p:cNvPr id="37" name="Content Placeholder 2"/>
          <p:cNvSpPr>
            <a:spLocks noGrp="1"/>
          </p:cNvSpPr>
          <p:nvPr>
            <p:ph sz="half" idx="17" hasCustomPrompt="1"/>
          </p:nvPr>
        </p:nvSpPr>
        <p:spPr>
          <a:xfrm>
            <a:off x="8762660" y="2706072"/>
            <a:ext cx="2885437" cy="1481789"/>
          </a:xfrm>
        </p:spPr>
        <p:txBody>
          <a:bodyPr>
            <a:normAutofit/>
          </a:bodyPr>
          <a:lstStyle>
            <a:lvl1pPr marL="0" indent="0" algn="ctr">
              <a:buNone/>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contact information</a:t>
            </a:r>
          </a:p>
        </p:txBody>
      </p:sp>
      <p:sp>
        <p:nvSpPr>
          <p:cNvPr id="38" name="Content Placeholder 2"/>
          <p:cNvSpPr>
            <a:spLocks noGrp="1"/>
          </p:cNvSpPr>
          <p:nvPr>
            <p:ph sz="half" idx="18" hasCustomPrompt="1"/>
          </p:nvPr>
        </p:nvSpPr>
        <p:spPr>
          <a:xfrm>
            <a:off x="6480927" y="4636443"/>
            <a:ext cx="5163692" cy="1183243"/>
          </a:xfrm>
        </p:spPr>
        <p:txBody>
          <a:bodyPr>
            <a:normAutofit/>
          </a:bodyPr>
          <a:lstStyle>
            <a:lvl1pPr marL="285750" indent="-285750" algn="l">
              <a:buFont typeface="Arial" panose="020B0604020202090204" pitchFamily="34" charset="0"/>
              <a:buChar char="•"/>
              <a:defRPr sz="1800">
                <a:solidFill>
                  <a:schemeClr val="bg1"/>
                </a:solidFill>
              </a:defRPr>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add experience information</a:t>
            </a:r>
          </a:p>
        </p:txBody>
      </p:sp>
      <p:sp>
        <p:nvSpPr>
          <p:cNvPr id="39" name="Rectangle 29"/>
          <p:cNvSpPr/>
          <p:nvPr userDrawn="1"/>
        </p:nvSpPr>
        <p:spPr>
          <a:xfrm>
            <a:off x="8749036" y="2710332"/>
            <a:ext cx="2895583" cy="1477530"/>
          </a:xfrm>
          <a:prstGeom prst="roundRect">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641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1" y="1709738"/>
            <a:ext cx="10521950" cy="4379912"/>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63C5C-879A-4C9B-B23A-E4C9F12C4DDF}"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3218" y="169567"/>
            <a:ext cx="1498350" cy="1374737"/>
          </a:xfrm>
          <a:prstGeom prst="rect">
            <a:avLst/>
          </a:prstGeom>
        </p:spPr>
      </p:pic>
      <p:sp>
        <p:nvSpPr>
          <p:cNvPr id="9" name="Rectangle 8"/>
          <p:cNvSpPr/>
          <p:nvPr userDrawn="1"/>
        </p:nvSpPr>
        <p:spPr>
          <a:xfrm>
            <a:off x="1341340" y="613423"/>
            <a:ext cx="5562600" cy="369332"/>
          </a:xfrm>
          <a:prstGeom prst="rect">
            <a:avLst/>
          </a:prstGeom>
        </p:spPr>
        <p:txBody>
          <a:bodyPr wrap="square">
            <a:spAutoFit/>
          </a:bodyPr>
          <a:lstStyle/>
          <a:p>
            <a:r>
              <a:rPr lang="en-US" baseline="30000" dirty="0">
                <a:solidFill>
                  <a:srgbClr val="777777"/>
                </a:solidFill>
                <a:latin typeface="Arial Black" pitchFamily="34" charset="0"/>
              </a:rPr>
              <a:t>Enterprise</a:t>
            </a:r>
            <a:r>
              <a:rPr lang="en-US" dirty="0">
                <a:solidFill>
                  <a:srgbClr val="777777"/>
                </a:solidFill>
                <a:latin typeface="Arial Black" pitchFamily="34" charset="0"/>
              </a:rPr>
              <a:t> Learning</a:t>
            </a:r>
            <a:endParaRPr lang="en-US" baseline="30000" dirty="0">
              <a:solidFill>
                <a:srgbClr val="777777"/>
              </a:solidFill>
              <a:latin typeface="Arial Black" pitchFamily="34" charset="0"/>
            </a:endParaRPr>
          </a:p>
        </p:txBody>
      </p:sp>
      <p:pic>
        <p:nvPicPr>
          <p:cNvPr id="10" name="Picture 9"/>
          <p:cNvPicPr>
            <a:picLocks noChangeAspect="1"/>
          </p:cNvPicPr>
          <p:nvPr userDrawn="1"/>
        </p:nvPicPr>
        <p:blipFill>
          <a:blip r:embed="rId5" cstate="print"/>
          <a:stretch>
            <a:fillRect/>
          </a:stretch>
        </p:blipFill>
        <p:spPr>
          <a:xfrm>
            <a:off x="7992062" y="242230"/>
            <a:ext cx="3962400" cy="813188"/>
          </a:xfrm>
          <a:prstGeom prst="rect">
            <a:avLst/>
          </a:prstGeom>
          <a:ln>
            <a:solidFill>
              <a:srgbClr val="FFFFFF"/>
            </a:solidFill>
          </a:ln>
        </p:spPr>
      </p:pic>
    </p:spTree>
    <p:custDataLst>
      <p:tags r:id="rId1"/>
    </p:custDataLst>
    <p:extLst>
      <p:ext uri="{BB962C8B-B14F-4D97-AF65-F5344CB8AC3E}">
        <p14:creationId xmlns:p14="http://schemas.microsoft.com/office/powerpoint/2010/main" val="267985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spTree>
    <p:custDataLst>
      <p:tags r:id="rId1"/>
    </p:custDataLst>
    <p:extLst>
      <p:ext uri="{BB962C8B-B14F-4D97-AF65-F5344CB8AC3E}">
        <p14:creationId xmlns:p14="http://schemas.microsoft.com/office/powerpoint/2010/main" val="168966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2" name="Title 1"/>
          <p:cNvSpPr>
            <a:spLocks noGrp="1"/>
          </p:cNvSpPr>
          <p:nvPr>
            <p:ph type="title"/>
          </p:nvPr>
        </p:nvSpPr>
        <p:spPr>
          <a:xfrm>
            <a:off x="153824" y="21447"/>
            <a:ext cx="12038176" cy="686008"/>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63C5C-879A-4C9B-B23A-E4C9F12C4DDF}" type="slidenum">
              <a:rPr lang="en-US" smtClean="0"/>
              <a:t>‹#›</a:t>
            </a:fld>
            <a:endParaRPr lang="en-US"/>
          </a:p>
        </p:txBody>
      </p:sp>
    </p:spTree>
    <p:custDataLst>
      <p:tags r:id="rId1"/>
    </p:custDataLst>
    <p:extLst>
      <p:ext uri="{BB962C8B-B14F-4D97-AF65-F5344CB8AC3E}">
        <p14:creationId xmlns:p14="http://schemas.microsoft.com/office/powerpoint/2010/main" val="102927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5724" y="1473665"/>
            <a:ext cx="4436144" cy="785253"/>
          </a:xfrm>
          <a:prstGeom prst="rect">
            <a:avLst/>
          </a:prstGeom>
          <a:effectLst/>
          <a:scene3d>
            <a:camera prst="orthographicFront"/>
            <a:lightRig rig="threePt" dir="t"/>
          </a:scene3d>
          <a:sp3d>
            <a:bevelT/>
          </a:sp3d>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19" name="Round Same Side Corner Rectangle 18"/>
          <p:cNvSpPr/>
          <p:nvPr/>
        </p:nvSpPr>
        <p:spPr>
          <a:xfrm flipV="1">
            <a:off x="6105626" y="2268437"/>
            <a:ext cx="4426908" cy="3723093"/>
          </a:xfrm>
          <a:prstGeom prst="round2SameRect">
            <a:avLst>
              <a:gd name="adj1" fmla="val 8000"/>
              <a:gd name="adj2" fmla="val 0"/>
            </a:avLst>
          </a:prstGeom>
          <a:ln>
            <a:solidFill>
              <a:schemeClr val="accent2">
                <a:lumMod val="75000"/>
              </a:schemeClr>
            </a:solidFill>
          </a:ln>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ame Side Corner Rectangle 14"/>
          <p:cNvSpPr/>
          <p:nvPr/>
        </p:nvSpPr>
        <p:spPr>
          <a:xfrm flipV="1">
            <a:off x="1194959" y="2268437"/>
            <a:ext cx="4426908" cy="3723093"/>
          </a:xfrm>
          <a:prstGeom prst="round2SameRect">
            <a:avLst>
              <a:gd name="adj1" fmla="val 8000"/>
              <a:gd name="adj2" fmla="val 0"/>
            </a:avLst>
          </a:prstGeom>
          <a:ln>
            <a:solidFill>
              <a:schemeClr val="accent2">
                <a:lumMod val="75000"/>
              </a:schemeClr>
            </a:solidFill>
          </a:ln>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dirty="0"/>
          </a:p>
        </p:txBody>
      </p:sp>
      <p:sp>
        <p:nvSpPr>
          <p:cNvPr id="17" name="Content Placeholder 2"/>
          <p:cNvSpPr>
            <a:spLocks noGrp="1"/>
          </p:cNvSpPr>
          <p:nvPr>
            <p:ph sz="half" idx="1"/>
          </p:nvPr>
        </p:nvSpPr>
        <p:spPr>
          <a:xfrm>
            <a:off x="1223051" y="2311873"/>
            <a:ext cx="4343400" cy="3572461"/>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half" idx="13"/>
          </p:nvPr>
        </p:nvSpPr>
        <p:spPr>
          <a:xfrm>
            <a:off x="6189134" y="2311873"/>
            <a:ext cx="4343400" cy="3572461"/>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626" y="1461466"/>
            <a:ext cx="4436144" cy="785253"/>
          </a:xfrm>
          <a:prstGeom prst="rect">
            <a:avLst/>
          </a:prstGeom>
          <a:effectLst/>
          <a:scene3d>
            <a:camera prst="orthographicFront"/>
            <a:lightRig rig="threePt" dir="t"/>
          </a:scene3d>
          <a:sp3d>
            <a:bevelT/>
          </a:sp3d>
        </p:spPr>
      </p:pic>
      <p:sp>
        <p:nvSpPr>
          <p:cNvPr id="16" name="Title 1"/>
          <p:cNvSpPr>
            <a:spLocks noGrp="1"/>
          </p:cNvSpPr>
          <p:nvPr>
            <p:ph type="title"/>
          </p:nvPr>
        </p:nvSpPr>
        <p:spPr>
          <a:xfrm>
            <a:off x="130486" y="1"/>
            <a:ext cx="11833625"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2"/>
          <p:cNvSpPr>
            <a:spLocks noGrp="1"/>
          </p:cNvSpPr>
          <p:nvPr>
            <p:ph type="body" idx="14" hasCustomPrompt="1"/>
          </p:nvPr>
        </p:nvSpPr>
        <p:spPr>
          <a:xfrm>
            <a:off x="1223052" y="1491661"/>
            <a:ext cx="4371492" cy="596824"/>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Text Placeholder 2"/>
          <p:cNvSpPr>
            <a:spLocks noGrp="1"/>
          </p:cNvSpPr>
          <p:nvPr>
            <p:ph type="body" idx="15" hasCustomPrompt="1"/>
          </p:nvPr>
        </p:nvSpPr>
        <p:spPr>
          <a:xfrm>
            <a:off x="6133334" y="1491661"/>
            <a:ext cx="4371492" cy="596824"/>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custDataLst>
      <p:tags r:id="rId1"/>
    </p:custDataLst>
    <p:extLst>
      <p:ext uri="{BB962C8B-B14F-4D97-AF65-F5344CB8AC3E}">
        <p14:creationId xmlns:p14="http://schemas.microsoft.com/office/powerpoint/2010/main" val="47089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737"/>
            <a:ext cx="12210853" cy="785253"/>
          </a:xfrm>
          <a:prstGeom prst="rect">
            <a:avLst/>
          </a:prstGeom>
        </p:spPr>
      </p:pic>
      <p:sp>
        <p:nvSpPr>
          <p:cNvPr id="2" name="Title 1"/>
          <p:cNvSpPr>
            <a:spLocks noGrp="1"/>
          </p:cNvSpPr>
          <p:nvPr>
            <p:ph type="title"/>
          </p:nvPr>
        </p:nvSpPr>
        <p:spPr>
          <a:xfrm>
            <a:off x="130486" y="1"/>
            <a:ext cx="11833625" cy="757078"/>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1800"/>
            </a:lvl1pPr>
            <a:lvl2pPr marL="685800" indent="-228600">
              <a:buClr>
                <a:schemeClr val="accent6">
                  <a:lumMod val="75000"/>
                </a:schemeClr>
              </a:buClr>
              <a:buFont typeface="Wingdings" panose="05000000000000000000" pitchFamily="2" charset="2"/>
              <a:buChar char="Ø"/>
              <a:defRPr sz="1800"/>
            </a:lvl2pPr>
            <a:lvl3pPr marL="1143000" indent="-228600">
              <a:buFont typeface="Wingdings" panose="05000000000000000000" pitchFamily="2" charset="2"/>
              <a:buChar char="ü"/>
              <a:defRPr sz="1800"/>
            </a:lvl3pPr>
            <a:lvl4pPr marL="1600200" indent="-228600">
              <a:buFont typeface="Wingdings" panose="05000000000000000000" pitchFamily="2" charset="2"/>
              <a:buChar char="§"/>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a:p>
        </p:txBody>
      </p:sp>
    </p:spTree>
    <p:custDataLst>
      <p:tags r:id="rId1"/>
    </p:custDataLst>
    <p:extLst>
      <p:ext uri="{BB962C8B-B14F-4D97-AF65-F5344CB8AC3E}">
        <p14:creationId xmlns:p14="http://schemas.microsoft.com/office/powerpoint/2010/main" val="155765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0" y="1"/>
            <a:ext cx="12063100" cy="7570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63C5C-879A-4C9B-B23A-E4C9F12C4DDF}" type="slidenum">
              <a:rPr lang="en-US" smtClean="0"/>
              <a:t>‹#›</a:t>
            </a:fld>
            <a:endParaRPr lang="en-US"/>
          </a:p>
        </p:txBody>
      </p:sp>
    </p:spTree>
    <p:custDataLst>
      <p:tags r:id="rId23"/>
    </p:custDataLst>
    <p:extLst>
      <p:ext uri="{BB962C8B-B14F-4D97-AF65-F5344CB8AC3E}">
        <p14:creationId xmlns:p14="http://schemas.microsoft.com/office/powerpoint/2010/main" val="49787322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1" r:id="rId3"/>
    <p:sldLayoutId id="2147483669" r:id="rId4"/>
    <p:sldLayoutId id="2147483651" r:id="rId5"/>
    <p:sldLayoutId id="2147483650" r:id="rId6"/>
    <p:sldLayoutId id="2147483652" r:id="rId7"/>
    <p:sldLayoutId id="2147483668" r:id="rId8"/>
    <p:sldLayoutId id="2147483653" r:id="rId9"/>
    <p:sldLayoutId id="2147483654" r:id="rId10"/>
    <p:sldLayoutId id="2147483667" r:id="rId11"/>
    <p:sldLayoutId id="2147483662" r:id="rId12"/>
    <p:sldLayoutId id="2147483663" r:id="rId13"/>
    <p:sldLayoutId id="2147483665" r:id="rId14"/>
    <p:sldLayoutId id="2147483664" r:id="rId15"/>
    <p:sldLayoutId id="2147483655" r:id="rId16"/>
    <p:sldLayoutId id="2147483656" r:id="rId17"/>
    <p:sldLayoutId id="2147483657" r:id="rId18"/>
    <p:sldLayoutId id="2147483660" r:id="rId19"/>
    <p:sldLayoutId id="2147483658" r:id="rId20"/>
    <p:sldLayoutId id="2147483659" r:id="rId21"/>
  </p:sldLayoutIdLst>
  <p:hf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Ø"/>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53.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1.xml.rels><?xml version="1.0" encoding="UTF-8" standalone="yes"?>
<Relationships xmlns="http://schemas.openxmlformats.org/package/2006/relationships"><Relationship Id="rId3" Type="http://schemas.openxmlformats.org/officeDocument/2006/relationships/hyperlink" Target="mailto:Charles.lawrence@doas.ga.gov" TargetMode="External"/><Relationship Id="rId7" Type="http://schemas.openxmlformats.org/officeDocument/2006/relationships/hyperlink" Target="mailto:Teela.Jenkins@doas.ga.gov" TargetMode="External"/><Relationship Id="rId2" Type="http://schemas.openxmlformats.org/officeDocument/2006/relationships/slideLayout" Target="../slideLayouts/slideLayout3.xml"/><Relationship Id="rId1" Type="http://schemas.openxmlformats.org/officeDocument/2006/relationships/tags" Target="../tags/tag60.xml"/><Relationship Id="rId6" Type="http://schemas.openxmlformats.org/officeDocument/2006/relationships/image" Target="../media/image54.jpg"/><Relationship Id="rId5" Type="http://schemas.openxmlformats.org/officeDocument/2006/relationships/hyperlink" Target="mailto:Hiram.lagroon@doas.ga.gov" TargetMode="External"/><Relationship Id="rId4" Type="http://schemas.openxmlformats.org/officeDocument/2006/relationships/hyperlink" Target="mailto:ames.Crisp@doas.g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LossControl@doas.ga.gov" TargetMode="Externa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hyperlink" Target="https://rca.ventivtech.com/Alpha/dynamic/login.jsp" TargetMode="External"/><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hyperlink" Target="mailto:LossControl@doas.ga.gov" TargetMode="External"/><Relationship Id="rId4" Type="http://schemas.openxmlformats.org/officeDocument/2006/relationships/hyperlink" Target="https://doas.ga.gov/assets/Risk%20Management/Operational%20Documents/RMS%20Contact%20Access%20Form.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bar-title.jpg"/>
          <p:cNvPicPr>
            <a:picLocks noChangeAspect="1"/>
          </p:cNvPicPr>
          <p:nvPr/>
        </p:nvPicPr>
        <p:blipFill>
          <a:blip r:embed="rId3"/>
          <a:stretch>
            <a:fillRect/>
          </a:stretch>
        </p:blipFill>
        <p:spPr>
          <a:xfrm>
            <a:off x="7112000" y="2784606"/>
            <a:ext cx="5080000" cy="76200"/>
          </a:xfrm>
          <a:prstGeom prst="rect">
            <a:avLst/>
          </a:prstGeom>
        </p:spPr>
      </p:pic>
      <p:sp>
        <p:nvSpPr>
          <p:cNvPr id="6" name="Title 5"/>
          <p:cNvSpPr txBox="1">
            <a:spLocks/>
          </p:cNvSpPr>
          <p:nvPr/>
        </p:nvSpPr>
        <p:spPr>
          <a:xfrm>
            <a:off x="0" y="679573"/>
            <a:ext cx="5216164" cy="1794017"/>
          </a:xfrm>
          <a:prstGeom prst="rect">
            <a:avLst/>
          </a:prstGeom>
        </p:spPr>
        <p:txBody>
          <a:bodyPr anchor="b">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r"/>
            <a:r>
              <a:rPr lang="en-US" sz="3100" dirty="0">
                <a:solidFill>
                  <a:schemeClr val="bg1"/>
                </a:solidFill>
              </a:rPr>
              <a:t>Risk Management Services</a:t>
            </a:r>
          </a:p>
        </p:txBody>
      </p:sp>
      <p:sp>
        <p:nvSpPr>
          <p:cNvPr id="2" name="Rectangle 1"/>
          <p:cNvSpPr/>
          <p:nvPr/>
        </p:nvSpPr>
        <p:spPr>
          <a:xfrm>
            <a:off x="7112000" y="2278177"/>
            <a:ext cx="5887521" cy="584775"/>
          </a:xfrm>
          <a:prstGeom prst="rect">
            <a:avLst/>
          </a:prstGeom>
        </p:spPr>
        <p:txBody>
          <a:bodyPr wrap="square">
            <a:spAutoFit/>
          </a:bodyPr>
          <a:lstStyle/>
          <a:p>
            <a:r>
              <a:rPr lang="en-US" sz="3200" b="1" dirty="0">
                <a:solidFill>
                  <a:schemeClr val="bg1"/>
                </a:solidFill>
              </a:rPr>
              <a:t> </a:t>
            </a:r>
            <a:r>
              <a:rPr lang="en-US" sz="2400" b="1" dirty="0">
                <a:solidFill>
                  <a:schemeClr val="bg1"/>
                </a:solidFill>
              </a:rPr>
              <a:t>Comprehensive Loss Control Program</a:t>
            </a:r>
            <a:endParaRPr lang="en-US" sz="2400" dirty="0">
              <a:solidFill>
                <a:schemeClr val="bg1"/>
              </a:solidFill>
            </a:endParaRPr>
          </a:p>
        </p:txBody>
      </p:sp>
      <p:sp>
        <p:nvSpPr>
          <p:cNvPr id="7" name="TextBox 6"/>
          <p:cNvSpPr txBox="1"/>
          <p:nvPr/>
        </p:nvSpPr>
        <p:spPr>
          <a:xfrm>
            <a:off x="7112000" y="2822706"/>
            <a:ext cx="4508500" cy="461665"/>
          </a:xfrm>
          <a:prstGeom prst="rect">
            <a:avLst/>
          </a:prstGeom>
          <a:noFill/>
        </p:spPr>
        <p:txBody>
          <a:bodyPr wrap="square" rtlCol="0">
            <a:spAutoFit/>
          </a:bodyPr>
          <a:lstStyle/>
          <a:p>
            <a:pPr algn="ctr"/>
            <a:r>
              <a:rPr lang="en-US" sz="2400" b="1" dirty="0">
                <a:solidFill>
                  <a:schemeClr val="bg1"/>
                </a:solidFill>
              </a:rPr>
              <a:t>And Self-Evaluation</a:t>
            </a:r>
          </a:p>
        </p:txBody>
      </p:sp>
    </p:spTree>
    <p:custDataLst>
      <p:tags r:id="rId1"/>
    </p:custDataLst>
    <p:extLst>
      <p:ext uri="{BB962C8B-B14F-4D97-AF65-F5344CB8AC3E}">
        <p14:creationId xmlns:p14="http://schemas.microsoft.com/office/powerpoint/2010/main" val="144856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E2577B-A8A7-46F0-9416-5C3146C2C8D9}"/>
              </a:ext>
            </a:extLst>
          </p:cNvPr>
          <p:cNvPicPr>
            <a:picLocks noChangeAspect="1"/>
          </p:cNvPicPr>
          <p:nvPr/>
        </p:nvPicPr>
        <p:blipFill>
          <a:blip r:embed="rId2"/>
          <a:stretch>
            <a:fillRect/>
          </a:stretch>
        </p:blipFill>
        <p:spPr>
          <a:xfrm>
            <a:off x="2543188" y="1925713"/>
            <a:ext cx="7332134" cy="4888958"/>
          </a:xfrm>
          <a:prstGeom prst="rect">
            <a:avLst/>
          </a:prstGeom>
        </p:spPr>
      </p:pic>
      <p:sp>
        <p:nvSpPr>
          <p:cNvPr id="6" name="Rectangle 5">
            <a:extLst>
              <a:ext uri="{FF2B5EF4-FFF2-40B4-BE49-F238E27FC236}">
                <a16:creationId xmlns:a16="http://schemas.microsoft.com/office/drawing/2014/main" id="{3BC59226-2E95-4AB2-8DB1-E1C018A276C8}"/>
              </a:ext>
            </a:extLst>
          </p:cNvPr>
          <p:cNvSpPr/>
          <p:nvPr/>
        </p:nvSpPr>
        <p:spPr>
          <a:xfrm>
            <a:off x="0" y="1261155"/>
            <a:ext cx="12192000" cy="707886"/>
          </a:xfrm>
          <a:prstGeom prst="rect">
            <a:avLst/>
          </a:prstGeom>
          <a:solidFill>
            <a:srgbClr val="EF861A"/>
          </a:solidFill>
        </p:spPr>
        <p:txBody>
          <a:bodyPr wrap="square">
            <a:spAutoFit/>
          </a:bodyPr>
          <a:lstStyle/>
          <a:p>
            <a:pPr algn="ctr"/>
            <a:r>
              <a:rPr lang="en-US" sz="4000" dirty="0">
                <a:solidFill>
                  <a:schemeClr val="bg1"/>
                </a:solidFill>
              </a:rPr>
              <a:t>Self-Evaluation Assigned vs. In-Progress</a:t>
            </a:r>
          </a:p>
        </p:txBody>
      </p:sp>
      <p:sp>
        <p:nvSpPr>
          <p:cNvPr id="8" name="Rectangle 7">
            <a:extLst>
              <a:ext uri="{FF2B5EF4-FFF2-40B4-BE49-F238E27FC236}">
                <a16:creationId xmlns:a16="http://schemas.microsoft.com/office/drawing/2014/main" id="{C7FA00C7-FBAD-4FB7-96EE-6FA775004D0D}"/>
              </a:ext>
            </a:extLst>
          </p:cNvPr>
          <p:cNvSpPr/>
          <p:nvPr/>
        </p:nvSpPr>
        <p:spPr>
          <a:xfrm>
            <a:off x="-101600" y="1969041"/>
            <a:ext cx="2814320" cy="3970318"/>
          </a:xfrm>
          <a:prstGeom prst="rect">
            <a:avLst/>
          </a:prstGeom>
        </p:spPr>
        <p:txBody>
          <a:bodyPr wrap="square">
            <a:spAutoFit/>
          </a:bodyPr>
          <a:lstStyle/>
          <a:p>
            <a:endParaRPr lang="en-US" altLang="en-US" sz="2400" b="1" dirty="0"/>
          </a:p>
          <a:p>
            <a:pPr algn="ctr"/>
            <a:r>
              <a:rPr lang="en-US" altLang="en-US" sz="2400" b="1" i="1" u="sng" dirty="0"/>
              <a:t>Assigned </a:t>
            </a:r>
          </a:p>
          <a:p>
            <a:pPr lvl="1">
              <a:buClr>
                <a:srgbClr val="EF861A"/>
              </a:buClr>
            </a:pPr>
            <a:r>
              <a:rPr lang="en-US" altLang="en-US" dirty="0"/>
              <a:t>Evaluations under the “Assigned</a:t>
            </a:r>
            <a:r>
              <a:rPr lang="en-US" altLang="en-US" b="1" dirty="0"/>
              <a:t>” </a:t>
            </a:r>
            <a:r>
              <a:rPr lang="en-US" altLang="en-US" dirty="0"/>
              <a:t>portion are newly assigned forms that has </a:t>
            </a:r>
            <a:r>
              <a:rPr lang="en-US" altLang="en-US" b="1" dirty="0"/>
              <a:t>NOT</a:t>
            </a:r>
            <a:r>
              <a:rPr lang="en-US" altLang="en-US" dirty="0"/>
              <a:t> been </a:t>
            </a:r>
            <a:r>
              <a:rPr lang="en-US" altLang="en-US" b="1" dirty="0"/>
              <a:t>started.</a:t>
            </a:r>
          </a:p>
          <a:p>
            <a:pPr marL="1028700" lvl="1" indent="-571500">
              <a:buClr>
                <a:srgbClr val="EF861A"/>
              </a:buClr>
              <a:buFont typeface="Arial" panose="020B0604020202020204" pitchFamily="34" charset="0"/>
              <a:buChar char="•"/>
            </a:pPr>
            <a:endParaRPr lang="en-US" altLang="en-US" sz="2400" dirty="0"/>
          </a:p>
          <a:p>
            <a:pPr lvl="1">
              <a:buClr>
                <a:srgbClr val="EF861A"/>
              </a:buClr>
            </a:pPr>
            <a:r>
              <a:rPr lang="en-US" altLang="en-US" dirty="0">
                <a:solidFill>
                  <a:srgbClr val="FF0000"/>
                </a:solidFill>
              </a:rPr>
              <a:t>**</a:t>
            </a:r>
            <a:r>
              <a:rPr lang="en-US" altLang="en-US" u="sng" dirty="0"/>
              <a:t>If you are </a:t>
            </a:r>
            <a:r>
              <a:rPr lang="en-US" altLang="en-US" b="1" u="sng" dirty="0"/>
              <a:t>STARTING</a:t>
            </a:r>
            <a:r>
              <a:rPr lang="en-US" altLang="en-US" u="sng" dirty="0"/>
              <a:t> a </a:t>
            </a:r>
            <a:r>
              <a:rPr lang="en-US" altLang="en-US" b="1" u="sng" dirty="0"/>
              <a:t>NEW</a:t>
            </a:r>
            <a:r>
              <a:rPr lang="en-US" altLang="en-US" u="sng" dirty="0"/>
              <a:t> Evaluation; select the Evaluation located under “Assigned”</a:t>
            </a:r>
          </a:p>
        </p:txBody>
      </p:sp>
      <p:sp>
        <p:nvSpPr>
          <p:cNvPr id="3" name="Rectangle 2">
            <a:extLst>
              <a:ext uri="{FF2B5EF4-FFF2-40B4-BE49-F238E27FC236}">
                <a16:creationId xmlns:a16="http://schemas.microsoft.com/office/drawing/2014/main" id="{053E96CF-33AA-469F-BEE9-AD8F666CFFB1}"/>
              </a:ext>
            </a:extLst>
          </p:cNvPr>
          <p:cNvSpPr/>
          <p:nvPr/>
        </p:nvSpPr>
        <p:spPr>
          <a:xfrm>
            <a:off x="9203266" y="2198023"/>
            <a:ext cx="2912533" cy="4616648"/>
          </a:xfrm>
          <a:prstGeom prst="rect">
            <a:avLst/>
          </a:prstGeom>
        </p:spPr>
        <p:txBody>
          <a:bodyPr wrap="square">
            <a:spAutoFit/>
          </a:bodyPr>
          <a:lstStyle/>
          <a:p>
            <a:pPr algn="ctr"/>
            <a:r>
              <a:rPr lang="en-US" altLang="en-US" sz="2400" b="1" i="1" u="sng" dirty="0"/>
              <a:t>In-Progress</a:t>
            </a:r>
            <a:endParaRPr lang="en-US" altLang="en-US" sz="2400" b="1" i="1" dirty="0"/>
          </a:p>
          <a:p>
            <a:pPr lvl="1">
              <a:buClr>
                <a:srgbClr val="EF861A"/>
              </a:buClr>
            </a:pPr>
            <a:r>
              <a:rPr lang="en-US" altLang="en-US" dirty="0"/>
              <a:t>Evaluations under the </a:t>
            </a:r>
            <a:r>
              <a:rPr lang="en-US" altLang="en-US" b="1" dirty="0"/>
              <a:t>“In-Progress”</a:t>
            </a:r>
            <a:r>
              <a:rPr lang="en-US" altLang="en-US" dirty="0"/>
              <a:t> are evaluations that are started but </a:t>
            </a:r>
            <a:r>
              <a:rPr lang="en-US" altLang="en-US" b="1" dirty="0"/>
              <a:t>incomplete or delegated and have not been submitted</a:t>
            </a:r>
            <a:r>
              <a:rPr lang="en-US" altLang="en-US" dirty="0"/>
              <a:t>.</a:t>
            </a:r>
          </a:p>
          <a:p>
            <a:pPr lvl="1">
              <a:buClr>
                <a:srgbClr val="EF861A"/>
              </a:buClr>
            </a:pPr>
            <a:endParaRPr lang="en-US" altLang="en-US" dirty="0"/>
          </a:p>
          <a:p>
            <a:pPr lvl="1">
              <a:buClr>
                <a:srgbClr val="EF861A"/>
              </a:buClr>
            </a:pPr>
            <a:r>
              <a:rPr lang="en-US" altLang="en-US" dirty="0">
                <a:solidFill>
                  <a:srgbClr val="FF0000"/>
                </a:solidFill>
              </a:rPr>
              <a:t>**</a:t>
            </a:r>
            <a:r>
              <a:rPr lang="en-US" altLang="en-US" u="sng" dirty="0"/>
              <a:t>If you are </a:t>
            </a:r>
            <a:r>
              <a:rPr lang="en-US" altLang="en-US" b="1" u="sng" dirty="0"/>
              <a:t>CONTINUING</a:t>
            </a:r>
            <a:r>
              <a:rPr lang="en-US" altLang="en-US" u="sng" dirty="0"/>
              <a:t>  a previously started/saved Evaluation; select the Evaluation located under “In-Progress”</a:t>
            </a:r>
          </a:p>
          <a:p>
            <a:pPr lvl="1">
              <a:buClr>
                <a:srgbClr val="EF861A"/>
              </a:buClr>
            </a:pPr>
            <a:endParaRPr lang="en-US" altLang="en-US" dirty="0"/>
          </a:p>
        </p:txBody>
      </p:sp>
      <p:sp>
        <p:nvSpPr>
          <p:cNvPr id="9" name="Oval 8">
            <a:extLst>
              <a:ext uri="{FF2B5EF4-FFF2-40B4-BE49-F238E27FC236}">
                <a16:creationId xmlns:a16="http://schemas.microsoft.com/office/drawing/2014/main" id="{4E7367AB-0C69-4A7B-9B88-CA0F93EB83DA}"/>
              </a:ext>
            </a:extLst>
          </p:cNvPr>
          <p:cNvSpPr/>
          <p:nvPr/>
        </p:nvSpPr>
        <p:spPr>
          <a:xfrm>
            <a:off x="6096000" y="2845852"/>
            <a:ext cx="1352764" cy="583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19F130-3B75-4E3F-B1A0-50B1AA4D1EA2}"/>
              </a:ext>
            </a:extLst>
          </p:cNvPr>
          <p:cNvSpPr/>
          <p:nvPr/>
        </p:nvSpPr>
        <p:spPr>
          <a:xfrm>
            <a:off x="2612943" y="2845852"/>
            <a:ext cx="1135249" cy="583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95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0A3D6-A118-4299-9196-D52F49944602}"/>
              </a:ext>
            </a:extLst>
          </p:cNvPr>
          <p:cNvPicPr>
            <a:picLocks noChangeAspect="1"/>
          </p:cNvPicPr>
          <p:nvPr/>
        </p:nvPicPr>
        <p:blipFill>
          <a:blip r:embed="rId3"/>
          <a:stretch>
            <a:fillRect/>
          </a:stretch>
        </p:blipFill>
        <p:spPr>
          <a:xfrm>
            <a:off x="6476080" y="1794696"/>
            <a:ext cx="5715920" cy="2726970"/>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11</a:t>
            </a:fld>
            <a:endParaRPr lang="en-US" dirty="0"/>
          </a:p>
        </p:txBody>
      </p:sp>
      <p:sp>
        <p:nvSpPr>
          <p:cNvPr id="3" name="Rectangle 2"/>
          <p:cNvSpPr/>
          <p:nvPr/>
        </p:nvSpPr>
        <p:spPr>
          <a:xfrm>
            <a:off x="0" y="1235035"/>
            <a:ext cx="12192000" cy="677108"/>
          </a:xfrm>
          <a:prstGeom prst="rect">
            <a:avLst/>
          </a:prstGeom>
          <a:solidFill>
            <a:srgbClr val="EF861A"/>
          </a:solidFill>
        </p:spPr>
        <p:txBody>
          <a:bodyPr wrap="square">
            <a:spAutoFit/>
          </a:bodyPr>
          <a:lstStyle/>
          <a:p>
            <a:r>
              <a:rPr lang="en-US" sz="3800" dirty="0">
                <a:solidFill>
                  <a:schemeClr val="bg1"/>
                </a:solidFill>
              </a:rPr>
              <a:t>Risk Manager Coordinator and CLCP Self-Assessment tool</a:t>
            </a:r>
          </a:p>
        </p:txBody>
      </p:sp>
      <p:sp>
        <p:nvSpPr>
          <p:cNvPr id="4" name="Rectangle 3"/>
          <p:cNvSpPr/>
          <p:nvPr/>
        </p:nvSpPr>
        <p:spPr>
          <a:xfrm>
            <a:off x="-9157" y="1912143"/>
            <a:ext cx="6700654" cy="488544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dirty="0">
                <a:solidFill>
                  <a:prstClr val="black"/>
                </a:solidFill>
              </a:rPr>
              <a:t>You as the Risk Manager Coordinator for your Entity, are responsible for coordinating the efforts at your Entity to gather the requested information</a:t>
            </a:r>
            <a:r>
              <a:rPr lang="en-US" sz="2000" dirty="0">
                <a:solidFill>
                  <a:prstClr val="black"/>
                </a:solidFill>
              </a:rPr>
              <a:t>.</a:t>
            </a:r>
          </a:p>
          <a:p>
            <a:pPr marL="228600" lvl="0" indent="-228600">
              <a:lnSpc>
                <a:spcPct val="90000"/>
              </a:lnSpc>
              <a:spcBef>
                <a:spcPts val="1000"/>
              </a:spcBef>
              <a:buFont typeface="Arial" panose="020B0604020202020204" pitchFamily="34" charset="0"/>
              <a:buChar char="•"/>
            </a:pPr>
            <a:r>
              <a:rPr lang="en-US" dirty="0">
                <a:solidFill>
                  <a:prstClr val="black"/>
                </a:solidFill>
              </a:rPr>
              <a:t>This may mean you will need to </a:t>
            </a:r>
            <a:r>
              <a:rPr lang="en-US" b="1" dirty="0">
                <a:solidFill>
                  <a:prstClr val="black"/>
                </a:solidFill>
              </a:rPr>
              <a:t>Delegate</a:t>
            </a:r>
            <a:r>
              <a:rPr lang="en-US" dirty="0">
                <a:solidFill>
                  <a:prstClr val="black"/>
                </a:solidFill>
              </a:rPr>
              <a:t> a specific component to another Team member that would handle details of that specific “Self Evaluation Component”</a:t>
            </a:r>
          </a:p>
          <a:p>
            <a:pPr marL="228600" lvl="0" indent="-228600">
              <a:lnSpc>
                <a:spcPct val="90000"/>
              </a:lnSpc>
              <a:spcBef>
                <a:spcPts val="1000"/>
              </a:spcBef>
              <a:buFont typeface="Arial" panose="020B0604020202020204" pitchFamily="34" charset="0"/>
              <a:buChar char="•"/>
            </a:pPr>
            <a:r>
              <a:rPr lang="en-US" b="1" dirty="0">
                <a:solidFill>
                  <a:prstClr val="black"/>
                </a:solidFill>
              </a:rPr>
              <a:t>EXAMPLE:</a:t>
            </a:r>
          </a:p>
          <a:p>
            <a:pPr marL="685800" lvl="1" indent="-228600">
              <a:lnSpc>
                <a:spcPct val="90000"/>
              </a:lnSpc>
              <a:spcBef>
                <a:spcPts val="1000"/>
              </a:spcBef>
              <a:buFont typeface="Arial" panose="020B0604020202020204" pitchFamily="34" charset="0"/>
              <a:buChar char="•"/>
            </a:pPr>
            <a:r>
              <a:rPr lang="en-US" sz="1600" dirty="0">
                <a:solidFill>
                  <a:prstClr val="black"/>
                </a:solidFill>
              </a:rPr>
              <a:t>I would like to </a:t>
            </a:r>
            <a:r>
              <a:rPr lang="en-US" sz="1600" b="1" dirty="0">
                <a:solidFill>
                  <a:prstClr val="black"/>
                </a:solidFill>
              </a:rPr>
              <a:t>Delegate </a:t>
            </a:r>
            <a:r>
              <a:rPr lang="en-US" sz="1600" dirty="0">
                <a:solidFill>
                  <a:prstClr val="black"/>
                </a:solidFill>
              </a:rPr>
              <a:t> or assign John Doe component 8 – Fleet Management as he is our agencies Fleet Manager.</a:t>
            </a:r>
          </a:p>
          <a:p>
            <a:pPr marL="1143000" lvl="2" indent="-228600">
              <a:lnSpc>
                <a:spcPct val="90000"/>
              </a:lnSpc>
              <a:spcBef>
                <a:spcPts val="1000"/>
              </a:spcBef>
              <a:buFont typeface="Arial" panose="020B0604020202020204" pitchFamily="34" charset="0"/>
              <a:buChar char="•"/>
            </a:pPr>
            <a:r>
              <a:rPr lang="en-US" sz="1600" dirty="0">
                <a:solidFill>
                  <a:prstClr val="black"/>
                </a:solidFill>
              </a:rPr>
              <a:t>From the main menu, scroll down to Fleet Management</a:t>
            </a:r>
          </a:p>
          <a:p>
            <a:pPr marL="1143000" lvl="2" indent="-228600">
              <a:lnSpc>
                <a:spcPct val="90000"/>
              </a:lnSpc>
              <a:spcBef>
                <a:spcPts val="1000"/>
              </a:spcBef>
              <a:buFont typeface="Arial" panose="020B0604020202020204" pitchFamily="34" charset="0"/>
              <a:buChar char="•"/>
            </a:pPr>
            <a:r>
              <a:rPr lang="en-US" sz="1600" dirty="0">
                <a:solidFill>
                  <a:prstClr val="black"/>
                </a:solidFill>
              </a:rPr>
              <a:t>Click </a:t>
            </a:r>
            <a:r>
              <a:rPr lang="en-US" sz="1600" b="1" dirty="0">
                <a:solidFill>
                  <a:prstClr val="black"/>
                </a:solidFill>
              </a:rPr>
              <a:t>Delegate</a:t>
            </a:r>
            <a:r>
              <a:rPr lang="en-US" sz="1600" dirty="0">
                <a:solidFill>
                  <a:prstClr val="black"/>
                </a:solidFill>
              </a:rPr>
              <a:t> on the far right of the row</a:t>
            </a:r>
          </a:p>
          <a:p>
            <a:pPr marL="1143000" lvl="2" indent="-228600">
              <a:lnSpc>
                <a:spcPct val="90000"/>
              </a:lnSpc>
              <a:spcBef>
                <a:spcPts val="1000"/>
              </a:spcBef>
              <a:buFont typeface="Arial" panose="020B0604020202020204" pitchFamily="34" charset="0"/>
              <a:buChar char="•"/>
            </a:pPr>
            <a:r>
              <a:rPr lang="en-US" sz="1600" dirty="0">
                <a:solidFill>
                  <a:prstClr val="black"/>
                </a:solidFill>
              </a:rPr>
              <a:t>Scroll down to the team member’s email and select</a:t>
            </a:r>
          </a:p>
          <a:p>
            <a:pPr marL="1143000" lvl="2" indent="-228600">
              <a:lnSpc>
                <a:spcPct val="90000"/>
              </a:lnSpc>
              <a:spcBef>
                <a:spcPts val="1000"/>
              </a:spcBef>
              <a:buFont typeface="Arial" panose="020B0604020202020204" pitchFamily="34" charset="0"/>
              <a:buChar char="•"/>
            </a:pPr>
            <a:r>
              <a:rPr lang="en-US" sz="1600" dirty="0">
                <a:solidFill>
                  <a:prstClr val="black"/>
                </a:solidFill>
              </a:rPr>
              <a:t>Then select </a:t>
            </a:r>
            <a:r>
              <a:rPr lang="en-US" sz="1600" b="1" dirty="0">
                <a:solidFill>
                  <a:prstClr val="black"/>
                </a:solidFill>
              </a:rPr>
              <a:t>Delegate User </a:t>
            </a:r>
            <a:r>
              <a:rPr lang="en-US" sz="1600" dirty="0">
                <a:solidFill>
                  <a:prstClr val="black"/>
                </a:solidFill>
              </a:rPr>
              <a:t> at the bottom right of the pop-up</a:t>
            </a:r>
            <a:endParaRPr lang="en-US" sz="1600" b="1" dirty="0">
              <a:solidFill>
                <a:prstClr val="black"/>
              </a:solidFill>
            </a:endParaRPr>
          </a:p>
          <a:p>
            <a:pPr marL="1143000" lvl="2" indent="-228600">
              <a:lnSpc>
                <a:spcPct val="90000"/>
              </a:lnSpc>
              <a:spcBef>
                <a:spcPts val="1000"/>
              </a:spcBef>
              <a:buFont typeface="Arial" panose="020B0604020202020204" pitchFamily="34" charset="0"/>
              <a:buChar char="•"/>
            </a:pPr>
            <a:r>
              <a:rPr lang="en-US" sz="1600" dirty="0">
                <a:solidFill>
                  <a:prstClr val="black"/>
                </a:solidFill>
              </a:rPr>
              <a:t>John Doe should now be able to see his Delegated portion of the Evaluation under the </a:t>
            </a:r>
            <a:r>
              <a:rPr lang="en-US" sz="1600" b="1" dirty="0">
                <a:solidFill>
                  <a:prstClr val="black"/>
                </a:solidFill>
              </a:rPr>
              <a:t>“In Progress” </a:t>
            </a:r>
            <a:r>
              <a:rPr lang="en-US" sz="1600" dirty="0">
                <a:solidFill>
                  <a:prstClr val="black"/>
                </a:solidFill>
              </a:rPr>
              <a:t>section when he navigates to the Self Evaluation Dashboard.  (</a:t>
            </a:r>
            <a:r>
              <a:rPr lang="en-US" sz="1600" b="1" dirty="0">
                <a:solidFill>
                  <a:prstClr val="black"/>
                </a:solidFill>
              </a:rPr>
              <a:t>Refer to slide</a:t>
            </a:r>
            <a:r>
              <a:rPr lang="en-US" sz="1600" dirty="0">
                <a:solidFill>
                  <a:prstClr val="black"/>
                </a:solidFill>
              </a:rPr>
              <a:t> </a:t>
            </a:r>
            <a:r>
              <a:rPr lang="en-US" sz="1600" b="1" dirty="0">
                <a:solidFill>
                  <a:prstClr val="black"/>
                </a:solidFill>
              </a:rPr>
              <a:t>8-10)</a:t>
            </a:r>
          </a:p>
        </p:txBody>
      </p:sp>
      <p:sp>
        <p:nvSpPr>
          <p:cNvPr id="8" name="Arrow: Left 7">
            <a:extLst>
              <a:ext uri="{FF2B5EF4-FFF2-40B4-BE49-F238E27FC236}">
                <a16:creationId xmlns:a16="http://schemas.microsoft.com/office/drawing/2014/main" id="{6137FBD4-1130-4582-B064-820094D0E8B5}"/>
              </a:ext>
            </a:extLst>
          </p:cNvPr>
          <p:cNvSpPr/>
          <p:nvPr/>
        </p:nvSpPr>
        <p:spPr>
          <a:xfrm rot="15068073">
            <a:off x="10693994" y="2869996"/>
            <a:ext cx="467165" cy="283075"/>
          </a:xfrm>
          <a:prstGeom prst="lef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FC8C577-3FF5-4DCD-A5FE-CAF8B18566E4}"/>
              </a:ext>
            </a:extLst>
          </p:cNvPr>
          <p:cNvPicPr>
            <a:picLocks noChangeAspect="1"/>
          </p:cNvPicPr>
          <p:nvPr/>
        </p:nvPicPr>
        <p:blipFill rotWithShape="1">
          <a:blip r:embed="rId4"/>
          <a:srcRect l="-1879" t="12234" b="4464"/>
          <a:stretch/>
        </p:blipFill>
        <p:spPr>
          <a:xfrm>
            <a:off x="6441896" y="4172570"/>
            <a:ext cx="5750104" cy="2685430"/>
          </a:xfrm>
          <a:prstGeom prst="rect">
            <a:avLst/>
          </a:prstGeom>
        </p:spPr>
      </p:pic>
      <p:sp>
        <p:nvSpPr>
          <p:cNvPr id="11" name="Arrow: Left 10">
            <a:extLst>
              <a:ext uri="{FF2B5EF4-FFF2-40B4-BE49-F238E27FC236}">
                <a16:creationId xmlns:a16="http://schemas.microsoft.com/office/drawing/2014/main" id="{D392D445-FD86-4BFF-8419-E6CA6AAFD5AB}"/>
              </a:ext>
            </a:extLst>
          </p:cNvPr>
          <p:cNvSpPr/>
          <p:nvPr/>
        </p:nvSpPr>
        <p:spPr>
          <a:xfrm rot="12870207">
            <a:off x="7814935" y="4279987"/>
            <a:ext cx="467165" cy="283075"/>
          </a:xfrm>
          <a:prstGeom prst="lef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0105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CA838D-551D-4B6C-9B3E-1A3FC61D62F9}"/>
              </a:ext>
            </a:extLst>
          </p:cNvPr>
          <p:cNvPicPr>
            <a:picLocks noChangeAspect="1"/>
          </p:cNvPicPr>
          <p:nvPr/>
        </p:nvPicPr>
        <p:blipFill>
          <a:blip r:embed="rId3"/>
          <a:stretch>
            <a:fillRect/>
          </a:stretch>
        </p:blipFill>
        <p:spPr>
          <a:xfrm>
            <a:off x="6666609" y="1981258"/>
            <a:ext cx="5868187" cy="2209089"/>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12</a:t>
            </a:fld>
            <a:endParaRPr lang="en-US" dirty="0"/>
          </a:p>
        </p:txBody>
      </p:sp>
      <p:sp>
        <p:nvSpPr>
          <p:cNvPr id="3" name="Rectangle 2"/>
          <p:cNvSpPr/>
          <p:nvPr/>
        </p:nvSpPr>
        <p:spPr>
          <a:xfrm>
            <a:off x="0" y="1235035"/>
            <a:ext cx="12192000" cy="677108"/>
          </a:xfrm>
          <a:prstGeom prst="rect">
            <a:avLst/>
          </a:prstGeom>
          <a:solidFill>
            <a:srgbClr val="EF861A"/>
          </a:solidFill>
        </p:spPr>
        <p:txBody>
          <a:bodyPr wrap="square">
            <a:spAutoFit/>
          </a:bodyPr>
          <a:lstStyle/>
          <a:p>
            <a:pPr algn="ctr"/>
            <a:r>
              <a:rPr lang="en-US" sz="3800" dirty="0">
                <a:solidFill>
                  <a:schemeClr val="bg1"/>
                </a:solidFill>
              </a:rPr>
              <a:t>Delegation Details</a:t>
            </a:r>
          </a:p>
        </p:txBody>
      </p:sp>
      <p:sp>
        <p:nvSpPr>
          <p:cNvPr id="4" name="Rectangle 3"/>
          <p:cNvSpPr/>
          <p:nvPr/>
        </p:nvSpPr>
        <p:spPr>
          <a:xfrm>
            <a:off x="-9157" y="1912143"/>
            <a:ext cx="6700654" cy="4666919"/>
          </a:xfrm>
          <a:prstGeom prst="rect">
            <a:avLst/>
          </a:prstGeom>
        </p:spPr>
        <p:txBody>
          <a:bodyPr wrap="square">
            <a:spAutoFit/>
          </a:bodyPr>
          <a:lstStyle/>
          <a:p>
            <a:pPr lvl="0">
              <a:lnSpc>
                <a:spcPct val="90000"/>
              </a:lnSpc>
              <a:spcBef>
                <a:spcPts val="1000"/>
              </a:spcBef>
            </a:pPr>
            <a:r>
              <a:rPr lang="en-US" sz="4400" b="1" dirty="0">
                <a:solidFill>
                  <a:srgbClr val="FF0000"/>
                </a:solidFill>
              </a:rPr>
              <a:t>***IMPORTANT***</a:t>
            </a:r>
          </a:p>
          <a:p>
            <a:pPr marL="228600" lvl="0" indent="-228600">
              <a:lnSpc>
                <a:spcPct val="90000"/>
              </a:lnSpc>
              <a:spcBef>
                <a:spcPts val="1000"/>
              </a:spcBef>
              <a:buFont typeface="Arial" panose="020B0604020202020204" pitchFamily="34" charset="0"/>
              <a:buChar char="•"/>
            </a:pPr>
            <a:r>
              <a:rPr lang="en-US" sz="2000" b="1" dirty="0"/>
              <a:t> Users </a:t>
            </a:r>
            <a:r>
              <a:rPr lang="en-US" sz="2000" b="1" dirty="0">
                <a:solidFill>
                  <a:srgbClr val="FF0000"/>
                </a:solidFill>
              </a:rPr>
              <a:t>DO NOT </a:t>
            </a:r>
            <a:r>
              <a:rPr lang="en-US" sz="2000" b="1" dirty="0"/>
              <a:t>automatically populate in the delegation drop down section. </a:t>
            </a:r>
          </a:p>
          <a:p>
            <a:pPr marL="228600" lvl="0" indent="-228600">
              <a:lnSpc>
                <a:spcPct val="90000"/>
              </a:lnSpc>
              <a:spcBef>
                <a:spcPts val="1000"/>
              </a:spcBef>
              <a:buFont typeface="Arial" panose="020B0604020202020204" pitchFamily="34" charset="0"/>
              <a:buChar char="•"/>
            </a:pPr>
            <a:r>
              <a:rPr lang="en-US" sz="2000" dirty="0"/>
              <a:t>A user that needs to be delegated a section must </a:t>
            </a:r>
            <a:r>
              <a:rPr lang="en-US" sz="2000" b="1" dirty="0"/>
              <a:t>FIRST </a:t>
            </a:r>
            <a:r>
              <a:rPr lang="en-US" sz="2000" dirty="0"/>
              <a:t>log into IRM then Navigate to the screen to the right (See slide 9-10) Once they get to this screen for the first time they can then close out this screen.</a:t>
            </a:r>
          </a:p>
          <a:p>
            <a:pPr marL="228600" lvl="0" indent="-228600">
              <a:lnSpc>
                <a:spcPct val="90000"/>
              </a:lnSpc>
              <a:spcBef>
                <a:spcPts val="1000"/>
              </a:spcBef>
              <a:buFont typeface="Arial" panose="020B0604020202020204" pitchFamily="34" charset="0"/>
              <a:buChar char="•"/>
            </a:pPr>
            <a:endParaRPr lang="en-US" sz="2000" b="1" dirty="0"/>
          </a:p>
          <a:p>
            <a:pPr marL="228600" lvl="0" indent="-228600">
              <a:lnSpc>
                <a:spcPct val="90000"/>
              </a:lnSpc>
              <a:spcBef>
                <a:spcPts val="1000"/>
              </a:spcBef>
              <a:buFont typeface="Arial" panose="020B0604020202020204" pitchFamily="34" charset="0"/>
              <a:buChar char="•"/>
            </a:pPr>
            <a:endParaRPr lang="en-US" sz="2000" b="1" dirty="0"/>
          </a:p>
          <a:p>
            <a:pPr marL="228600" lvl="0" indent="-228600">
              <a:lnSpc>
                <a:spcPct val="90000"/>
              </a:lnSpc>
              <a:spcBef>
                <a:spcPts val="1000"/>
              </a:spcBef>
              <a:buFont typeface="Arial" panose="020B0604020202020204" pitchFamily="34" charset="0"/>
              <a:buChar char="•"/>
            </a:pPr>
            <a:r>
              <a:rPr lang="en-US" sz="2000" dirty="0"/>
              <a:t>Now when the Risk Manager goes into the form, they will be able to see the email address of the user that is to be delegated a specific section.  (see slide 11 for direction on delegation)  </a:t>
            </a:r>
          </a:p>
        </p:txBody>
      </p:sp>
      <p:sp>
        <p:nvSpPr>
          <p:cNvPr id="8" name="Arrow: Left 7">
            <a:extLst>
              <a:ext uri="{FF2B5EF4-FFF2-40B4-BE49-F238E27FC236}">
                <a16:creationId xmlns:a16="http://schemas.microsoft.com/office/drawing/2014/main" id="{6137FBD4-1130-4582-B064-820094D0E8B5}"/>
              </a:ext>
            </a:extLst>
          </p:cNvPr>
          <p:cNvSpPr/>
          <p:nvPr/>
        </p:nvSpPr>
        <p:spPr>
          <a:xfrm rot="7530846">
            <a:off x="6251054" y="3121855"/>
            <a:ext cx="734234" cy="179091"/>
          </a:xfrm>
          <a:prstGeom prst="lef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FC8C577-3FF5-4DCD-A5FE-CAF8B18566E4}"/>
              </a:ext>
            </a:extLst>
          </p:cNvPr>
          <p:cNvPicPr>
            <a:picLocks noChangeAspect="1"/>
          </p:cNvPicPr>
          <p:nvPr/>
        </p:nvPicPr>
        <p:blipFill rotWithShape="1">
          <a:blip r:embed="rId4"/>
          <a:srcRect l="-1879" t="12234" b="4464"/>
          <a:stretch/>
        </p:blipFill>
        <p:spPr>
          <a:xfrm>
            <a:off x="6441896" y="4937586"/>
            <a:ext cx="5750104" cy="1920413"/>
          </a:xfrm>
          <a:prstGeom prst="rect">
            <a:avLst/>
          </a:prstGeom>
        </p:spPr>
      </p:pic>
      <p:sp>
        <p:nvSpPr>
          <p:cNvPr id="11" name="Arrow: Left 10">
            <a:extLst>
              <a:ext uri="{FF2B5EF4-FFF2-40B4-BE49-F238E27FC236}">
                <a16:creationId xmlns:a16="http://schemas.microsoft.com/office/drawing/2014/main" id="{D392D445-FD86-4BFF-8419-E6CA6AAFD5AB}"/>
              </a:ext>
            </a:extLst>
          </p:cNvPr>
          <p:cNvSpPr/>
          <p:nvPr/>
        </p:nvSpPr>
        <p:spPr>
          <a:xfrm rot="10800000">
            <a:off x="6433027" y="5756255"/>
            <a:ext cx="1436649" cy="265166"/>
          </a:xfrm>
          <a:prstGeom prst="leftArrow">
            <a:avLst>
              <a:gd name="adj1" fmla="val 50000"/>
              <a:gd name="adj2" fmla="val 746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6626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13</a:t>
            </a:fld>
            <a:endParaRPr lang="en-US" dirty="0"/>
          </a:p>
        </p:txBody>
      </p:sp>
      <p:sp>
        <p:nvSpPr>
          <p:cNvPr id="4" name="Rectangle 3"/>
          <p:cNvSpPr/>
          <p:nvPr/>
        </p:nvSpPr>
        <p:spPr>
          <a:xfrm>
            <a:off x="0" y="1261155"/>
            <a:ext cx="12192000" cy="707886"/>
          </a:xfrm>
          <a:prstGeom prst="rect">
            <a:avLst/>
          </a:prstGeom>
          <a:solidFill>
            <a:srgbClr val="EF861A"/>
          </a:solidFill>
        </p:spPr>
        <p:txBody>
          <a:bodyPr wrap="square">
            <a:spAutoFit/>
          </a:bodyPr>
          <a:lstStyle/>
          <a:p>
            <a:pPr algn="ctr"/>
            <a:r>
              <a:rPr lang="en-US" sz="4000" dirty="0">
                <a:solidFill>
                  <a:schemeClr val="bg1"/>
                </a:solidFill>
              </a:rPr>
              <a:t>CLCP  Self-Evaluation</a:t>
            </a:r>
          </a:p>
        </p:txBody>
      </p:sp>
      <p:sp>
        <p:nvSpPr>
          <p:cNvPr id="5" name="TextBox 4"/>
          <p:cNvSpPr txBox="1"/>
          <p:nvPr/>
        </p:nvSpPr>
        <p:spPr>
          <a:xfrm>
            <a:off x="154380" y="1992819"/>
            <a:ext cx="7904747" cy="1246495"/>
          </a:xfrm>
          <a:prstGeom prst="rect">
            <a:avLst/>
          </a:prstGeom>
          <a:noFill/>
        </p:spPr>
        <p:txBody>
          <a:bodyPr wrap="square" rtlCol="0">
            <a:spAutoFit/>
          </a:bodyPr>
          <a:lstStyle/>
          <a:p>
            <a:r>
              <a:rPr lang="en-US" sz="2500" dirty="0"/>
              <a:t>The Self-Evaluation is comprised</a:t>
            </a:r>
          </a:p>
          <a:p>
            <a:r>
              <a:rPr lang="en-US" sz="2500" dirty="0"/>
              <a:t>of </a:t>
            </a:r>
            <a:r>
              <a:rPr lang="en-US" sz="2500" b="1" dirty="0"/>
              <a:t>8</a:t>
            </a:r>
            <a:r>
              <a:rPr lang="en-US" sz="2500" dirty="0"/>
              <a:t> </a:t>
            </a:r>
            <a:r>
              <a:rPr lang="en-US" sz="2500" b="1" dirty="0"/>
              <a:t>components</a:t>
            </a:r>
            <a:r>
              <a:rPr lang="en-US" sz="2500" dirty="0"/>
              <a:t> with </a:t>
            </a:r>
            <a:r>
              <a:rPr lang="en-US" sz="2500" b="1" dirty="0"/>
              <a:t>24 questions </a:t>
            </a:r>
          </a:p>
          <a:p>
            <a:r>
              <a:rPr lang="en-US" sz="2500" dirty="0"/>
              <a:t>in total:</a:t>
            </a:r>
          </a:p>
        </p:txBody>
      </p:sp>
      <p:sp>
        <p:nvSpPr>
          <p:cNvPr id="6" name="TextBox 5"/>
          <p:cNvSpPr txBox="1"/>
          <p:nvPr/>
        </p:nvSpPr>
        <p:spPr>
          <a:xfrm>
            <a:off x="154380" y="3441194"/>
            <a:ext cx="5570621" cy="2308324"/>
          </a:xfrm>
          <a:prstGeom prst="rect">
            <a:avLst/>
          </a:prstGeom>
          <a:noFill/>
        </p:spPr>
        <p:txBody>
          <a:bodyPr wrap="square" rtlCol="0">
            <a:spAutoFit/>
          </a:bodyPr>
          <a:lstStyle/>
          <a:p>
            <a:pPr marL="342900" indent="-342900">
              <a:buFont typeface="+mj-lt"/>
              <a:buAutoNum type="arabicPeriod"/>
            </a:pPr>
            <a:r>
              <a:rPr lang="en-US" dirty="0"/>
              <a:t>Employee Education and Training</a:t>
            </a:r>
          </a:p>
          <a:p>
            <a:pPr marL="342900" indent="-342900">
              <a:buFont typeface="+mj-lt"/>
              <a:buAutoNum type="arabicPeriod"/>
            </a:pPr>
            <a:r>
              <a:rPr lang="en-US" dirty="0"/>
              <a:t>Employee Accident Prevention Program</a:t>
            </a:r>
          </a:p>
          <a:p>
            <a:pPr marL="342900" indent="-342900">
              <a:buFont typeface="+mj-lt"/>
              <a:buAutoNum type="arabicPeriod"/>
            </a:pPr>
            <a:r>
              <a:rPr lang="en-US" dirty="0"/>
              <a:t>Theft</a:t>
            </a:r>
          </a:p>
          <a:p>
            <a:pPr marL="342900" indent="-342900">
              <a:buFont typeface="+mj-lt"/>
              <a:buAutoNum type="arabicPeriod"/>
            </a:pPr>
            <a:r>
              <a:rPr lang="en-US" dirty="0"/>
              <a:t>General Liability</a:t>
            </a:r>
          </a:p>
          <a:p>
            <a:pPr marL="342900" indent="-342900">
              <a:buFont typeface="+mj-lt"/>
              <a:buAutoNum type="arabicPeriod"/>
            </a:pPr>
            <a:r>
              <a:rPr lang="en-US" dirty="0"/>
              <a:t>States Workers’ Compensation</a:t>
            </a:r>
          </a:p>
          <a:p>
            <a:pPr marL="342900" indent="-342900">
              <a:buFont typeface="+mj-lt"/>
              <a:buAutoNum type="arabicPeriod"/>
            </a:pPr>
            <a:r>
              <a:rPr lang="en-US" dirty="0"/>
              <a:t>Property</a:t>
            </a:r>
          </a:p>
          <a:p>
            <a:pPr marL="342900" indent="-342900">
              <a:buFont typeface="+mj-lt"/>
              <a:buAutoNum type="arabicPeriod"/>
            </a:pPr>
            <a:r>
              <a:rPr lang="en-US" dirty="0"/>
              <a:t>Auto Liability and Physical Damage</a:t>
            </a:r>
          </a:p>
          <a:p>
            <a:pPr marL="342900" indent="-342900">
              <a:buFont typeface="+mj-lt"/>
              <a:buAutoNum type="arabicPeriod"/>
            </a:pPr>
            <a:r>
              <a:rPr lang="en-US" dirty="0"/>
              <a:t>Fleet Management</a:t>
            </a:r>
          </a:p>
        </p:txBody>
      </p:sp>
      <p:pic>
        <p:nvPicPr>
          <p:cNvPr id="3" name="Picture 2">
            <a:extLst>
              <a:ext uri="{FF2B5EF4-FFF2-40B4-BE49-F238E27FC236}">
                <a16:creationId xmlns:a16="http://schemas.microsoft.com/office/drawing/2014/main" id="{A76AA1A4-3E22-4D78-A382-8EF08A58D6D9}"/>
              </a:ext>
            </a:extLst>
          </p:cNvPr>
          <p:cNvPicPr>
            <a:picLocks noChangeAspect="1"/>
          </p:cNvPicPr>
          <p:nvPr/>
        </p:nvPicPr>
        <p:blipFill>
          <a:blip r:embed="rId3"/>
          <a:stretch>
            <a:fillRect/>
          </a:stretch>
        </p:blipFill>
        <p:spPr>
          <a:xfrm>
            <a:off x="4941870" y="1937463"/>
            <a:ext cx="7250130" cy="4920537"/>
          </a:xfrm>
          <a:prstGeom prst="rect">
            <a:avLst/>
          </a:prstGeom>
        </p:spPr>
      </p:pic>
    </p:spTree>
    <p:custDataLst>
      <p:tags r:id="rId1"/>
    </p:custDataLst>
    <p:extLst>
      <p:ext uri="{BB962C8B-B14F-4D97-AF65-F5344CB8AC3E}">
        <p14:creationId xmlns:p14="http://schemas.microsoft.com/office/powerpoint/2010/main" val="82302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14</a:t>
            </a:fld>
            <a:endParaRPr lang="en-US" dirty="0"/>
          </a:p>
        </p:txBody>
      </p:sp>
      <p:sp>
        <p:nvSpPr>
          <p:cNvPr id="4" name="Rectangle 3"/>
          <p:cNvSpPr/>
          <p:nvPr/>
        </p:nvSpPr>
        <p:spPr>
          <a:xfrm>
            <a:off x="0" y="1261155"/>
            <a:ext cx="12192000" cy="707886"/>
          </a:xfrm>
          <a:prstGeom prst="rect">
            <a:avLst/>
          </a:prstGeom>
          <a:solidFill>
            <a:srgbClr val="EF861A"/>
          </a:solidFill>
        </p:spPr>
        <p:txBody>
          <a:bodyPr wrap="square">
            <a:spAutoFit/>
          </a:bodyPr>
          <a:lstStyle/>
          <a:p>
            <a:pPr algn="ctr"/>
            <a:r>
              <a:rPr lang="en-US" sz="4000" dirty="0">
                <a:solidFill>
                  <a:schemeClr val="bg1"/>
                </a:solidFill>
              </a:rPr>
              <a:t>Self-Evaluation Main Menu</a:t>
            </a:r>
          </a:p>
        </p:txBody>
      </p:sp>
      <p:sp>
        <p:nvSpPr>
          <p:cNvPr id="5" name="TextBox 4"/>
          <p:cNvSpPr txBox="1"/>
          <p:nvPr/>
        </p:nvSpPr>
        <p:spPr>
          <a:xfrm>
            <a:off x="154380" y="2270633"/>
            <a:ext cx="5095448" cy="861774"/>
          </a:xfrm>
          <a:prstGeom prst="rect">
            <a:avLst/>
          </a:prstGeom>
          <a:noFill/>
        </p:spPr>
        <p:txBody>
          <a:bodyPr wrap="square" rtlCol="0">
            <a:spAutoFit/>
          </a:bodyPr>
          <a:lstStyle/>
          <a:p>
            <a:r>
              <a:rPr lang="en-US" sz="2500" dirty="0"/>
              <a:t>To start a </a:t>
            </a:r>
            <a:r>
              <a:rPr lang="en-US" sz="2500" b="1" dirty="0"/>
              <a:t>NEW </a:t>
            </a:r>
            <a:r>
              <a:rPr lang="en-US" sz="2500" dirty="0"/>
              <a:t> Evaluation for your agency:</a:t>
            </a:r>
          </a:p>
        </p:txBody>
      </p:sp>
      <p:sp>
        <p:nvSpPr>
          <p:cNvPr id="6" name="TextBox 5"/>
          <p:cNvSpPr txBox="1"/>
          <p:nvPr/>
        </p:nvSpPr>
        <p:spPr>
          <a:xfrm>
            <a:off x="226300" y="3636967"/>
            <a:ext cx="5570621"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the </a:t>
            </a:r>
            <a:r>
              <a:rPr lang="en-US" b="1" dirty="0"/>
              <a:t>Audit Record </a:t>
            </a:r>
            <a:r>
              <a:rPr lang="en-US" dirty="0"/>
              <a:t>from the main menu page</a:t>
            </a:r>
          </a:p>
        </p:txBody>
      </p:sp>
      <p:pic>
        <p:nvPicPr>
          <p:cNvPr id="3" name="Picture 2">
            <a:extLst>
              <a:ext uri="{FF2B5EF4-FFF2-40B4-BE49-F238E27FC236}">
                <a16:creationId xmlns:a16="http://schemas.microsoft.com/office/drawing/2014/main" id="{A76AA1A4-3E22-4D78-A382-8EF08A58D6D9}"/>
              </a:ext>
            </a:extLst>
          </p:cNvPr>
          <p:cNvPicPr>
            <a:picLocks noChangeAspect="1"/>
          </p:cNvPicPr>
          <p:nvPr/>
        </p:nvPicPr>
        <p:blipFill>
          <a:blip r:embed="rId3"/>
          <a:stretch>
            <a:fillRect/>
          </a:stretch>
        </p:blipFill>
        <p:spPr>
          <a:xfrm>
            <a:off x="5702156" y="2430493"/>
            <a:ext cx="6335463" cy="4108419"/>
          </a:xfrm>
          <a:prstGeom prst="rect">
            <a:avLst/>
          </a:prstGeom>
        </p:spPr>
      </p:pic>
      <p:sp>
        <p:nvSpPr>
          <p:cNvPr id="7" name="Arrow: Left 6">
            <a:extLst>
              <a:ext uri="{FF2B5EF4-FFF2-40B4-BE49-F238E27FC236}">
                <a16:creationId xmlns:a16="http://schemas.microsoft.com/office/drawing/2014/main" id="{DED0F52C-C6B7-40BA-B23F-E4D19F13A71E}"/>
              </a:ext>
            </a:extLst>
          </p:cNvPr>
          <p:cNvSpPr/>
          <p:nvPr/>
        </p:nvSpPr>
        <p:spPr>
          <a:xfrm rot="10103695">
            <a:off x="4970322" y="3099138"/>
            <a:ext cx="664052" cy="35980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3912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838C08-6D4B-4B77-A2F9-C015720E83F7}"/>
              </a:ext>
            </a:extLst>
          </p:cNvPr>
          <p:cNvPicPr>
            <a:picLocks noChangeAspect="1"/>
          </p:cNvPicPr>
          <p:nvPr/>
        </p:nvPicPr>
        <p:blipFill>
          <a:blip r:embed="rId3"/>
          <a:stretch>
            <a:fillRect/>
          </a:stretch>
        </p:blipFill>
        <p:spPr>
          <a:xfrm>
            <a:off x="5517222" y="1650981"/>
            <a:ext cx="6520399" cy="5170470"/>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15</a:t>
            </a:fld>
            <a:endParaRPr lang="en-US" dirty="0"/>
          </a:p>
        </p:txBody>
      </p:sp>
      <p:sp>
        <p:nvSpPr>
          <p:cNvPr id="4" name="Rectangle 3"/>
          <p:cNvSpPr/>
          <p:nvPr/>
        </p:nvSpPr>
        <p:spPr>
          <a:xfrm>
            <a:off x="0" y="1261155"/>
            <a:ext cx="12192000" cy="707886"/>
          </a:xfrm>
          <a:prstGeom prst="rect">
            <a:avLst/>
          </a:prstGeom>
          <a:solidFill>
            <a:srgbClr val="EF861A"/>
          </a:solidFill>
        </p:spPr>
        <p:txBody>
          <a:bodyPr wrap="square">
            <a:spAutoFit/>
          </a:bodyPr>
          <a:lstStyle/>
          <a:p>
            <a:pPr algn="ctr"/>
            <a:r>
              <a:rPr lang="en-US" sz="4000" dirty="0">
                <a:solidFill>
                  <a:schemeClr val="bg1"/>
                </a:solidFill>
              </a:rPr>
              <a:t>Audit Records</a:t>
            </a:r>
          </a:p>
        </p:txBody>
      </p:sp>
      <p:sp>
        <p:nvSpPr>
          <p:cNvPr id="5" name="TextBox 4"/>
          <p:cNvSpPr txBox="1"/>
          <p:nvPr/>
        </p:nvSpPr>
        <p:spPr>
          <a:xfrm>
            <a:off x="154379" y="2071524"/>
            <a:ext cx="5362843" cy="400110"/>
          </a:xfrm>
          <a:prstGeom prst="rect">
            <a:avLst/>
          </a:prstGeom>
          <a:noFill/>
        </p:spPr>
        <p:txBody>
          <a:bodyPr wrap="square" rtlCol="0">
            <a:spAutoFit/>
          </a:bodyPr>
          <a:lstStyle/>
          <a:p>
            <a:r>
              <a:rPr lang="en-US" sz="2000" dirty="0"/>
              <a:t>To start a </a:t>
            </a:r>
            <a:r>
              <a:rPr lang="en-US" sz="2000" b="1" dirty="0"/>
              <a:t>NEW  </a:t>
            </a:r>
            <a:r>
              <a:rPr lang="en-US" sz="2000" dirty="0"/>
              <a:t>Evaluation for your agency:</a:t>
            </a:r>
          </a:p>
        </p:txBody>
      </p:sp>
      <p:sp>
        <p:nvSpPr>
          <p:cNvPr id="6" name="TextBox 5"/>
          <p:cNvSpPr txBox="1"/>
          <p:nvPr/>
        </p:nvSpPr>
        <p:spPr>
          <a:xfrm>
            <a:off x="121105" y="2574134"/>
            <a:ext cx="5570621" cy="4247317"/>
          </a:xfrm>
          <a:prstGeom prst="rect">
            <a:avLst/>
          </a:prstGeom>
          <a:noFill/>
        </p:spPr>
        <p:txBody>
          <a:bodyPr wrap="square" rtlCol="0">
            <a:spAutoFit/>
          </a:bodyPr>
          <a:lstStyle/>
          <a:p>
            <a:pPr marL="342900" indent="-342900">
              <a:buAutoNum type="arabicPeriod"/>
            </a:pPr>
            <a:r>
              <a:rPr lang="en-US" dirty="0"/>
              <a:t>Click </a:t>
            </a:r>
            <a:r>
              <a:rPr lang="en-US" b="1" dirty="0"/>
              <a:t>Audit Name</a:t>
            </a:r>
          </a:p>
          <a:p>
            <a:pPr marL="742950" lvl="1" indent="-285750">
              <a:buFontTx/>
              <a:buChar char="-"/>
            </a:pPr>
            <a:r>
              <a:rPr lang="en-US" dirty="0"/>
              <a:t>Select Loss Control Self Evaluation</a:t>
            </a:r>
          </a:p>
          <a:p>
            <a:pPr lvl="1"/>
            <a:endParaRPr lang="en-US" dirty="0"/>
          </a:p>
          <a:p>
            <a:pPr marL="342900" indent="-342900">
              <a:buAutoNum type="arabicPeriod"/>
            </a:pPr>
            <a:r>
              <a:rPr lang="en-US" dirty="0"/>
              <a:t>Click </a:t>
            </a:r>
            <a:r>
              <a:rPr lang="en-US" b="1" dirty="0"/>
              <a:t>Evaluated Agency</a:t>
            </a:r>
          </a:p>
          <a:p>
            <a:pPr marL="742950" lvl="1" indent="-285750">
              <a:buFontTx/>
              <a:buChar char="-"/>
            </a:pPr>
            <a:r>
              <a:rPr lang="en-US" dirty="0"/>
              <a:t>Scroll down to your agency and select</a:t>
            </a:r>
          </a:p>
          <a:p>
            <a:pPr lvl="1"/>
            <a:r>
              <a:rPr lang="en-US" dirty="0"/>
              <a:t> </a:t>
            </a:r>
          </a:p>
          <a:p>
            <a:pPr marL="342900" indent="-342900">
              <a:buAutoNum type="arabicPeriod"/>
            </a:pPr>
            <a:r>
              <a:rPr lang="en-US" dirty="0"/>
              <a:t>Enter the </a:t>
            </a:r>
            <a:r>
              <a:rPr lang="en-US" b="1" dirty="0"/>
              <a:t>Fiscal Year</a:t>
            </a:r>
          </a:p>
          <a:p>
            <a:endParaRPr lang="en-US" dirty="0"/>
          </a:p>
          <a:p>
            <a:r>
              <a:rPr lang="en-US" dirty="0"/>
              <a:t>4.    Enter who the </a:t>
            </a:r>
            <a:r>
              <a:rPr lang="en-US" b="1" dirty="0"/>
              <a:t>Audit is completed by</a:t>
            </a:r>
          </a:p>
          <a:p>
            <a:endParaRPr lang="en-US" dirty="0"/>
          </a:p>
          <a:p>
            <a:r>
              <a:rPr lang="en-US" dirty="0"/>
              <a:t>5.    Enter </a:t>
            </a:r>
            <a:r>
              <a:rPr lang="en-US" b="1" dirty="0"/>
              <a:t>Date</a:t>
            </a:r>
          </a:p>
          <a:p>
            <a:pPr marL="342900" indent="-342900">
              <a:buAutoNum type="arabicPeriod"/>
            </a:pPr>
            <a:endParaRPr lang="en-US" dirty="0"/>
          </a:p>
          <a:p>
            <a:r>
              <a:rPr lang="en-US" dirty="0"/>
              <a:t>6.    </a:t>
            </a:r>
            <a:r>
              <a:rPr lang="en-US" b="1" dirty="0"/>
              <a:t>Complete Section </a:t>
            </a:r>
            <a:r>
              <a:rPr lang="en-US" dirty="0"/>
              <a:t>– Once selected you will be taken     back to the Self Evaluation main page</a:t>
            </a:r>
          </a:p>
          <a:p>
            <a:pPr marL="800100" lvl="1" indent="-342900">
              <a:buAutoNum type="arabicPeriod"/>
            </a:pPr>
            <a:endParaRPr lang="en-US" dirty="0"/>
          </a:p>
        </p:txBody>
      </p:sp>
      <p:sp>
        <p:nvSpPr>
          <p:cNvPr id="15" name="Oval 14">
            <a:extLst>
              <a:ext uri="{FF2B5EF4-FFF2-40B4-BE49-F238E27FC236}">
                <a16:creationId xmlns:a16="http://schemas.microsoft.com/office/drawing/2014/main" id="{3A47AE42-7840-4454-85D0-8CD2A359C898}"/>
              </a:ext>
            </a:extLst>
          </p:cNvPr>
          <p:cNvSpPr/>
          <p:nvPr/>
        </p:nvSpPr>
        <p:spPr>
          <a:xfrm>
            <a:off x="6287204" y="2721676"/>
            <a:ext cx="258429" cy="31762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6" name="Oval 15">
            <a:extLst>
              <a:ext uri="{FF2B5EF4-FFF2-40B4-BE49-F238E27FC236}">
                <a16:creationId xmlns:a16="http://schemas.microsoft.com/office/drawing/2014/main" id="{4C8EECE8-9C47-42F8-95AC-B36E9ADB80B7}"/>
              </a:ext>
            </a:extLst>
          </p:cNvPr>
          <p:cNvSpPr/>
          <p:nvPr/>
        </p:nvSpPr>
        <p:spPr>
          <a:xfrm>
            <a:off x="5250094" y="3657599"/>
            <a:ext cx="309800" cy="2971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7" name="Oval 16">
            <a:extLst>
              <a:ext uri="{FF2B5EF4-FFF2-40B4-BE49-F238E27FC236}">
                <a16:creationId xmlns:a16="http://schemas.microsoft.com/office/drawing/2014/main" id="{034B3683-55FE-4C5C-8072-CFEC4FA3154D}"/>
              </a:ext>
            </a:extLst>
          </p:cNvPr>
          <p:cNvSpPr/>
          <p:nvPr/>
        </p:nvSpPr>
        <p:spPr>
          <a:xfrm>
            <a:off x="6146582" y="4545624"/>
            <a:ext cx="258429" cy="3475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8" name="Oval 17">
            <a:extLst>
              <a:ext uri="{FF2B5EF4-FFF2-40B4-BE49-F238E27FC236}">
                <a16:creationId xmlns:a16="http://schemas.microsoft.com/office/drawing/2014/main" id="{47297FB1-1266-4D59-AD08-F43E2968AD95}"/>
              </a:ext>
            </a:extLst>
          </p:cNvPr>
          <p:cNvSpPr/>
          <p:nvPr/>
        </p:nvSpPr>
        <p:spPr>
          <a:xfrm>
            <a:off x="6491281" y="5200857"/>
            <a:ext cx="359595" cy="31762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9" name="Oval 18">
            <a:extLst>
              <a:ext uri="{FF2B5EF4-FFF2-40B4-BE49-F238E27FC236}">
                <a16:creationId xmlns:a16="http://schemas.microsoft.com/office/drawing/2014/main" id="{0B3655E5-09C2-4EFA-84B2-BDE2D6C1646F}"/>
              </a:ext>
            </a:extLst>
          </p:cNvPr>
          <p:cNvSpPr/>
          <p:nvPr/>
        </p:nvSpPr>
        <p:spPr>
          <a:xfrm>
            <a:off x="6275797" y="5734527"/>
            <a:ext cx="258429" cy="34756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0" name="Oval 19">
            <a:extLst>
              <a:ext uri="{FF2B5EF4-FFF2-40B4-BE49-F238E27FC236}">
                <a16:creationId xmlns:a16="http://schemas.microsoft.com/office/drawing/2014/main" id="{96D8A0B1-D1A2-4BB7-BCC7-7B7E539E5E0A}"/>
              </a:ext>
            </a:extLst>
          </p:cNvPr>
          <p:cNvSpPr/>
          <p:nvPr/>
        </p:nvSpPr>
        <p:spPr>
          <a:xfrm>
            <a:off x="11444166" y="5940498"/>
            <a:ext cx="359595" cy="41585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custDataLst>
      <p:tags r:id="rId1"/>
    </p:custDataLst>
    <p:extLst>
      <p:ext uri="{BB962C8B-B14F-4D97-AF65-F5344CB8AC3E}">
        <p14:creationId xmlns:p14="http://schemas.microsoft.com/office/powerpoint/2010/main" val="136819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D6EAEA-A713-4808-94C0-E4A00D0AAA10}"/>
              </a:ext>
            </a:extLst>
          </p:cNvPr>
          <p:cNvPicPr>
            <a:picLocks noChangeAspect="1"/>
          </p:cNvPicPr>
          <p:nvPr/>
        </p:nvPicPr>
        <p:blipFill>
          <a:blip r:embed="rId3"/>
          <a:stretch>
            <a:fillRect/>
          </a:stretch>
        </p:blipFill>
        <p:spPr>
          <a:xfrm>
            <a:off x="3843867" y="2087352"/>
            <a:ext cx="8348133" cy="4567448"/>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16</a:t>
            </a:fld>
            <a:endParaRPr lang="en-US" dirty="0"/>
          </a:p>
        </p:txBody>
      </p:sp>
      <p:sp>
        <p:nvSpPr>
          <p:cNvPr id="3" name="Rectangle 2"/>
          <p:cNvSpPr/>
          <p:nvPr/>
        </p:nvSpPr>
        <p:spPr>
          <a:xfrm>
            <a:off x="0" y="1213719"/>
            <a:ext cx="12192000" cy="707886"/>
          </a:xfrm>
          <a:prstGeom prst="rect">
            <a:avLst/>
          </a:prstGeom>
          <a:solidFill>
            <a:srgbClr val="EF861A"/>
          </a:solidFill>
        </p:spPr>
        <p:txBody>
          <a:bodyPr wrap="square">
            <a:spAutoFit/>
          </a:bodyPr>
          <a:lstStyle/>
          <a:p>
            <a:pPr algn="ctr"/>
            <a:r>
              <a:rPr lang="en-US" sz="4000" dirty="0">
                <a:solidFill>
                  <a:schemeClr val="bg1"/>
                </a:solidFill>
              </a:rPr>
              <a:t>Completing the Self Evaluation</a:t>
            </a:r>
          </a:p>
        </p:txBody>
      </p:sp>
      <p:sp>
        <p:nvSpPr>
          <p:cNvPr id="5" name="Content Placeholder 2"/>
          <p:cNvSpPr txBox="1">
            <a:spLocks/>
          </p:cNvSpPr>
          <p:nvPr/>
        </p:nvSpPr>
        <p:spPr>
          <a:xfrm>
            <a:off x="-93134" y="3256339"/>
            <a:ext cx="3716868" cy="22294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Ø"/>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600" b="1" i="1" dirty="0"/>
          </a:p>
          <a:p>
            <a:pPr marL="457200" lvl="1" indent="0">
              <a:buClrTx/>
              <a:buNone/>
            </a:pPr>
            <a:r>
              <a:rPr lang="en-US" sz="2400" dirty="0"/>
              <a:t>Select the “component”  that you would like to work on from the main menu.</a:t>
            </a:r>
          </a:p>
          <a:p>
            <a:pPr marL="800100" lvl="1" indent="-342900">
              <a:buClrTx/>
              <a:buFont typeface="+mj-lt"/>
              <a:buAutoNum type="arabicPeriod"/>
            </a:pPr>
            <a:endParaRPr lang="en-US" sz="2600" dirty="0"/>
          </a:p>
          <a:p>
            <a:pPr marL="457200" lvl="1" indent="0">
              <a:buClrTx/>
              <a:buNone/>
            </a:pPr>
            <a:endParaRPr lang="en-US" sz="3300" b="1" dirty="0"/>
          </a:p>
          <a:p>
            <a:pPr marL="800100" lvl="1" indent="-342900">
              <a:buFont typeface="+mj-lt"/>
              <a:buAutoNum type="arabicPeriod"/>
            </a:pPr>
            <a:endParaRPr lang="en-US" sz="3300" b="1" dirty="0"/>
          </a:p>
          <a:p>
            <a:pPr marL="800100" lvl="1" indent="-342900">
              <a:buFont typeface="+mj-lt"/>
              <a:buAutoNum type="arabicPeriod"/>
            </a:pPr>
            <a:endParaRPr lang="en-US" dirty="0"/>
          </a:p>
          <a:p>
            <a:pPr marL="800100" lvl="1" indent="-342900">
              <a:buFont typeface="+mj-lt"/>
              <a:buAutoNum type="arabicPeriod"/>
            </a:pPr>
            <a:endParaRPr lang="en-US" i="1" dirty="0"/>
          </a:p>
          <a:p>
            <a:pPr marL="800100" lvl="1" indent="-342900">
              <a:buFont typeface="+mj-lt"/>
              <a:buAutoNum type="arabicPeriod"/>
            </a:pPr>
            <a:endParaRPr lang="en-US" i="1" dirty="0"/>
          </a:p>
          <a:p>
            <a:pPr marL="457200" lvl="1" indent="0">
              <a:buFont typeface="Wingdings" panose="05000000000000000000" pitchFamily="2" charset="2"/>
              <a:buNone/>
            </a:pPr>
            <a:endParaRPr lang="en-US" b="1" dirty="0"/>
          </a:p>
        </p:txBody>
      </p:sp>
      <p:sp>
        <p:nvSpPr>
          <p:cNvPr id="9" name="Oval 8">
            <a:extLst>
              <a:ext uri="{FF2B5EF4-FFF2-40B4-BE49-F238E27FC236}">
                <a16:creationId xmlns:a16="http://schemas.microsoft.com/office/drawing/2014/main" id="{D36E4FA2-BF68-43DC-9EB3-671C07B0518A}"/>
              </a:ext>
            </a:extLst>
          </p:cNvPr>
          <p:cNvSpPr/>
          <p:nvPr/>
        </p:nvSpPr>
        <p:spPr>
          <a:xfrm>
            <a:off x="3919972" y="3581400"/>
            <a:ext cx="1993186" cy="4043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726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459FA418-2A41-47D4-87AC-F250AEA44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36" y="4042579"/>
            <a:ext cx="11199223" cy="28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17</a:t>
            </a:fld>
            <a:endParaRPr lang="en-US" dirty="0"/>
          </a:p>
        </p:txBody>
      </p:sp>
      <p:sp>
        <p:nvSpPr>
          <p:cNvPr id="3" name="Rectangle 2"/>
          <p:cNvSpPr/>
          <p:nvPr/>
        </p:nvSpPr>
        <p:spPr>
          <a:xfrm>
            <a:off x="0" y="1247239"/>
            <a:ext cx="12192000" cy="707886"/>
          </a:xfrm>
          <a:prstGeom prst="rect">
            <a:avLst/>
          </a:prstGeom>
          <a:solidFill>
            <a:srgbClr val="EF861A"/>
          </a:solidFill>
        </p:spPr>
        <p:txBody>
          <a:bodyPr wrap="square">
            <a:spAutoFit/>
          </a:bodyPr>
          <a:lstStyle/>
          <a:p>
            <a:pPr lvl="0" algn="ctr"/>
            <a:r>
              <a:rPr lang="en-US" sz="4000" dirty="0">
                <a:solidFill>
                  <a:prstClr val="white"/>
                </a:solidFill>
              </a:rPr>
              <a:t>Completing the Self-Evaluation</a:t>
            </a:r>
          </a:p>
        </p:txBody>
      </p:sp>
      <p:sp>
        <p:nvSpPr>
          <p:cNvPr id="5" name="TextBox 4"/>
          <p:cNvSpPr txBox="1"/>
          <p:nvPr/>
        </p:nvSpPr>
        <p:spPr>
          <a:xfrm>
            <a:off x="522515" y="1955125"/>
            <a:ext cx="11669485" cy="2862322"/>
          </a:xfrm>
          <a:prstGeom prst="rect">
            <a:avLst/>
          </a:prstGeom>
          <a:noFill/>
        </p:spPr>
        <p:txBody>
          <a:bodyPr wrap="square" rtlCol="0">
            <a:spAutoFit/>
          </a:bodyPr>
          <a:lstStyle/>
          <a:p>
            <a:pPr marL="342900" indent="-342900">
              <a:buAutoNum type="arabicPeriod"/>
            </a:pPr>
            <a:r>
              <a:rPr lang="en-US" sz="1600" dirty="0"/>
              <a:t>Select the drop down to answer each question</a:t>
            </a:r>
          </a:p>
          <a:p>
            <a:pPr marL="342900" indent="-342900">
              <a:buAutoNum type="arabicPeriod"/>
            </a:pPr>
            <a:r>
              <a:rPr lang="en-US" sz="1600" dirty="0"/>
              <a:t>Answer the question by indicating the status of the Entities documentation and implementation.</a:t>
            </a:r>
          </a:p>
          <a:p>
            <a:pPr marL="800100" lvl="1" indent="-342900">
              <a:buFont typeface="Wingdings" panose="05000000000000000000" pitchFamily="2" charset="2"/>
              <a:buChar char="Ø"/>
            </a:pPr>
            <a:r>
              <a:rPr lang="en-US" sz="1600" b="1" dirty="0"/>
              <a:t>N/A</a:t>
            </a:r>
            <a:r>
              <a:rPr lang="en-US" sz="1600" dirty="0"/>
              <a:t>- the question is not applicable to your Entity’s objective or operations</a:t>
            </a:r>
          </a:p>
          <a:p>
            <a:pPr marL="800100" lvl="1" indent="-342900">
              <a:buFont typeface="Wingdings" panose="05000000000000000000" pitchFamily="2" charset="2"/>
              <a:buChar char="Ø"/>
            </a:pPr>
            <a:r>
              <a:rPr lang="en-US" sz="1600" b="1" dirty="0"/>
              <a:t>No-</a:t>
            </a:r>
            <a:r>
              <a:rPr lang="en-US" sz="1600" dirty="0"/>
              <a:t> Your entity does not have the documentation, policies or Procedures. That are being reviewed by the Entity’s Leadership.</a:t>
            </a:r>
          </a:p>
          <a:p>
            <a:pPr marL="800100" lvl="1" indent="-342900">
              <a:buFont typeface="Wingdings" panose="05000000000000000000" pitchFamily="2" charset="2"/>
              <a:buChar char="Ø"/>
            </a:pPr>
            <a:r>
              <a:rPr lang="en-US" sz="1600" b="1" dirty="0"/>
              <a:t>Draft Version- </a:t>
            </a:r>
            <a:r>
              <a:rPr lang="en-US" sz="1600" dirty="0"/>
              <a:t>The Entity has a draft version documentation, policies or procedures to support this question</a:t>
            </a:r>
          </a:p>
          <a:p>
            <a:pPr marL="800100" lvl="1" indent="-342900">
              <a:buFont typeface="Wingdings" panose="05000000000000000000" pitchFamily="2" charset="2"/>
              <a:buChar char="Ø"/>
            </a:pPr>
            <a:r>
              <a:rPr lang="en-US" sz="1600" b="1" dirty="0"/>
              <a:t>In Review- </a:t>
            </a:r>
            <a:r>
              <a:rPr lang="en-US" sz="1600" dirty="0"/>
              <a:t>The Entity has documentation, policies or procedures that are being reviewed by the entity's Leadership</a:t>
            </a:r>
          </a:p>
          <a:p>
            <a:pPr marL="800100" lvl="1" indent="-342900">
              <a:buFont typeface="Wingdings" panose="05000000000000000000" pitchFamily="2" charset="2"/>
              <a:buChar char="Ø"/>
            </a:pPr>
            <a:r>
              <a:rPr lang="en-US" sz="1600" b="1" dirty="0"/>
              <a:t>Approved Version- </a:t>
            </a:r>
            <a:r>
              <a:rPr lang="en-US" sz="1600" dirty="0"/>
              <a:t>The Entity has documentation, policies or procedures that have been approved by the entity’s leadership but have not been distributed or implemented yet.</a:t>
            </a:r>
          </a:p>
          <a:p>
            <a:pPr marL="800100" lvl="1" indent="-342900">
              <a:buFont typeface="Wingdings" panose="05000000000000000000" pitchFamily="2" charset="2"/>
              <a:buChar char="Ø"/>
            </a:pPr>
            <a:r>
              <a:rPr lang="en-US" sz="1600" b="1" dirty="0"/>
              <a:t>In use</a:t>
            </a:r>
            <a:r>
              <a:rPr lang="en-US" sz="1600" dirty="0"/>
              <a:t>- The Entity has documentation, Policies, and Procedures that are in place and in use.</a:t>
            </a:r>
          </a:p>
          <a:p>
            <a:pPr marL="800100" lvl="1" indent="-342900">
              <a:buFont typeface="Wingdings" panose="05000000000000000000" pitchFamily="2" charset="2"/>
              <a:buChar char="Ø"/>
            </a:pPr>
            <a:endParaRPr lang="en-US" dirty="0"/>
          </a:p>
          <a:p>
            <a:pPr marL="800100" lvl="1" indent="-342900">
              <a:buAutoNum type="arabicPeriod"/>
            </a:pPr>
            <a:endParaRPr lang="en-US" dirty="0"/>
          </a:p>
        </p:txBody>
      </p:sp>
      <p:sp>
        <p:nvSpPr>
          <p:cNvPr id="9" name="Right Arrow 8"/>
          <p:cNvSpPr/>
          <p:nvPr/>
        </p:nvSpPr>
        <p:spPr>
          <a:xfrm rot="8919456">
            <a:off x="6467550" y="4734551"/>
            <a:ext cx="439387" cy="3118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444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A743DDAC-A028-4193-AC25-4F9AB6249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097" y="1917700"/>
            <a:ext cx="8638903" cy="469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18</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Completing the Self Evaluation</a:t>
            </a:r>
          </a:p>
        </p:txBody>
      </p:sp>
      <p:sp>
        <p:nvSpPr>
          <p:cNvPr id="5" name="Content Placeholder 2"/>
          <p:cNvSpPr txBox="1">
            <a:spLocks/>
          </p:cNvSpPr>
          <p:nvPr/>
        </p:nvSpPr>
        <p:spPr>
          <a:xfrm>
            <a:off x="-304800" y="2775222"/>
            <a:ext cx="3857897" cy="35123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Ø"/>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600" b="1" i="1" dirty="0"/>
          </a:p>
          <a:p>
            <a:pPr marL="457200" lvl="1" indent="0">
              <a:buClrTx/>
              <a:buNone/>
            </a:pPr>
            <a:r>
              <a:rPr lang="en-US" sz="2400" dirty="0"/>
              <a:t>You will be brought into the component to answer 3 corresponding questions and provide the supporting documentation to satisfy each question.</a:t>
            </a:r>
          </a:p>
          <a:p>
            <a:pPr marL="457200" lvl="1" indent="0">
              <a:buClrTx/>
              <a:buNone/>
            </a:pPr>
            <a:endParaRPr lang="en-US" sz="3300" b="1" dirty="0"/>
          </a:p>
          <a:p>
            <a:pPr marL="800100" lvl="1" indent="-342900">
              <a:buFont typeface="+mj-lt"/>
              <a:buAutoNum type="arabicPeriod"/>
            </a:pPr>
            <a:endParaRPr lang="en-US" sz="3300" b="1" dirty="0"/>
          </a:p>
          <a:p>
            <a:pPr marL="800100" lvl="1" indent="-342900">
              <a:buFont typeface="+mj-lt"/>
              <a:buAutoNum type="arabicPeriod"/>
            </a:pPr>
            <a:endParaRPr lang="en-US" dirty="0"/>
          </a:p>
          <a:p>
            <a:pPr marL="800100" lvl="1" indent="-342900">
              <a:buFont typeface="+mj-lt"/>
              <a:buAutoNum type="arabicPeriod"/>
            </a:pPr>
            <a:endParaRPr lang="en-US" i="1" dirty="0"/>
          </a:p>
          <a:p>
            <a:pPr marL="800100" lvl="1" indent="-342900">
              <a:buFont typeface="+mj-lt"/>
              <a:buAutoNum type="arabicPeriod"/>
            </a:pPr>
            <a:endParaRPr lang="en-US" i="1" dirty="0"/>
          </a:p>
          <a:p>
            <a:pPr marL="457200" lvl="1" indent="0">
              <a:buFont typeface="Wingdings" panose="05000000000000000000" pitchFamily="2" charset="2"/>
              <a:buNone/>
            </a:pPr>
            <a:endParaRPr lang="en-US" b="1" dirty="0"/>
          </a:p>
        </p:txBody>
      </p:sp>
    </p:spTree>
    <p:custDataLst>
      <p:tags r:id="rId1"/>
    </p:custDataLst>
    <p:extLst>
      <p:ext uri="{BB962C8B-B14F-4D97-AF65-F5344CB8AC3E}">
        <p14:creationId xmlns:p14="http://schemas.microsoft.com/office/powerpoint/2010/main" val="2657971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19</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Completing the Self-Evaluation</a:t>
            </a:r>
          </a:p>
        </p:txBody>
      </p:sp>
      <p:sp>
        <p:nvSpPr>
          <p:cNvPr id="5" name="TextBox 4"/>
          <p:cNvSpPr txBox="1"/>
          <p:nvPr/>
        </p:nvSpPr>
        <p:spPr>
          <a:xfrm>
            <a:off x="190004" y="2174747"/>
            <a:ext cx="3538847" cy="3477875"/>
          </a:xfrm>
          <a:prstGeom prst="rect">
            <a:avLst/>
          </a:prstGeom>
          <a:noFill/>
        </p:spPr>
        <p:txBody>
          <a:bodyPr wrap="square" rtlCol="0">
            <a:spAutoFit/>
          </a:bodyPr>
          <a:lstStyle/>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Enter any comments that are applicable to your answer</a:t>
            </a:r>
          </a:p>
          <a:p>
            <a:endParaRPr lang="en-US" sz="2000" dirty="0"/>
          </a:p>
          <a:p>
            <a:pPr marL="285750" indent="-285750">
              <a:buFont typeface="Wingdings" panose="05000000000000000000" pitchFamily="2" charset="2"/>
              <a:buChar char="Ø"/>
            </a:pPr>
            <a:r>
              <a:rPr lang="en-US" sz="2000" dirty="0"/>
              <a:t>Attach supporting documentation to satisfy each question.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Once all questions are answered you will be able to complete the section</a:t>
            </a:r>
          </a:p>
        </p:txBody>
      </p:sp>
      <p:pic>
        <p:nvPicPr>
          <p:cNvPr id="8" name="Picture 7">
            <a:extLst>
              <a:ext uri="{FF2B5EF4-FFF2-40B4-BE49-F238E27FC236}">
                <a16:creationId xmlns:a16="http://schemas.microsoft.com/office/drawing/2014/main" id="{BAB1780E-5CDF-49AD-9D38-1D86716BB1D7}"/>
              </a:ext>
            </a:extLst>
          </p:cNvPr>
          <p:cNvPicPr>
            <a:picLocks noChangeAspect="1"/>
          </p:cNvPicPr>
          <p:nvPr/>
        </p:nvPicPr>
        <p:blipFill>
          <a:blip r:embed="rId3"/>
          <a:stretch>
            <a:fillRect/>
          </a:stretch>
        </p:blipFill>
        <p:spPr>
          <a:xfrm>
            <a:off x="4566931" y="1989847"/>
            <a:ext cx="7435065" cy="4321946"/>
          </a:xfrm>
          <a:prstGeom prst="rect">
            <a:avLst/>
          </a:prstGeom>
        </p:spPr>
      </p:pic>
      <p:sp>
        <p:nvSpPr>
          <p:cNvPr id="9" name="Oval 8">
            <a:extLst>
              <a:ext uri="{FF2B5EF4-FFF2-40B4-BE49-F238E27FC236}">
                <a16:creationId xmlns:a16="http://schemas.microsoft.com/office/drawing/2014/main" id="{DE1849B9-E0D7-4BA4-9D52-C4DCB45CB118}"/>
              </a:ext>
            </a:extLst>
          </p:cNvPr>
          <p:cNvSpPr/>
          <p:nvPr/>
        </p:nvSpPr>
        <p:spPr>
          <a:xfrm>
            <a:off x="4513780" y="3827735"/>
            <a:ext cx="1993186" cy="375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06E0DA3-7F7D-4A4A-9C11-A65639720E1A}"/>
              </a:ext>
            </a:extLst>
          </p:cNvPr>
          <p:cNvSpPr/>
          <p:nvPr/>
        </p:nvSpPr>
        <p:spPr>
          <a:xfrm>
            <a:off x="7917267" y="2698964"/>
            <a:ext cx="1993186" cy="375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CFF513F-776F-4142-851B-AF2A7567150E}"/>
              </a:ext>
            </a:extLst>
          </p:cNvPr>
          <p:cNvPicPr>
            <a:picLocks noChangeAspect="1"/>
          </p:cNvPicPr>
          <p:nvPr/>
        </p:nvPicPr>
        <p:blipFill rotWithShape="1">
          <a:blip r:embed="rId4"/>
          <a:srcRect t="54764"/>
          <a:stretch/>
        </p:blipFill>
        <p:spPr>
          <a:xfrm>
            <a:off x="7764227" y="6041204"/>
            <a:ext cx="4237769" cy="816796"/>
          </a:xfrm>
          <a:prstGeom prst="rect">
            <a:avLst/>
          </a:prstGeom>
        </p:spPr>
      </p:pic>
      <p:sp>
        <p:nvSpPr>
          <p:cNvPr id="12" name="Arrow: Left 11">
            <a:extLst>
              <a:ext uri="{FF2B5EF4-FFF2-40B4-BE49-F238E27FC236}">
                <a16:creationId xmlns:a16="http://schemas.microsoft.com/office/drawing/2014/main" id="{25EC0FE9-AB4C-4B1C-B124-A1D7E94E9C72}"/>
              </a:ext>
            </a:extLst>
          </p:cNvPr>
          <p:cNvSpPr/>
          <p:nvPr/>
        </p:nvSpPr>
        <p:spPr>
          <a:xfrm rot="11874575">
            <a:off x="10074778" y="6291407"/>
            <a:ext cx="520091" cy="3460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8718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a:t>
            </a:fld>
            <a:endParaRPr lang="en-US" dirty="0"/>
          </a:p>
        </p:txBody>
      </p:sp>
      <p:sp>
        <p:nvSpPr>
          <p:cNvPr id="8" name="Content Placeholder 2"/>
          <p:cNvSpPr txBox="1">
            <a:spLocks/>
          </p:cNvSpPr>
          <p:nvPr/>
        </p:nvSpPr>
        <p:spPr>
          <a:xfrm>
            <a:off x="1259710" y="2115065"/>
            <a:ext cx="9672577" cy="3754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Ø"/>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F861A"/>
              </a:buClr>
            </a:pPr>
            <a:r>
              <a:rPr lang="en-US" sz="2600" b="1" dirty="0"/>
              <a:t>Existing Responsibility </a:t>
            </a:r>
            <a:r>
              <a:rPr lang="en-US" sz="2600" dirty="0"/>
              <a:t>to provide a safe place for employees, students, consumers and visitors</a:t>
            </a:r>
          </a:p>
          <a:p>
            <a:pPr marL="0" indent="0">
              <a:buFont typeface="Arial" panose="020B0604020202020204" pitchFamily="34" charset="0"/>
              <a:buNone/>
            </a:pPr>
            <a:endParaRPr lang="en-US" sz="2600" dirty="0"/>
          </a:p>
          <a:p>
            <a:pPr>
              <a:buClr>
                <a:srgbClr val="EF861A"/>
              </a:buClr>
            </a:pPr>
            <a:r>
              <a:rPr lang="en-US" sz="2600" b="1" dirty="0"/>
              <a:t>Control Systems </a:t>
            </a:r>
          </a:p>
          <a:p>
            <a:pPr lvl="1">
              <a:buClr>
                <a:srgbClr val="EF861A"/>
              </a:buClr>
              <a:buFont typeface="Arial" panose="020B0604020202020204" pitchFamily="34" charset="0"/>
              <a:buChar char="•"/>
            </a:pPr>
            <a:r>
              <a:rPr lang="en-US" sz="2600" dirty="0"/>
              <a:t>Improve existing programs</a:t>
            </a:r>
          </a:p>
          <a:p>
            <a:pPr lvl="1">
              <a:buClr>
                <a:srgbClr val="EF861A"/>
              </a:buClr>
              <a:buFont typeface="Arial" panose="020B0604020202020204" pitchFamily="34" charset="0"/>
              <a:buChar char="•"/>
            </a:pPr>
            <a:r>
              <a:rPr lang="en-US" sz="2600" dirty="0"/>
              <a:t>Build them for uncontrolled risks</a:t>
            </a:r>
          </a:p>
          <a:p>
            <a:pPr lvl="1">
              <a:buClr>
                <a:srgbClr val="EF861A"/>
              </a:buClr>
              <a:buFont typeface="Arial" panose="020B0604020202020204" pitchFamily="34" charset="0"/>
              <a:buChar char="•"/>
            </a:pPr>
            <a:endParaRPr lang="en-US" sz="2600" dirty="0"/>
          </a:p>
          <a:p>
            <a:pPr>
              <a:buClr>
                <a:srgbClr val="EF861A"/>
              </a:buClr>
            </a:pPr>
            <a:r>
              <a:rPr lang="en-US" sz="2600" b="1" dirty="0"/>
              <a:t>Self Assessment Tool- </a:t>
            </a:r>
            <a:r>
              <a:rPr lang="en-US" sz="2600" dirty="0"/>
              <a:t>The purpose of this Tool is to assist you with a self evaluation of your Entity’s current status of the Comprehensive Loss Control Components (CLCP)</a:t>
            </a:r>
          </a:p>
          <a:p>
            <a:endParaRPr lang="en-US" b="1" dirty="0"/>
          </a:p>
        </p:txBody>
      </p:sp>
      <p:sp>
        <p:nvSpPr>
          <p:cNvPr id="9" name="Rectangle 8"/>
          <p:cNvSpPr/>
          <p:nvPr/>
        </p:nvSpPr>
        <p:spPr>
          <a:xfrm>
            <a:off x="0" y="1249279"/>
            <a:ext cx="12191999" cy="707886"/>
          </a:xfrm>
          <a:prstGeom prst="rect">
            <a:avLst/>
          </a:prstGeom>
          <a:solidFill>
            <a:srgbClr val="EF861A"/>
          </a:solidFill>
        </p:spPr>
        <p:txBody>
          <a:bodyPr wrap="square">
            <a:spAutoFit/>
          </a:bodyPr>
          <a:lstStyle/>
          <a:p>
            <a:pPr algn="ctr"/>
            <a:r>
              <a:rPr lang="en-US" sz="4000" i="1" dirty="0">
                <a:solidFill>
                  <a:schemeClr val="bg1"/>
                </a:solidFill>
              </a:rPr>
              <a:t>CLCP – The “Enhanced” Program</a:t>
            </a:r>
          </a:p>
        </p:txBody>
      </p:sp>
    </p:spTree>
    <p:custDataLst>
      <p:tags r:id="rId1"/>
    </p:custDataLst>
    <p:extLst>
      <p:ext uri="{BB962C8B-B14F-4D97-AF65-F5344CB8AC3E}">
        <p14:creationId xmlns:p14="http://schemas.microsoft.com/office/powerpoint/2010/main" val="216565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CDC162-1727-422D-BD75-C5F03090EE7E}"/>
              </a:ext>
            </a:extLst>
          </p:cNvPr>
          <p:cNvPicPr>
            <a:picLocks noChangeAspect="1"/>
          </p:cNvPicPr>
          <p:nvPr/>
        </p:nvPicPr>
        <p:blipFill>
          <a:blip r:embed="rId3"/>
          <a:stretch>
            <a:fillRect/>
          </a:stretch>
        </p:blipFill>
        <p:spPr>
          <a:xfrm>
            <a:off x="127000" y="1955471"/>
            <a:ext cx="12065000" cy="4835015"/>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20</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1: Employee Education and Training</a:t>
            </a:r>
          </a:p>
        </p:txBody>
      </p:sp>
    </p:spTree>
    <p:custDataLst>
      <p:tags r:id="rId1"/>
    </p:custDataLst>
    <p:extLst>
      <p:ext uri="{BB962C8B-B14F-4D97-AF65-F5344CB8AC3E}">
        <p14:creationId xmlns:p14="http://schemas.microsoft.com/office/powerpoint/2010/main" val="329231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D8053-F24A-435F-9EE5-56B3BFB94379}"/>
              </a:ext>
            </a:extLst>
          </p:cNvPr>
          <p:cNvPicPr>
            <a:picLocks noChangeAspect="1"/>
          </p:cNvPicPr>
          <p:nvPr/>
        </p:nvPicPr>
        <p:blipFill>
          <a:blip r:embed="rId3"/>
          <a:stretch>
            <a:fillRect/>
          </a:stretch>
        </p:blipFill>
        <p:spPr>
          <a:xfrm>
            <a:off x="67732" y="1955470"/>
            <a:ext cx="12064561" cy="4902529"/>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21</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2: Employee Accident Prevention Program</a:t>
            </a:r>
          </a:p>
        </p:txBody>
      </p:sp>
    </p:spTree>
    <p:custDataLst>
      <p:tags r:id="rId1"/>
    </p:custDataLst>
    <p:extLst>
      <p:ext uri="{BB962C8B-B14F-4D97-AF65-F5344CB8AC3E}">
        <p14:creationId xmlns:p14="http://schemas.microsoft.com/office/powerpoint/2010/main" val="19685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FA7D9-5001-4562-AFDE-A6D14460B24A}"/>
              </a:ext>
            </a:extLst>
          </p:cNvPr>
          <p:cNvPicPr>
            <a:picLocks noChangeAspect="1"/>
          </p:cNvPicPr>
          <p:nvPr/>
        </p:nvPicPr>
        <p:blipFill>
          <a:blip r:embed="rId3"/>
          <a:stretch>
            <a:fillRect/>
          </a:stretch>
        </p:blipFill>
        <p:spPr>
          <a:xfrm>
            <a:off x="0" y="1955471"/>
            <a:ext cx="12192000" cy="4962650"/>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22</a:t>
            </a:fld>
            <a:endParaRPr lang="en-US" dirty="0"/>
          </a:p>
        </p:txBody>
      </p:sp>
      <p:sp>
        <p:nvSpPr>
          <p:cNvPr id="3" name="Rectangle 2"/>
          <p:cNvSpPr/>
          <p:nvPr/>
        </p:nvSpPr>
        <p:spPr>
          <a:xfrm>
            <a:off x="0" y="1230652"/>
            <a:ext cx="12192000" cy="707886"/>
          </a:xfrm>
          <a:prstGeom prst="rect">
            <a:avLst/>
          </a:prstGeom>
          <a:solidFill>
            <a:srgbClr val="EF861A"/>
          </a:solidFill>
        </p:spPr>
        <p:txBody>
          <a:bodyPr wrap="square">
            <a:spAutoFit/>
          </a:bodyPr>
          <a:lstStyle/>
          <a:p>
            <a:pPr algn="ctr"/>
            <a:r>
              <a:rPr lang="en-US" sz="4000" dirty="0">
                <a:solidFill>
                  <a:schemeClr val="bg1"/>
                </a:solidFill>
              </a:rPr>
              <a:t>Component 3: Theft</a:t>
            </a:r>
          </a:p>
        </p:txBody>
      </p:sp>
    </p:spTree>
    <p:custDataLst>
      <p:tags r:id="rId1"/>
    </p:custDataLst>
    <p:extLst>
      <p:ext uri="{BB962C8B-B14F-4D97-AF65-F5344CB8AC3E}">
        <p14:creationId xmlns:p14="http://schemas.microsoft.com/office/powerpoint/2010/main" val="137842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7F48B-DA52-49F5-8F3E-E1D11B7F80B5}"/>
              </a:ext>
            </a:extLst>
          </p:cNvPr>
          <p:cNvPicPr>
            <a:picLocks noChangeAspect="1"/>
          </p:cNvPicPr>
          <p:nvPr/>
        </p:nvPicPr>
        <p:blipFill>
          <a:blip r:embed="rId3"/>
          <a:stretch>
            <a:fillRect/>
          </a:stretch>
        </p:blipFill>
        <p:spPr>
          <a:xfrm>
            <a:off x="0" y="1955471"/>
            <a:ext cx="12115800" cy="4810420"/>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23</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4: General </a:t>
            </a:r>
            <a:r>
              <a:rPr lang="en-US" sz="4000" dirty="0" err="1">
                <a:solidFill>
                  <a:schemeClr val="bg1"/>
                </a:solidFill>
              </a:rPr>
              <a:t>Liabilty</a:t>
            </a:r>
            <a:endParaRPr lang="en-US" sz="4000" dirty="0">
              <a:solidFill>
                <a:schemeClr val="bg1"/>
              </a:solidFill>
            </a:endParaRPr>
          </a:p>
        </p:txBody>
      </p:sp>
    </p:spTree>
    <p:custDataLst>
      <p:tags r:id="rId1"/>
    </p:custDataLst>
    <p:extLst>
      <p:ext uri="{BB962C8B-B14F-4D97-AF65-F5344CB8AC3E}">
        <p14:creationId xmlns:p14="http://schemas.microsoft.com/office/powerpoint/2010/main" val="97433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6966A7-6447-4131-AD86-4B3D89059EDB}"/>
              </a:ext>
            </a:extLst>
          </p:cNvPr>
          <p:cNvPicPr>
            <a:picLocks noChangeAspect="1"/>
          </p:cNvPicPr>
          <p:nvPr/>
        </p:nvPicPr>
        <p:blipFill>
          <a:blip r:embed="rId3"/>
          <a:stretch>
            <a:fillRect/>
          </a:stretch>
        </p:blipFill>
        <p:spPr>
          <a:xfrm>
            <a:off x="0" y="1955470"/>
            <a:ext cx="12191999" cy="4902529"/>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24</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5: State Workers’ Compensation</a:t>
            </a:r>
          </a:p>
        </p:txBody>
      </p:sp>
    </p:spTree>
    <p:custDataLst>
      <p:tags r:id="rId1"/>
    </p:custDataLst>
    <p:extLst>
      <p:ext uri="{BB962C8B-B14F-4D97-AF65-F5344CB8AC3E}">
        <p14:creationId xmlns:p14="http://schemas.microsoft.com/office/powerpoint/2010/main" val="395465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233F4C-7B80-44CA-B927-5645120B678E}"/>
              </a:ext>
            </a:extLst>
          </p:cNvPr>
          <p:cNvPicPr>
            <a:picLocks noChangeAspect="1"/>
          </p:cNvPicPr>
          <p:nvPr/>
        </p:nvPicPr>
        <p:blipFill>
          <a:blip r:embed="rId3"/>
          <a:stretch>
            <a:fillRect/>
          </a:stretch>
        </p:blipFill>
        <p:spPr>
          <a:xfrm>
            <a:off x="-25400" y="1955471"/>
            <a:ext cx="12192000" cy="5039347"/>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25</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6: Property</a:t>
            </a:r>
          </a:p>
        </p:txBody>
      </p:sp>
    </p:spTree>
    <p:custDataLst>
      <p:tags r:id="rId1"/>
    </p:custDataLst>
    <p:extLst>
      <p:ext uri="{BB962C8B-B14F-4D97-AF65-F5344CB8AC3E}">
        <p14:creationId xmlns:p14="http://schemas.microsoft.com/office/powerpoint/2010/main" val="288964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543DCE-B92E-4C85-B4CC-25756B0BB139}"/>
              </a:ext>
            </a:extLst>
          </p:cNvPr>
          <p:cNvPicPr>
            <a:picLocks noChangeAspect="1"/>
          </p:cNvPicPr>
          <p:nvPr/>
        </p:nvPicPr>
        <p:blipFill>
          <a:blip r:embed="rId3"/>
          <a:stretch>
            <a:fillRect/>
          </a:stretch>
        </p:blipFill>
        <p:spPr>
          <a:xfrm>
            <a:off x="0" y="1955471"/>
            <a:ext cx="12192000" cy="4984170"/>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26</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7: Auto Liability and Physical Damage</a:t>
            </a:r>
          </a:p>
        </p:txBody>
      </p:sp>
    </p:spTree>
    <p:custDataLst>
      <p:tags r:id="rId1"/>
    </p:custDataLst>
    <p:extLst>
      <p:ext uri="{BB962C8B-B14F-4D97-AF65-F5344CB8AC3E}">
        <p14:creationId xmlns:p14="http://schemas.microsoft.com/office/powerpoint/2010/main" val="2793493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A164C6-20AF-417F-813C-1E5D67125079}"/>
              </a:ext>
            </a:extLst>
          </p:cNvPr>
          <p:cNvPicPr>
            <a:picLocks noChangeAspect="1"/>
          </p:cNvPicPr>
          <p:nvPr/>
        </p:nvPicPr>
        <p:blipFill>
          <a:blip r:embed="rId3"/>
          <a:stretch>
            <a:fillRect/>
          </a:stretch>
        </p:blipFill>
        <p:spPr>
          <a:xfrm>
            <a:off x="0" y="1955471"/>
            <a:ext cx="12192000" cy="4902529"/>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27</a:t>
            </a:fld>
            <a:endParaRPr lang="en-US" dirty="0"/>
          </a:p>
        </p:txBody>
      </p:sp>
      <p:sp>
        <p:nvSpPr>
          <p:cNvPr id="3" name="Rectangle 2"/>
          <p:cNvSpPr/>
          <p:nvPr/>
        </p:nvSpPr>
        <p:spPr>
          <a:xfrm>
            <a:off x="0" y="1247585"/>
            <a:ext cx="12192000" cy="707886"/>
          </a:xfrm>
          <a:prstGeom prst="rect">
            <a:avLst/>
          </a:prstGeom>
          <a:solidFill>
            <a:srgbClr val="EF861A"/>
          </a:solidFill>
        </p:spPr>
        <p:txBody>
          <a:bodyPr wrap="square">
            <a:spAutoFit/>
          </a:bodyPr>
          <a:lstStyle/>
          <a:p>
            <a:pPr algn="ctr"/>
            <a:r>
              <a:rPr lang="en-US" sz="4000" dirty="0">
                <a:solidFill>
                  <a:schemeClr val="bg1"/>
                </a:solidFill>
              </a:rPr>
              <a:t>Component 8: Fleet Management</a:t>
            </a:r>
          </a:p>
        </p:txBody>
      </p:sp>
    </p:spTree>
    <p:custDataLst>
      <p:tags r:id="rId1"/>
    </p:custDataLst>
    <p:extLst>
      <p:ext uri="{BB962C8B-B14F-4D97-AF65-F5344CB8AC3E}">
        <p14:creationId xmlns:p14="http://schemas.microsoft.com/office/powerpoint/2010/main" val="144545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28</a:t>
            </a:fld>
            <a:endParaRPr lang="en-US" dirty="0"/>
          </a:p>
        </p:txBody>
      </p:sp>
      <p:sp>
        <p:nvSpPr>
          <p:cNvPr id="3" name="Rectangle 2"/>
          <p:cNvSpPr/>
          <p:nvPr/>
        </p:nvSpPr>
        <p:spPr>
          <a:xfrm>
            <a:off x="0" y="1237404"/>
            <a:ext cx="12192000" cy="800219"/>
          </a:xfrm>
          <a:prstGeom prst="rect">
            <a:avLst/>
          </a:prstGeom>
          <a:solidFill>
            <a:srgbClr val="EF861A"/>
          </a:solidFill>
        </p:spPr>
        <p:txBody>
          <a:bodyPr wrap="square">
            <a:spAutoFit/>
          </a:bodyPr>
          <a:lstStyle/>
          <a:p>
            <a:pPr algn="ctr"/>
            <a:r>
              <a:rPr lang="en-US" sz="4600" dirty="0">
                <a:solidFill>
                  <a:schemeClr val="bg1"/>
                </a:solidFill>
              </a:rPr>
              <a:t>Using IRM</a:t>
            </a:r>
          </a:p>
        </p:txBody>
      </p:sp>
      <p:sp>
        <p:nvSpPr>
          <p:cNvPr id="6" name="Rectangle 5"/>
          <p:cNvSpPr/>
          <p:nvPr/>
        </p:nvSpPr>
        <p:spPr>
          <a:xfrm>
            <a:off x="261257" y="2344171"/>
            <a:ext cx="7754587" cy="4093428"/>
          </a:xfrm>
          <a:prstGeom prst="rect">
            <a:avLst/>
          </a:prstGeom>
        </p:spPr>
        <p:txBody>
          <a:bodyPr wrap="square">
            <a:spAutoFit/>
          </a:bodyPr>
          <a:lstStyle/>
          <a:p>
            <a:pPr marL="342900" lvl="0" indent="-342900" fontAlgn="base">
              <a:spcBef>
                <a:spcPct val="20000"/>
              </a:spcBef>
              <a:spcAft>
                <a:spcPct val="20000"/>
              </a:spcAft>
              <a:buClr>
                <a:srgbClr val="F56600"/>
              </a:buClr>
              <a:buFont typeface="Wingdings" panose="05000000000000000000" pitchFamily="2" charset="2"/>
              <a:buChar char="Ø"/>
            </a:pPr>
            <a:r>
              <a:rPr lang="en-US" altLang="en-US" sz="2000" b="1" dirty="0">
                <a:solidFill>
                  <a:srgbClr val="000000"/>
                </a:solidFill>
                <a:latin typeface="Arial"/>
              </a:rPr>
              <a:t>IRM- A </a:t>
            </a:r>
            <a:r>
              <a:rPr lang="en-US" altLang="en-US" sz="2000" b="1" u="sng" dirty="0">
                <a:solidFill>
                  <a:srgbClr val="000000"/>
                </a:solidFill>
                <a:latin typeface="Arial"/>
              </a:rPr>
              <a:t>(free)</a:t>
            </a:r>
            <a:r>
              <a:rPr lang="en-US" altLang="en-US" sz="2000" b="1" dirty="0">
                <a:solidFill>
                  <a:srgbClr val="000000"/>
                </a:solidFill>
                <a:latin typeface="Arial"/>
              </a:rPr>
              <a:t> tool provided to all agencies to assist with reviewing:</a:t>
            </a:r>
          </a:p>
          <a:p>
            <a:pPr marL="800100" lvl="1" indent="-342900" fontAlgn="base">
              <a:spcBef>
                <a:spcPct val="20000"/>
              </a:spcBef>
              <a:spcAft>
                <a:spcPct val="20000"/>
              </a:spcAft>
              <a:buClr>
                <a:srgbClr val="F56600"/>
              </a:buClr>
              <a:buFontTx/>
              <a:buChar char="•"/>
            </a:pPr>
            <a:r>
              <a:rPr lang="en-US" altLang="en-US" dirty="0">
                <a:solidFill>
                  <a:srgbClr val="000000"/>
                </a:solidFill>
                <a:latin typeface="Arial"/>
              </a:rPr>
              <a:t>Frequency of Claims</a:t>
            </a:r>
          </a:p>
          <a:p>
            <a:pPr marL="800100" lvl="1" indent="-342900" fontAlgn="base">
              <a:spcBef>
                <a:spcPct val="20000"/>
              </a:spcBef>
              <a:spcAft>
                <a:spcPct val="20000"/>
              </a:spcAft>
              <a:buClr>
                <a:srgbClr val="F56600"/>
              </a:buClr>
              <a:buFontTx/>
              <a:buChar char="•"/>
            </a:pPr>
            <a:r>
              <a:rPr lang="en-US" altLang="en-US" dirty="0">
                <a:solidFill>
                  <a:srgbClr val="000000"/>
                </a:solidFill>
                <a:latin typeface="Arial"/>
              </a:rPr>
              <a:t>Types of Claims</a:t>
            </a:r>
          </a:p>
          <a:p>
            <a:pPr marL="800100" lvl="1" indent="-342900" fontAlgn="base">
              <a:spcBef>
                <a:spcPct val="20000"/>
              </a:spcBef>
              <a:spcAft>
                <a:spcPct val="20000"/>
              </a:spcAft>
              <a:buClr>
                <a:srgbClr val="F56600"/>
              </a:buClr>
              <a:buFontTx/>
              <a:buChar char="•"/>
            </a:pPr>
            <a:r>
              <a:rPr lang="en-US" altLang="en-US" dirty="0">
                <a:solidFill>
                  <a:srgbClr val="000000"/>
                </a:solidFill>
                <a:latin typeface="Arial"/>
              </a:rPr>
              <a:t>Severity (Costs) of Claims</a:t>
            </a:r>
          </a:p>
          <a:p>
            <a:pPr marL="800100" lvl="1" indent="-342900" fontAlgn="base">
              <a:spcBef>
                <a:spcPct val="20000"/>
              </a:spcBef>
              <a:spcAft>
                <a:spcPct val="20000"/>
              </a:spcAft>
              <a:buClr>
                <a:srgbClr val="F56600"/>
              </a:buClr>
              <a:buFontTx/>
              <a:buChar char="•"/>
            </a:pPr>
            <a:endParaRPr lang="en-US" altLang="en-US" b="1" dirty="0">
              <a:solidFill>
                <a:srgbClr val="000000"/>
              </a:solidFill>
              <a:latin typeface="Arial"/>
            </a:endParaRPr>
          </a:p>
          <a:p>
            <a:pPr marL="342900" indent="-342900" fontAlgn="base">
              <a:spcBef>
                <a:spcPct val="20000"/>
              </a:spcBef>
              <a:spcAft>
                <a:spcPct val="20000"/>
              </a:spcAft>
              <a:buClr>
                <a:srgbClr val="F56600"/>
              </a:buClr>
              <a:buFont typeface="Wingdings" panose="05000000000000000000" pitchFamily="2" charset="2"/>
              <a:buChar char="Ø"/>
            </a:pPr>
            <a:r>
              <a:rPr lang="en-US" altLang="en-US" b="1" dirty="0">
                <a:solidFill>
                  <a:srgbClr val="000000"/>
                </a:solidFill>
                <a:latin typeface="Arial"/>
              </a:rPr>
              <a:t>IRM Claim Reviews assist with agency development of:</a:t>
            </a:r>
          </a:p>
          <a:p>
            <a:pPr marL="800100" lvl="1" indent="-342900" fontAlgn="base">
              <a:spcBef>
                <a:spcPct val="20000"/>
              </a:spcBef>
              <a:spcAft>
                <a:spcPct val="20000"/>
              </a:spcAft>
              <a:buClr>
                <a:srgbClr val="F56600"/>
              </a:buClr>
              <a:buFontTx/>
              <a:buChar char="•"/>
            </a:pPr>
            <a:r>
              <a:rPr lang="en-US" altLang="en-US" dirty="0">
                <a:solidFill>
                  <a:srgbClr val="000000"/>
                </a:solidFill>
                <a:latin typeface="Arial"/>
              </a:rPr>
              <a:t>Preventive Actions</a:t>
            </a:r>
          </a:p>
          <a:p>
            <a:pPr marL="800100" lvl="1" indent="-342900" fontAlgn="base">
              <a:spcBef>
                <a:spcPct val="20000"/>
              </a:spcBef>
              <a:spcAft>
                <a:spcPct val="20000"/>
              </a:spcAft>
              <a:buClr>
                <a:srgbClr val="F56600"/>
              </a:buClr>
              <a:buFontTx/>
              <a:buChar char="•"/>
            </a:pPr>
            <a:r>
              <a:rPr lang="en-US" altLang="en-US" dirty="0">
                <a:solidFill>
                  <a:srgbClr val="000000"/>
                </a:solidFill>
                <a:latin typeface="Arial"/>
              </a:rPr>
              <a:t>Awareness Programs</a:t>
            </a:r>
          </a:p>
          <a:p>
            <a:pPr marL="800100" lvl="1" indent="-342900" fontAlgn="base">
              <a:spcBef>
                <a:spcPct val="20000"/>
              </a:spcBef>
              <a:spcAft>
                <a:spcPct val="20000"/>
              </a:spcAft>
              <a:buClr>
                <a:srgbClr val="F56600"/>
              </a:buClr>
              <a:buFontTx/>
              <a:buChar char="•"/>
            </a:pPr>
            <a:r>
              <a:rPr lang="en-US" altLang="en-US" dirty="0">
                <a:solidFill>
                  <a:srgbClr val="000000"/>
                </a:solidFill>
                <a:latin typeface="Arial"/>
              </a:rPr>
              <a:t>Training Plans should be in place to address the </a:t>
            </a:r>
            <a:r>
              <a:rPr lang="en-US" altLang="en-US" b="1" dirty="0">
                <a:solidFill>
                  <a:srgbClr val="000000"/>
                </a:solidFill>
                <a:latin typeface="Arial"/>
              </a:rPr>
              <a:t>TOP 3 </a:t>
            </a:r>
            <a:r>
              <a:rPr lang="en-US" altLang="en-US" dirty="0">
                <a:solidFill>
                  <a:srgbClr val="000000"/>
                </a:solidFill>
                <a:latin typeface="Arial"/>
              </a:rPr>
              <a:t>types of claims </a:t>
            </a:r>
            <a:r>
              <a:rPr lang="en-US" altLang="en-US" dirty="0">
                <a:latin typeface="Arial"/>
              </a:rPr>
              <a:t>annually</a:t>
            </a:r>
            <a:r>
              <a:rPr lang="en-US" altLang="en-US" dirty="0">
                <a:solidFill>
                  <a:srgbClr val="000000"/>
                </a:solidFill>
                <a:latin typeface="Arial"/>
              </a:rPr>
              <a:t>.</a:t>
            </a:r>
          </a:p>
        </p:txBody>
      </p:sp>
      <p:pic>
        <p:nvPicPr>
          <p:cNvPr id="5" name="Picture 4"/>
          <p:cNvPicPr>
            <a:picLocks noChangeAspect="1"/>
          </p:cNvPicPr>
          <p:nvPr/>
        </p:nvPicPr>
        <p:blipFill>
          <a:blip r:embed="rId3"/>
          <a:stretch>
            <a:fillRect/>
          </a:stretch>
        </p:blipFill>
        <p:spPr>
          <a:xfrm>
            <a:off x="8154144" y="2192719"/>
            <a:ext cx="4037856" cy="4528756"/>
          </a:xfrm>
          <a:prstGeom prst="rect">
            <a:avLst/>
          </a:prstGeom>
        </p:spPr>
      </p:pic>
    </p:spTree>
    <p:custDataLst>
      <p:tags r:id="rId1"/>
    </p:custDataLst>
    <p:extLst>
      <p:ext uri="{BB962C8B-B14F-4D97-AF65-F5344CB8AC3E}">
        <p14:creationId xmlns:p14="http://schemas.microsoft.com/office/powerpoint/2010/main" val="9035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BCF2D-D738-47E3-9403-60412BE7F14D}"/>
              </a:ext>
            </a:extLst>
          </p:cNvPr>
          <p:cNvSpPr/>
          <p:nvPr/>
        </p:nvSpPr>
        <p:spPr>
          <a:xfrm>
            <a:off x="0" y="1237404"/>
            <a:ext cx="12192000" cy="800219"/>
          </a:xfrm>
          <a:prstGeom prst="rect">
            <a:avLst/>
          </a:prstGeom>
          <a:solidFill>
            <a:srgbClr val="EF861A"/>
          </a:solidFill>
        </p:spPr>
        <p:txBody>
          <a:bodyPr wrap="square">
            <a:spAutoFit/>
          </a:bodyPr>
          <a:lstStyle/>
          <a:p>
            <a:pPr algn="ctr"/>
            <a:r>
              <a:rPr lang="en-US" sz="4600" dirty="0">
                <a:solidFill>
                  <a:schemeClr val="bg1"/>
                </a:solidFill>
              </a:rPr>
              <a:t>IRM Training Videos</a:t>
            </a:r>
          </a:p>
        </p:txBody>
      </p:sp>
      <p:pic>
        <p:nvPicPr>
          <p:cNvPr id="7" name="Picture 6">
            <a:extLst>
              <a:ext uri="{FF2B5EF4-FFF2-40B4-BE49-F238E27FC236}">
                <a16:creationId xmlns:a16="http://schemas.microsoft.com/office/drawing/2014/main" id="{B5748941-C5AA-425A-86F1-FEE48D338EA2}"/>
              </a:ext>
            </a:extLst>
          </p:cNvPr>
          <p:cNvPicPr>
            <a:picLocks noChangeAspect="1"/>
          </p:cNvPicPr>
          <p:nvPr/>
        </p:nvPicPr>
        <p:blipFill>
          <a:blip r:embed="rId2"/>
          <a:stretch>
            <a:fillRect/>
          </a:stretch>
        </p:blipFill>
        <p:spPr>
          <a:xfrm>
            <a:off x="0" y="2037623"/>
            <a:ext cx="8448696" cy="4862710"/>
          </a:xfrm>
          <a:prstGeom prst="rect">
            <a:avLst/>
          </a:prstGeom>
        </p:spPr>
      </p:pic>
      <p:sp>
        <p:nvSpPr>
          <p:cNvPr id="8" name="TextBox 7">
            <a:extLst>
              <a:ext uri="{FF2B5EF4-FFF2-40B4-BE49-F238E27FC236}">
                <a16:creationId xmlns:a16="http://schemas.microsoft.com/office/drawing/2014/main" id="{B4E4B1F2-EB60-4B63-8E07-B793BC3DD842}"/>
              </a:ext>
            </a:extLst>
          </p:cNvPr>
          <p:cNvSpPr txBox="1"/>
          <p:nvPr/>
        </p:nvSpPr>
        <p:spPr>
          <a:xfrm>
            <a:off x="8448696" y="2455333"/>
            <a:ext cx="3650171" cy="2554545"/>
          </a:xfrm>
          <a:prstGeom prst="rect">
            <a:avLst/>
          </a:prstGeom>
          <a:noFill/>
        </p:spPr>
        <p:txBody>
          <a:bodyPr wrap="square" rtlCol="0">
            <a:spAutoFit/>
          </a:bodyPr>
          <a:lstStyle/>
          <a:p>
            <a:r>
              <a:rPr lang="en-US" sz="2000" dirty="0"/>
              <a:t>For additional IRM how to videos.  Click the drop down on your IRM Dashboard:</a:t>
            </a:r>
          </a:p>
          <a:p>
            <a:endParaRPr lang="en-US" sz="2000" dirty="0"/>
          </a:p>
          <a:p>
            <a:pPr marL="285750" indent="-285750">
              <a:buFont typeface="Arial" panose="020B0604020202020204" pitchFamily="34" charset="0"/>
              <a:buChar char="•"/>
            </a:pPr>
            <a:r>
              <a:rPr lang="en-US" sz="2000" dirty="0"/>
              <a:t>Scroll down to </a:t>
            </a:r>
            <a:r>
              <a:rPr lang="en-US" sz="2000" b="1" dirty="0"/>
              <a:t>DOAS Training</a:t>
            </a:r>
          </a:p>
          <a:p>
            <a:endParaRPr lang="en-US" sz="2000" b="1" dirty="0"/>
          </a:p>
          <a:p>
            <a:pPr marL="285750" indent="-285750">
              <a:buFont typeface="Arial" panose="020B0604020202020204" pitchFamily="34" charset="0"/>
              <a:buChar char="•"/>
            </a:pPr>
            <a:r>
              <a:rPr lang="en-US" sz="2000" dirty="0"/>
              <a:t>Select the training link as needed</a:t>
            </a:r>
          </a:p>
        </p:txBody>
      </p:sp>
      <p:sp>
        <p:nvSpPr>
          <p:cNvPr id="9" name="Arrow: Left 8">
            <a:extLst>
              <a:ext uri="{FF2B5EF4-FFF2-40B4-BE49-F238E27FC236}">
                <a16:creationId xmlns:a16="http://schemas.microsoft.com/office/drawing/2014/main" id="{85F9745D-DFE8-4B72-BEA4-EB3D62CEFB83}"/>
              </a:ext>
            </a:extLst>
          </p:cNvPr>
          <p:cNvSpPr/>
          <p:nvPr/>
        </p:nvSpPr>
        <p:spPr>
          <a:xfrm rot="21218822">
            <a:off x="3785210" y="2722864"/>
            <a:ext cx="893234" cy="3643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2E5056D-252D-419C-BB25-9D19865249F9}"/>
              </a:ext>
            </a:extLst>
          </p:cNvPr>
          <p:cNvSpPr/>
          <p:nvPr/>
        </p:nvSpPr>
        <p:spPr>
          <a:xfrm>
            <a:off x="177799" y="2748394"/>
            <a:ext cx="3589995" cy="387099"/>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32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a:t>
            </a:fld>
            <a:endParaRPr lang="en-US" dirty="0"/>
          </a:p>
        </p:txBody>
      </p:sp>
      <p:sp>
        <p:nvSpPr>
          <p:cNvPr id="4" name="Rectangle 3"/>
          <p:cNvSpPr/>
          <p:nvPr/>
        </p:nvSpPr>
        <p:spPr>
          <a:xfrm>
            <a:off x="0" y="1242881"/>
            <a:ext cx="12287003" cy="1323439"/>
          </a:xfrm>
          <a:prstGeom prst="rect">
            <a:avLst/>
          </a:prstGeom>
          <a:solidFill>
            <a:srgbClr val="EF861A"/>
          </a:solidFill>
        </p:spPr>
        <p:txBody>
          <a:bodyPr wrap="square">
            <a:spAutoFit/>
          </a:bodyPr>
          <a:lstStyle/>
          <a:p>
            <a:pPr algn="ctr"/>
            <a:r>
              <a:rPr lang="en-US" sz="4000" b="1" i="1" dirty="0">
                <a:solidFill>
                  <a:schemeClr val="bg1"/>
                </a:solidFill>
                <a:effectLst>
                  <a:outerShdw blurRad="38100" dist="38100" dir="2700000" algn="tl">
                    <a:srgbClr val="000000">
                      <a:alpha val="43137"/>
                    </a:srgbClr>
                  </a:outerShdw>
                </a:effectLst>
              </a:rPr>
              <a:t>Is there a new template to use for an agency’s loss control plan?</a:t>
            </a:r>
          </a:p>
        </p:txBody>
      </p:sp>
      <p:sp>
        <p:nvSpPr>
          <p:cNvPr id="5" name="Rectangle 4"/>
          <p:cNvSpPr/>
          <p:nvPr/>
        </p:nvSpPr>
        <p:spPr>
          <a:xfrm>
            <a:off x="1864426" y="2858879"/>
            <a:ext cx="8217724" cy="3754874"/>
          </a:xfrm>
          <a:prstGeom prst="rect">
            <a:avLst/>
          </a:prstGeom>
        </p:spPr>
        <p:txBody>
          <a:bodyPr wrap="square">
            <a:spAutoFit/>
          </a:bodyPr>
          <a:lstStyle/>
          <a:p>
            <a:pPr marL="342900" lvl="0" indent="-342900" algn="ctr" fontAlgn="base">
              <a:spcBef>
                <a:spcPct val="20000"/>
              </a:spcBef>
              <a:spcAft>
                <a:spcPct val="0"/>
              </a:spcAft>
              <a:buClr>
                <a:srgbClr val="F56600"/>
              </a:buClr>
            </a:pPr>
            <a:r>
              <a:rPr lang="en-US" altLang="en-US" sz="3500" b="1" i="1" dirty="0">
                <a:solidFill>
                  <a:srgbClr val="000000"/>
                </a:solidFill>
                <a:latin typeface="Arial Black" panose="020B0A04020102020204" pitchFamily="34" charset="0"/>
              </a:rPr>
              <a:t>It’s </a:t>
            </a:r>
            <a:r>
              <a:rPr lang="en-US" altLang="en-US" sz="3500" b="1" i="1" u="sng" dirty="0">
                <a:solidFill>
                  <a:srgbClr val="000000"/>
                </a:solidFill>
                <a:latin typeface="Arial Black" panose="020B0A04020102020204" pitchFamily="34" charset="0"/>
              </a:rPr>
              <a:t>YOUR</a:t>
            </a:r>
            <a:r>
              <a:rPr lang="en-US" altLang="en-US" sz="3500" b="1" i="1" dirty="0">
                <a:solidFill>
                  <a:srgbClr val="000000"/>
                </a:solidFill>
                <a:latin typeface="Arial Black" panose="020B0A04020102020204" pitchFamily="34" charset="0"/>
              </a:rPr>
              <a:t> Operation</a:t>
            </a:r>
          </a:p>
          <a:p>
            <a:pPr marL="342900" lvl="0" indent="-342900" algn="ctr" fontAlgn="base">
              <a:spcBef>
                <a:spcPct val="20000"/>
              </a:spcBef>
              <a:spcAft>
                <a:spcPct val="0"/>
              </a:spcAft>
              <a:buClr>
                <a:srgbClr val="F56600"/>
              </a:buClr>
            </a:pPr>
            <a:r>
              <a:rPr lang="en-US" altLang="en-US" sz="3500" b="1" i="1" dirty="0">
                <a:solidFill>
                  <a:srgbClr val="000000"/>
                </a:solidFill>
                <a:latin typeface="Arial Black" panose="020B0A04020102020204" pitchFamily="34" charset="0"/>
              </a:rPr>
              <a:t>and </a:t>
            </a:r>
            <a:r>
              <a:rPr lang="en-US" altLang="en-US" sz="3500" b="1" i="1" u="sng" dirty="0">
                <a:solidFill>
                  <a:srgbClr val="000000"/>
                </a:solidFill>
                <a:latin typeface="Arial Black" panose="020B0A04020102020204" pitchFamily="34" charset="0"/>
              </a:rPr>
              <a:t>YOUR</a:t>
            </a:r>
            <a:r>
              <a:rPr lang="en-US" altLang="en-US" sz="3500" b="1" i="1" dirty="0">
                <a:solidFill>
                  <a:srgbClr val="000000"/>
                </a:solidFill>
                <a:latin typeface="Arial Black" panose="020B0A04020102020204" pitchFamily="34" charset="0"/>
              </a:rPr>
              <a:t> system. </a:t>
            </a:r>
          </a:p>
          <a:p>
            <a:pPr marL="342900" lvl="0" indent="-342900" algn="ctr" fontAlgn="base">
              <a:spcBef>
                <a:spcPct val="20000"/>
              </a:spcBef>
              <a:spcAft>
                <a:spcPct val="0"/>
              </a:spcAft>
              <a:buClr>
                <a:srgbClr val="F56600"/>
              </a:buClr>
            </a:pPr>
            <a:r>
              <a:rPr lang="en-US" altLang="en-US" sz="3500" b="1" dirty="0">
                <a:solidFill>
                  <a:srgbClr val="000000"/>
                </a:solidFill>
                <a:latin typeface="Arial Black" panose="020B0A04020102020204" pitchFamily="34" charset="0"/>
              </a:rPr>
              <a:t> </a:t>
            </a:r>
          </a:p>
          <a:p>
            <a:pPr marL="342900" lvl="0" indent="-342900" algn="ctr" fontAlgn="base">
              <a:spcBef>
                <a:spcPct val="20000"/>
              </a:spcBef>
              <a:spcAft>
                <a:spcPct val="0"/>
              </a:spcAft>
              <a:buClr>
                <a:srgbClr val="F56600"/>
              </a:buClr>
            </a:pPr>
            <a:r>
              <a:rPr lang="en-US" altLang="en-US" sz="3500" b="1" dirty="0">
                <a:solidFill>
                  <a:srgbClr val="000000"/>
                </a:solidFill>
                <a:latin typeface="Arial Black" panose="020B0A04020102020204" pitchFamily="34" charset="0"/>
              </a:rPr>
              <a:t>We’re looking for a  </a:t>
            </a:r>
          </a:p>
          <a:p>
            <a:pPr marL="342900" lvl="0" indent="-342900" algn="ctr" fontAlgn="base">
              <a:spcBef>
                <a:spcPct val="20000"/>
              </a:spcBef>
              <a:spcAft>
                <a:spcPct val="0"/>
              </a:spcAft>
              <a:buClr>
                <a:srgbClr val="F56600"/>
              </a:buClr>
            </a:pPr>
            <a:r>
              <a:rPr lang="en-US" altLang="en-US" sz="3500" b="1" dirty="0">
                <a:solidFill>
                  <a:srgbClr val="000000"/>
                </a:solidFill>
                <a:latin typeface="Arial Black" panose="020B0A04020102020204" pitchFamily="34" charset="0"/>
              </a:rPr>
              <a:t>Control System to be in place based on </a:t>
            </a:r>
            <a:r>
              <a:rPr lang="en-US" altLang="en-US" sz="3500" b="1">
                <a:solidFill>
                  <a:srgbClr val="000000"/>
                </a:solidFill>
                <a:latin typeface="Arial Black" panose="020B0A04020102020204" pitchFamily="34" charset="0"/>
              </a:rPr>
              <a:t>your exposures. </a:t>
            </a:r>
            <a:endParaRPr lang="en-US" altLang="en-US" sz="3500" b="1" dirty="0">
              <a:solidFill>
                <a:srgbClr val="000000"/>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296729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30</a:t>
            </a:fld>
            <a:endParaRPr lang="en-US" dirty="0"/>
          </a:p>
        </p:txBody>
      </p:sp>
      <p:sp>
        <p:nvSpPr>
          <p:cNvPr id="4" name="Rectangle 3"/>
          <p:cNvSpPr/>
          <p:nvPr/>
        </p:nvSpPr>
        <p:spPr>
          <a:xfrm>
            <a:off x="0" y="1261155"/>
            <a:ext cx="12192000" cy="707886"/>
          </a:xfrm>
          <a:prstGeom prst="rect">
            <a:avLst/>
          </a:prstGeom>
          <a:solidFill>
            <a:srgbClr val="EF861A"/>
          </a:solidFill>
        </p:spPr>
        <p:txBody>
          <a:bodyPr wrap="square">
            <a:spAutoFit/>
          </a:bodyPr>
          <a:lstStyle/>
          <a:p>
            <a:pPr algn="ctr"/>
            <a:r>
              <a:rPr lang="en-US" sz="4000" dirty="0">
                <a:solidFill>
                  <a:schemeClr val="bg1"/>
                </a:solidFill>
              </a:rPr>
              <a:t>Self-Evaluation Main Menu</a:t>
            </a:r>
          </a:p>
        </p:txBody>
      </p:sp>
      <p:sp>
        <p:nvSpPr>
          <p:cNvPr id="5" name="TextBox 4"/>
          <p:cNvSpPr txBox="1"/>
          <p:nvPr/>
        </p:nvSpPr>
        <p:spPr>
          <a:xfrm>
            <a:off x="133832" y="2218588"/>
            <a:ext cx="4695022" cy="3908762"/>
          </a:xfrm>
          <a:prstGeom prst="rect">
            <a:avLst/>
          </a:prstGeom>
          <a:noFill/>
        </p:spPr>
        <p:txBody>
          <a:bodyPr wrap="square" rtlCol="0">
            <a:spAutoFit/>
          </a:bodyPr>
          <a:lstStyle/>
          <a:p>
            <a:pPr marL="342900" indent="-342900">
              <a:buFontTx/>
              <a:buChar char="-"/>
            </a:pPr>
            <a:r>
              <a:rPr lang="en-US" sz="2000" b="1" dirty="0"/>
              <a:t>Continue the same steps for all 8 components</a:t>
            </a:r>
          </a:p>
          <a:p>
            <a:pPr marL="342900" indent="-342900">
              <a:buFontTx/>
              <a:buChar char="-"/>
            </a:pPr>
            <a:endParaRPr lang="en-US" sz="2000" dirty="0"/>
          </a:p>
          <a:p>
            <a:pPr marL="342900" indent="-342900">
              <a:buFontTx/>
              <a:buChar char="-"/>
            </a:pPr>
            <a:r>
              <a:rPr lang="en-US" sz="1600" dirty="0"/>
              <a:t>As you navigate through the Self Evaluation; ensure that you save before exiting in the event you need to come back to the form.</a:t>
            </a:r>
          </a:p>
          <a:p>
            <a:pPr marL="342900" indent="-342900">
              <a:buFontTx/>
              <a:buChar char="-"/>
            </a:pPr>
            <a:endParaRPr lang="en-US" sz="1600" dirty="0"/>
          </a:p>
          <a:p>
            <a:pPr marL="342900" indent="-342900">
              <a:buFontTx/>
              <a:buChar char="-"/>
            </a:pPr>
            <a:r>
              <a:rPr lang="en-US" sz="1600" dirty="0"/>
              <a:t>Also avoid using the back button on your internet browser.  To return to the pictured screen. Please use the “</a:t>
            </a:r>
            <a:r>
              <a:rPr lang="en-US" sz="1600" b="1" dirty="0"/>
              <a:t>Back to Menu</a:t>
            </a:r>
            <a:r>
              <a:rPr lang="en-US" sz="1600" dirty="0"/>
              <a:t>” button on the bottom left.</a:t>
            </a:r>
          </a:p>
          <a:p>
            <a:pPr marL="342900" indent="-342900">
              <a:buFontTx/>
              <a:buChar char="-"/>
            </a:pPr>
            <a:endParaRPr lang="en-US" sz="2000" dirty="0"/>
          </a:p>
          <a:p>
            <a:pPr marL="342900" indent="-342900">
              <a:buFontTx/>
              <a:buChar char="-"/>
            </a:pPr>
            <a:r>
              <a:rPr lang="en-US" sz="2000" dirty="0"/>
              <a:t>Once all 8 components are complete.  Select the “</a:t>
            </a:r>
            <a:r>
              <a:rPr lang="en-US" sz="2000" b="1" dirty="0"/>
              <a:t>Approval” </a:t>
            </a:r>
            <a:r>
              <a:rPr lang="en-US" sz="2000" dirty="0"/>
              <a:t>section.</a:t>
            </a:r>
          </a:p>
        </p:txBody>
      </p:sp>
      <p:pic>
        <p:nvPicPr>
          <p:cNvPr id="6" name="Picture 5">
            <a:extLst>
              <a:ext uri="{FF2B5EF4-FFF2-40B4-BE49-F238E27FC236}">
                <a16:creationId xmlns:a16="http://schemas.microsoft.com/office/drawing/2014/main" id="{A5A3BCE0-DC68-44F6-A12F-2D2B0BDF74E9}"/>
              </a:ext>
            </a:extLst>
          </p:cNvPr>
          <p:cNvPicPr>
            <a:picLocks noChangeAspect="1"/>
          </p:cNvPicPr>
          <p:nvPr/>
        </p:nvPicPr>
        <p:blipFill>
          <a:blip r:embed="rId3"/>
          <a:stretch>
            <a:fillRect/>
          </a:stretch>
        </p:blipFill>
        <p:spPr>
          <a:xfrm>
            <a:off x="5167901" y="1957982"/>
            <a:ext cx="7024099" cy="4752434"/>
          </a:xfrm>
          <a:prstGeom prst="rect">
            <a:avLst/>
          </a:prstGeom>
        </p:spPr>
      </p:pic>
      <p:sp>
        <p:nvSpPr>
          <p:cNvPr id="7" name="Oval 6">
            <a:extLst>
              <a:ext uri="{FF2B5EF4-FFF2-40B4-BE49-F238E27FC236}">
                <a16:creationId xmlns:a16="http://schemas.microsoft.com/office/drawing/2014/main" id="{7B8A17A1-12FD-41EE-91FA-7938D5E73CB1}"/>
              </a:ext>
            </a:extLst>
          </p:cNvPr>
          <p:cNvSpPr/>
          <p:nvPr/>
        </p:nvSpPr>
        <p:spPr>
          <a:xfrm>
            <a:off x="4719263" y="5784351"/>
            <a:ext cx="1993186" cy="571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00453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31</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Completing the Self-Evaluation</a:t>
            </a:r>
          </a:p>
        </p:txBody>
      </p:sp>
      <p:sp>
        <p:nvSpPr>
          <p:cNvPr id="4" name="TextBox 3"/>
          <p:cNvSpPr txBox="1"/>
          <p:nvPr/>
        </p:nvSpPr>
        <p:spPr>
          <a:xfrm>
            <a:off x="142504" y="2056686"/>
            <a:ext cx="3479470"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a:t>Once you have answered all 24 questions and attached all supporting documentation</a:t>
            </a:r>
          </a:p>
          <a:p>
            <a:pPr marL="285750" indent="-285750">
              <a:buFont typeface="Wingdings" panose="05000000000000000000" pitchFamily="2" charset="2"/>
              <a:buChar char="Ø"/>
            </a:pPr>
            <a:endParaRPr lang="en-US" b="1" u="sng" dirty="0"/>
          </a:p>
          <a:p>
            <a:pPr marL="285750" indent="-285750">
              <a:buFont typeface="Wingdings" panose="05000000000000000000" pitchFamily="2" charset="2"/>
              <a:buChar char="Ø"/>
            </a:pPr>
            <a:r>
              <a:rPr lang="en-US" b="1" u="sng" dirty="0"/>
              <a:t>CFO (or highest-ranking financial officer) for your Entity Print his/her name to acknowledge the review of the completed Self Evaluation’s content.</a:t>
            </a:r>
          </a:p>
          <a:p>
            <a:pPr marL="285750" indent="-285750">
              <a:buFont typeface="Wingdings" panose="05000000000000000000" pitchFamily="2" charset="2"/>
              <a:buChar char="Ø"/>
            </a:pPr>
            <a:endParaRPr lang="en-US" b="1" u="sng" dirty="0"/>
          </a:p>
          <a:p>
            <a:pPr marL="285750" indent="-285750">
              <a:buFont typeface="Wingdings" panose="05000000000000000000" pitchFamily="2" charset="2"/>
              <a:buChar char="Ø"/>
            </a:pPr>
            <a:r>
              <a:rPr lang="en-US" dirty="0"/>
              <a:t>The agency’s </a:t>
            </a:r>
            <a:r>
              <a:rPr lang="en-US" b="1" dirty="0"/>
              <a:t>Risk Management  Coordinator </a:t>
            </a:r>
            <a:r>
              <a:rPr lang="en-US" dirty="0"/>
              <a:t> will also need print his/her name to acknowledge the review of the completed Self Evaluation’s content.</a:t>
            </a:r>
          </a:p>
          <a:p>
            <a:endParaRPr lang="en-US" dirty="0"/>
          </a:p>
          <a:p>
            <a:endParaRPr lang="en-US" dirty="0"/>
          </a:p>
        </p:txBody>
      </p:sp>
      <p:pic>
        <p:nvPicPr>
          <p:cNvPr id="10" name="Picture 9">
            <a:extLst>
              <a:ext uri="{FF2B5EF4-FFF2-40B4-BE49-F238E27FC236}">
                <a16:creationId xmlns:a16="http://schemas.microsoft.com/office/drawing/2014/main" id="{7BA4F8EA-B014-4BED-B127-F7D19244350E}"/>
              </a:ext>
            </a:extLst>
          </p:cNvPr>
          <p:cNvPicPr>
            <a:picLocks noChangeAspect="1"/>
          </p:cNvPicPr>
          <p:nvPr/>
        </p:nvPicPr>
        <p:blipFill>
          <a:blip r:embed="rId3"/>
          <a:stretch>
            <a:fillRect/>
          </a:stretch>
        </p:blipFill>
        <p:spPr>
          <a:xfrm>
            <a:off x="3982980" y="1945290"/>
            <a:ext cx="8201891" cy="4912710"/>
          </a:xfrm>
          <a:prstGeom prst="rect">
            <a:avLst/>
          </a:prstGeom>
        </p:spPr>
      </p:pic>
    </p:spTree>
    <p:custDataLst>
      <p:tags r:id="rId1"/>
    </p:custDataLst>
    <p:extLst>
      <p:ext uri="{BB962C8B-B14F-4D97-AF65-F5344CB8AC3E}">
        <p14:creationId xmlns:p14="http://schemas.microsoft.com/office/powerpoint/2010/main" val="386326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32</a:t>
            </a:fld>
            <a:endParaRPr lang="en-US" dirty="0"/>
          </a:p>
        </p:txBody>
      </p:sp>
      <p:sp>
        <p:nvSpPr>
          <p:cNvPr id="3" name="Rectangle 2"/>
          <p:cNvSpPr/>
          <p:nvPr/>
        </p:nvSpPr>
        <p:spPr>
          <a:xfrm>
            <a:off x="0" y="1235035"/>
            <a:ext cx="12192000" cy="677108"/>
          </a:xfrm>
          <a:prstGeom prst="rect">
            <a:avLst/>
          </a:prstGeom>
          <a:solidFill>
            <a:srgbClr val="EF861A"/>
          </a:solidFill>
        </p:spPr>
        <p:txBody>
          <a:bodyPr wrap="square">
            <a:spAutoFit/>
          </a:bodyPr>
          <a:lstStyle/>
          <a:p>
            <a:pPr algn="ctr"/>
            <a:r>
              <a:rPr lang="en-US" sz="3800" b="1" dirty="0">
                <a:solidFill>
                  <a:schemeClr val="bg1"/>
                </a:solidFill>
              </a:rPr>
              <a:t>CFO Approval Details</a:t>
            </a:r>
          </a:p>
        </p:txBody>
      </p:sp>
      <p:sp>
        <p:nvSpPr>
          <p:cNvPr id="4" name="Rectangle 3"/>
          <p:cNvSpPr/>
          <p:nvPr/>
        </p:nvSpPr>
        <p:spPr>
          <a:xfrm>
            <a:off x="-9157" y="1912143"/>
            <a:ext cx="6700654" cy="5754396"/>
          </a:xfrm>
          <a:prstGeom prst="rect">
            <a:avLst/>
          </a:prstGeom>
        </p:spPr>
        <p:txBody>
          <a:bodyPr wrap="square">
            <a:spAutoFit/>
          </a:bodyPr>
          <a:lstStyle/>
          <a:p>
            <a:pPr lvl="0">
              <a:lnSpc>
                <a:spcPct val="90000"/>
              </a:lnSpc>
              <a:spcBef>
                <a:spcPts val="1000"/>
              </a:spcBef>
            </a:pPr>
            <a:r>
              <a:rPr lang="en-US" sz="4400" b="1" dirty="0">
                <a:solidFill>
                  <a:srgbClr val="FF0000"/>
                </a:solidFill>
              </a:rPr>
              <a:t>***IMPORTANT***</a:t>
            </a:r>
          </a:p>
          <a:p>
            <a:pPr marL="228600" lvl="0" indent="-228600">
              <a:lnSpc>
                <a:spcPct val="90000"/>
              </a:lnSpc>
              <a:spcBef>
                <a:spcPts val="1000"/>
              </a:spcBef>
              <a:buFont typeface="Arial" panose="020B0604020202020204" pitchFamily="34" charset="0"/>
              <a:buChar char="•"/>
            </a:pPr>
            <a:r>
              <a:rPr lang="en-US" sz="2000" b="1" dirty="0">
                <a:highlight>
                  <a:srgbClr val="FFFF00"/>
                </a:highlight>
              </a:rPr>
              <a:t>Only the user that STARTED the evaluation will be able to see the entire evaluation form</a:t>
            </a:r>
            <a:r>
              <a:rPr lang="en-US" sz="2000" b="1" dirty="0"/>
              <a:t>.</a:t>
            </a:r>
          </a:p>
          <a:p>
            <a:pPr marL="228600" lvl="0" indent="-228600">
              <a:lnSpc>
                <a:spcPct val="90000"/>
              </a:lnSpc>
              <a:spcBef>
                <a:spcPts val="1000"/>
              </a:spcBef>
              <a:buFont typeface="Arial" panose="020B0604020202020204" pitchFamily="34" charset="0"/>
              <a:buChar char="•"/>
            </a:pPr>
            <a:r>
              <a:rPr lang="en-US" sz="2000" b="1" dirty="0"/>
              <a:t>For the CFO to review the entire form and the attachments there are 2 options:</a:t>
            </a:r>
          </a:p>
          <a:p>
            <a:pPr marL="685800" lvl="1" indent="-228600">
              <a:lnSpc>
                <a:spcPct val="90000"/>
              </a:lnSpc>
              <a:spcBef>
                <a:spcPts val="1000"/>
              </a:spcBef>
              <a:buFont typeface="Arial" panose="020B0604020202020204" pitchFamily="34" charset="0"/>
              <a:buChar char="•"/>
            </a:pPr>
            <a:r>
              <a:rPr lang="en-US" sz="2000" b="1" dirty="0"/>
              <a:t>Option 1: </a:t>
            </a:r>
            <a:r>
              <a:rPr lang="en-US" sz="2000" dirty="0"/>
              <a:t>The Risk manager and the CFO can set up a meeting to review the evaluation together under the Risk Managers profile.</a:t>
            </a:r>
          </a:p>
          <a:p>
            <a:pPr marL="685800" lvl="1" indent="-228600">
              <a:lnSpc>
                <a:spcPct val="90000"/>
              </a:lnSpc>
              <a:spcBef>
                <a:spcPts val="1000"/>
              </a:spcBef>
              <a:buFont typeface="Arial" panose="020B0604020202020204" pitchFamily="34" charset="0"/>
              <a:buChar char="•"/>
            </a:pPr>
            <a:r>
              <a:rPr lang="en-US" sz="2000" b="1" dirty="0"/>
              <a:t>Option 2:</a:t>
            </a:r>
            <a:r>
              <a:rPr lang="en-US" sz="2000" dirty="0"/>
              <a:t> The Risk Manager can delegate all sections of the form to the CFO. So that the CFO can review each section on their own account</a:t>
            </a:r>
          </a:p>
          <a:p>
            <a:pPr marL="228600" indent="-228600">
              <a:lnSpc>
                <a:spcPct val="90000"/>
              </a:lnSpc>
              <a:spcBef>
                <a:spcPts val="1000"/>
              </a:spcBef>
              <a:buFont typeface="Arial" panose="020B0604020202020204" pitchFamily="34" charset="0"/>
              <a:buChar char="•"/>
            </a:pPr>
            <a:r>
              <a:rPr lang="en-US" sz="2000" b="1" dirty="0"/>
              <a:t>The Approval Section </a:t>
            </a:r>
            <a:r>
              <a:rPr lang="en-US" sz="2000" b="1" dirty="0">
                <a:solidFill>
                  <a:srgbClr val="FF0000"/>
                </a:solidFill>
              </a:rPr>
              <a:t>Must Be delegated to the CFO</a:t>
            </a:r>
            <a:r>
              <a:rPr lang="en-US" sz="2000" b="1" dirty="0"/>
              <a:t> </a:t>
            </a:r>
            <a:r>
              <a:rPr lang="en-US" sz="2000" dirty="0"/>
              <a:t>regardless; so that the CFO can sign off on the form after the review.</a:t>
            </a:r>
          </a:p>
          <a:p>
            <a:pPr marL="228600" lvl="0" indent="-228600">
              <a:lnSpc>
                <a:spcPct val="90000"/>
              </a:lnSpc>
              <a:spcBef>
                <a:spcPts val="1000"/>
              </a:spcBef>
              <a:buFont typeface="Arial" panose="020B0604020202020204" pitchFamily="34" charset="0"/>
              <a:buChar char="•"/>
            </a:pPr>
            <a:endParaRPr lang="en-US" sz="2000" b="1" dirty="0"/>
          </a:p>
          <a:p>
            <a:pPr marL="228600" lvl="0" indent="-228600">
              <a:lnSpc>
                <a:spcPct val="90000"/>
              </a:lnSpc>
              <a:spcBef>
                <a:spcPts val="1000"/>
              </a:spcBef>
              <a:buFont typeface="Arial" panose="020B0604020202020204" pitchFamily="34" charset="0"/>
              <a:buChar char="•"/>
            </a:pPr>
            <a:endParaRPr lang="en-US" sz="2000" b="1" dirty="0"/>
          </a:p>
        </p:txBody>
      </p:sp>
      <p:pic>
        <p:nvPicPr>
          <p:cNvPr id="10" name="Picture 9">
            <a:extLst>
              <a:ext uri="{FF2B5EF4-FFF2-40B4-BE49-F238E27FC236}">
                <a16:creationId xmlns:a16="http://schemas.microsoft.com/office/drawing/2014/main" id="{2FC8C577-3FF5-4DCD-A5FE-CAF8B18566E4}"/>
              </a:ext>
            </a:extLst>
          </p:cNvPr>
          <p:cNvPicPr>
            <a:picLocks noChangeAspect="1"/>
          </p:cNvPicPr>
          <p:nvPr/>
        </p:nvPicPr>
        <p:blipFill rotWithShape="1">
          <a:blip r:embed="rId3"/>
          <a:srcRect l="-1879" t="12234" b="4464"/>
          <a:stretch/>
        </p:blipFill>
        <p:spPr>
          <a:xfrm>
            <a:off x="6441896" y="4937586"/>
            <a:ext cx="5750104" cy="1920413"/>
          </a:xfrm>
          <a:prstGeom prst="rect">
            <a:avLst/>
          </a:prstGeom>
        </p:spPr>
      </p:pic>
      <p:sp>
        <p:nvSpPr>
          <p:cNvPr id="11" name="Arrow: Left 10">
            <a:extLst>
              <a:ext uri="{FF2B5EF4-FFF2-40B4-BE49-F238E27FC236}">
                <a16:creationId xmlns:a16="http://schemas.microsoft.com/office/drawing/2014/main" id="{D392D445-FD86-4BFF-8419-E6CA6AAFD5AB}"/>
              </a:ext>
            </a:extLst>
          </p:cNvPr>
          <p:cNvSpPr/>
          <p:nvPr/>
        </p:nvSpPr>
        <p:spPr>
          <a:xfrm rot="10800000">
            <a:off x="6433027" y="5756255"/>
            <a:ext cx="1436649" cy="265166"/>
          </a:xfrm>
          <a:prstGeom prst="leftArrow">
            <a:avLst>
              <a:gd name="adj1" fmla="val 50000"/>
              <a:gd name="adj2" fmla="val 746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EF526FE-4C6F-4EB6-901E-23D29AF1BA2E}"/>
              </a:ext>
            </a:extLst>
          </p:cNvPr>
          <p:cNvPicPr>
            <a:picLocks noChangeAspect="1"/>
          </p:cNvPicPr>
          <p:nvPr/>
        </p:nvPicPr>
        <p:blipFill>
          <a:blip r:embed="rId4"/>
          <a:stretch>
            <a:fillRect/>
          </a:stretch>
        </p:blipFill>
        <p:spPr>
          <a:xfrm>
            <a:off x="6614809" y="1876640"/>
            <a:ext cx="5556718" cy="2924421"/>
          </a:xfrm>
          <a:prstGeom prst="rect">
            <a:avLst/>
          </a:prstGeom>
        </p:spPr>
      </p:pic>
    </p:spTree>
    <p:custDataLst>
      <p:tags r:id="rId1"/>
    </p:custDataLst>
    <p:extLst>
      <p:ext uri="{BB962C8B-B14F-4D97-AF65-F5344CB8AC3E}">
        <p14:creationId xmlns:p14="http://schemas.microsoft.com/office/powerpoint/2010/main" val="375815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33</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Completing the Self-Evaluation</a:t>
            </a:r>
          </a:p>
        </p:txBody>
      </p:sp>
      <p:sp>
        <p:nvSpPr>
          <p:cNvPr id="4" name="TextBox 3"/>
          <p:cNvSpPr txBox="1"/>
          <p:nvPr/>
        </p:nvSpPr>
        <p:spPr>
          <a:xfrm>
            <a:off x="142504" y="2056686"/>
            <a:ext cx="3479470"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Once you have answered all 24 questions, attached all supporting documentation,</a:t>
            </a:r>
          </a:p>
          <a:p>
            <a:pPr marL="285750" indent="-285750">
              <a:buFont typeface="Wingdings" panose="05000000000000000000" pitchFamily="2" charset="2"/>
              <a:buChar char="Ø"/>
            </a:pPr>
            <a:endParaRPr lang="en-US" dirty="0"/>
          </a:p>
          <a:p>
            <a:r>
              <a:rPr lang="en-US" b="1" dirty="0"/>
              <a:t>AND</a:t>
            </a:r>
          </a:p>
          <a:p>
            <a:endParaRPr lang="en-US" dirty="0"/>
          </a:p>
          <a:p>
            <a:pPr marL="285750" indent="-285750">
              <a:buFont typeface="Wingdings" panose="05000000000000000000" pitchFamily="2" charset="2"/>
              <a:buChar char="Ø"/>
            </a:pPr>
            <a:r>
              <a:rPr lang="en-US" dirty="0"/>
              <a:t>The CFO and Risk Management Coordinator have completed the </a:t>
            </a:r>
            <a:r>
              <a:rPr lang="en-US" b="1" dirty="0"/>
              <a:t>Approval </a:t>
            </a:r>
            <a:r>
              <a:rPr lang="en-US" dirty="0"/>
              <a:t>section.</a:t>
            </a:r>
          </a:p>
          <a:p>
            <a:pPr marL="285750" indent="-285750">
              <a:buFont typeface="Wingdings" panose="05000000000000000000" pitchFamily="2" charset="2"/>
              <a:buChar char="Ø"/>
            </a:pPr>
            <a:endParaRPr lang="en-US" b="1" u="sng" dirty="0"/>
          </a:p>
          <a:p>
            <a:pPr marL="285750" indent="-285750">
              <a:buFont typeface="Wingdings" panose="05000000000000000000" pitchFamily="2" charset="2"/>
              <a:buChar char="Ø"/>
            </a:pPr>
            <a:r>
              <a:rPr lang="en-US" b="1" dirty="0"/>
              <a:t>Submit the completed Evaluation</a:t>
            </a:r>
            <a:r>
              <a:rPr lang="en-US" dirty="0"/>
              <a:t>.</a:t>
            </a:r>
          </a:p>
          <a:p>
            <a:pPr marL="742950" lvl="1" indent="-285750">
              <a:buFont typeface="Wingdings" panose="05000000000000000000" pitchFamily="2" charset="2"/>
              <a:buChar char="Ø"/>
            </a:pPr>
            <a:r>
              <a:rPr lang="en-US" dirty="0"/>
              <a:t>You should receive a confirmation email shortly after the submission</a:t>
            </a:r>
          </a:p>
          <a:p>
            <a:endParaRPr lang="en-US" dirty="0"/>
          </a:p>
        </p:txBody>
      </p:sp>
      <p:pic>
        <p:nvPicPr>
          <p:cNvPr id="5" name="Picture 4">
            <a:extLst>
              <a:ext uri="{FF2B5EF4-FFF2-40B4-BE49-F238E27FC236}">
                <a16:creationId xmlns:a16="http://schemas.microsoft.com/office/drawing/2014/main" id="{D3F22B72-097A-41B3-8BF7-BE929A6C6EDA}"/>
              </a:ext>
            </a:extLst>
          </p:cNvPr>
          <p:cNvPicPr>
            <a:picLocks noChangeAspect="1"/>
          </p:cNvPicPr>
          <p:nvPr/>
        </p:nvPicPr>
        <p:blipFill>
          <a:blip r:embed="rId3"/>
          <a:stretch>
            <a:fillRect/>
          </a:stretch>
        </p:blipFill>
        <p:spPr>
          <a:xfrm>
            <a:off x="3904180" y="1945289"/>
            <a:ext cx="8287820" cy="4776185"/>
          </a:xfrm>
          <a:prstGeom prst="rect">
            <a:avLst/>
          </a:prstGeom>
        </p:spPr>
      </p:pic>
      <p:sp>
        <p:nvSpPr>
          <p:cNvPr id="7" name="Oval 6">
            <a:extLst>
              <a:ext uri="{FF2B5EF4-FFF2-40B4-BE49-F238E27FC236}">
                <a16:creationId xmlns:a16="http://schemas.microsoft.com/office/drawing/2014/main" id="{5C8903A4-F8A0-4968-852F-A82089244BF9}"/>
              </a:ext>
            </a:extLst>
          </p:cNvPr>
          <p:cNvSpPr/>
          <p:nvPr/>
        </p:nvSpPr>
        <p:spPr>
          <a:xfrm>
            <a:off x="4503506" y="6252912"/>
            <a:ext cx="1993186" cy="571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917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C1F001E-D7BA-4815-827A-A7A340FB9D02}"/>
              </a:ext>
            </a:extLst>
          </p:cNvPr>
          <p:cNvPicPr>
            <a:picLocks noChangeAspect="1"/>
          </p:cNvPicPr>
          <p:nvPr/>
        </p:nvPicPr>
        <p:blipFill>
          <a:blip r:embed="rId3"/>
          <a:stretch>
            <a:fillRect/>
          </a:stretch>
        </p:blipFill>
        <p:spPr>
          <a:xfrm>
            <a:off x="6524129" y="1672155"/>
            <a:ext cx="5667871" cy="2948483"/>
          </a:xfrm>
          <a:prstGeom prst="rect">
            <a:avLst/>
          </a:prstGeom>
        </p:spPr>
      </p:pic>
      <p:pic>
        <p:nvPicPr>
          <p:cNvPr id="5" name="Picture 4">
            <a:extLst>
              <a:ext uri="{FF2B5EF4-FFF2-40B4-BE49-F238E27FC236}">
                <a16:creationId xmlns:a16="http://schemas.microsoft.com/office/drawing/2014/main" id="{003F5A64-64AD-486B-A9DB-5DCAB38D247F}"/>
              </a:ext>
            </a:extLst>
          </p:cNvPr>
          <p:cNvPicPr>
            <a:picLocks noChangeAspect="1"/>
          </p:cNvPicPr>
          <p:nvPr/>
        </p:nvPicPr>
        <p:blipFill>
          <a:blip r:embed="rId4"/>
          <a:stretch>
            <a:fillRect/>
          </a:stretch>
        </p:blipFill>
        <p:spPr>
          <a:xfrm>
            <a:off x="0" y="3429001"/>
            <a:ext cx="6691847" cy="3292474"/>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34</a:t>
            </a:fld>
            <a:endParaRPr lang="en-US" dirty="0"/>
          </a:p>
        </p:txBody>
      </p:sp>
      <p:sp>
        <p:nvSpPr>
          <p:cNvPr id="3" name="Rectangle 2"/>
          <p:cNvSpPr/>
          <p:nvPr/>
        </p:nvSpPr>
        <p:spPr>
          <a:xfrm>
            <a:off x="0" y="1020106"/>
            <a:ext cx="12192000" cy="707886"/>
          </a:xfrm>
          <a:prstGeom prst="rect">
            <a:avLst/>
          </a:prstGeom>
          <a:solidFill>
            <a:srgbClr val="EF861A"/>
          </a:solidFill>
        </p:spPr>
        <p:txBody>
          <a:bodyPr wrap="square">
            <a:spAutoFit/>
          </a:bodyPr>
          <a:lstStyle/>
          <a:p>
            <a:pPr algn="ctr"/>
            <a:r>
              <a:rPr lang="en-US" sz="4000" dirty="0">
                <a:solidFill>
                  <a:schemeClr val="bg1"/>
                </a:solidFill>
              </a:rPr>
              <a:t>Agency - CLCP IRM Dashboard</a:t>
            </a:r>
          </a:p>
        </p:txBody>
      </p:sp>
      <p:sp>
        <p:nvSpPr>
          <p:cNvPr id="6" name="TextBox 5"/>
          <p:cNvSpPr txBox="1"/>
          <p:nvPr/>
        </p:nvSpPr>
        <p:spPr>
          <a:xfrm>
            <a:off x="0" y="1488682"/>
            <a:ext cx="6934200" cy="2308324"/>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endParaRPr lang="en-US" dirty="0"/>
          </a:p>
          <a:p>
            <a:r>
              <a:rPr lang="en-US" b="1" dirty="0"/>
              <a:t>  “Review Your Loss Control Self Eval Submission” Icon:</a:t>
            </a:r>
          </a:p>
          <a:p>
            <a:endParaRPr lang="en-US" dirty="0"/>
          </a:p>
          <a:p>
            <a:pPr marL="742950" lvl="1" indent="-285750">
              <a:buFont typeface="Wingdings" panose="05000000000000000000" pitchFamily="2" charset="2"/>
              <a:buChar char="Ø"/>
            </a:pPr>
            <a:r>
              <a:rPr lang="en-US" dirty="0"/>
              <a:t> Will take you to a page that will display you agency’s results and recommendations.</a:t>
            </a:r>
          </a:p>
          <a:p>
            <a:pPr marL="742950" lvl="1" indent="-285750">
              <a:buFont typeface="Wingdings" panose="05000000000000000000" pitchFamily="2" charset="2"/>
              <a:buChar char="Ø"/>
            </a:pPr>
            <a:endParaRPr lang="en-US" dirty="0">
              <a:solidFill>
                <a:srgbClr val="FF0000"/>
              </a:solidFill>
            </a:endParaRPr>
          </a:p>
          <a:p>
            <a:pPr marL="285750" indent="-285750">
              <a:buFont typeface="Wingdings" panose="05000000000000000000" pitchFamily="2" charset="2"/>
              <a:buChar char="Ø"/>
            </a:pPr>
            <a:endParaRPr lang="en-US" dirty="0"/>
          </a:p>
        </p:txBody>
      </p:sp>
      <p:sp>
        <p:nvSpPr>
          <p:cNvPr id="8" name="Right Arrow 7"/>
          <p:cNvSpPr/>
          <p:nvPr/>
        </p:nvSpPr>
        <p:spPr>
          <a:xfrm rot="10800000">
            <a:off x="1763241" y="3577527"/>
            <a:ext cx="812978" cy="2194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82E40A-DA16-4109-9B11-D23C926F60E4}"/>
              </a:ext>
            </a:extLst>
          </p:cNvPr>
          <p:cNvSpPr/>
          <p:nvPr/>
        </p:nvSpPr>
        <p:spPr>
          <a:xfrm>
            <a:off x="2050586" y="5145732"/>
            <a:ext cx="1051265" cy="704566"/>
          </a:xfrm>
          <a:prstGeom prst="rect">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E89F36-5D22-47C7-9B53-A64A7ADD22FA}"/>
              </a:ext>
            </a:extLst>
          </p:cNvPr>
          <p:cNvPicPr>
            <a:picLocks noChangeAspect="1"/>
          </p:cNvPicPr>
          <p:nvPr/>
        </p:nvPicPr>
        <p:blipFill>
          <a:blip r:embed="rId5"/>
          <a:stretch>
            <a:fillRect/>
          </a:stretch>
        </p:blipFill>
        <p:spPr>
          <a:xfrm>
            <a:off x="6789907" y="4574322"/>
            <a:ext cx="5402093" cy="2308324"/>
          </a:xfrm>
          <a:prstGeom prst="rect">
            <a:avLst/>
          </a:prstGeom>
        </p:spPr>
      </p:pic>
    </p:spTree>
    <p:custDataLst>
      <p:tags r:id="rId1"/>
    </p:custDataLst>
    <p:extLst>
      <p:ext uri="{BB962C8B-B14F-4D97-AF65-F5344CB8AC3E}">
        <p14:creationId xmlns:p14="http://schemas.microsoft.com/office/powerpoint/2010/main" val="3855195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C1F001E-D7BA-4815-827A-A7A340FB9D02}"/>
              </a:ext>
            </a:extLst>
          </p:cNvPr>
          <p:cNvPicPr>
            <a:picLocks noChangeAspect="1"/>
          </p:cNvPicPr>
          <p:nvPr/>
        </p:nvPicPr>
        <p:blipFill>
          <a:blip r:embed="rId3"/>
          <a:stretch>
            <a:fillRect/>
          </a:stretch>
        </p:blipFill>
        <p:spPr>
          <a:xfrm>
            <a:off x="3685087" y="1585330"/>
            <a:ext cx="8589592" cy="5162610"/>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35</a:t>
            </a:fld>
            <a:endParaRPr lang="en-US" dirty="0"/>
          </a:p>
        </p:txBody>
      </p:sp>
      <p:sp>
        <p:nvSpPr>
          <p:cNvPr id="3" name="Rectangle 2"/>
          <p:cNvSpPr/>
          <p:nvPr/>
        </p:nvSpPr>
        <p:spPr>
          <a:xfrm>
            <a:off x="0" y="1020106"/>
            <a:ext cx="12192000" cy="646331"/>
          </a:xfrm>
          <a:prstGeom prst="rect">
            <a:avLst/>
          </a:prstGeom>
          <a:solidFill>
            <a:srgbClr val="EF861A"/>
          </a:solidFill>
        </p:spPr>
        <p:txBody>
          <a:bodyPr wrap="square">
            <a:spAutoFit/>
          </a:bodyPr>
          <a:lstStyle/>
          <a:p>
            <a:pPr algn="ctr"/>
            <a:r>
              <a:rPr lang="en-US" sz="3600" b="1" dirty="0">
                <a:solidFill>
                  <a:schemeClr val="bg1"/>
                </a:solidFill>
              </a:rPr>
              <a:t>“Review Your Loss Control Self Eval Submission” Icon:</a:t>
            </a:r>
            <a:endParaRPr lang="en-US" sz="3600" dirty="0">
              <a:solidFill>
                <a:schemeClr val="bg1"/>
              </a:solidFill>
            </a:endParaRPr>
          </a:p>
        </p:txBody>
      </p:sp>
      <p:sp>
        <p:nvSpPr>
          <p:cNvPr id="17" name="Oval 16">
            <a:extLst>
              <a:ext uri="{FF2B5EF4-FFF2-40B4-BE49-F238E27FC236}">
                <a16:creationId xmlns:a16="http://schemas.microsoft.com/office/drawing/2014/main" id="{1B460B8F-3A5A-4101-B3C2-454CD064DCD8}"/>
              </a:ext>
            </a:extLst>
          </p:cNvPr>
          <p:cNvSpPr/>
          <p:nvPr/>
        </p:nvSpPr>
        <p:spPr>
          <a:xfrm>
            <a:off x="4056818" y="2224571"/>
            <a:ext cx="258429" cy="31762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8" name="Oval 17">
            <a:extLst>
              <a:ext uri="{FF2B5EF4-FFF2-40B4-BE49-F238E27FC236}">
                <a16:creationId xmlns:a16="http://schemas.microsoft.com/office/drawing/2014/main" id="{CE216C2C-B49A-49CF-ABB0-74F992EB5E0F}"/>
              </a:ext>
            </a:extLst>
          </p:cNvPr>
          <p:cNvSpPr/>
          <p:nvPr/>
        </p:nvSpPr>
        <p:spPr>
          <a:xfrm>
            <a:off x="6677564" y="2162119"/>
            <a:ext cx="309800" cy="2971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9" name="Oval 18">
            <a:extLst>
              <a:ext uri="{FF2B5EF4-FFF2-40B4-BE49-F238E27FC236}">
                <a16:creationId xmlns:a16="http://schemas.microsoft.com/office/drawing/2014/main" id="{C928AF2F-E9D6-4BEB-834E-59A848AD2AED}"/>
              </a:ext>
            </a:extLst>
          </p:cNvPr>
          <p:cNvSpPr/>
          <p:nvPr/>
        </p:nvSpPr>
        <p:spPr>
          <a:xfrm>
            <a:off x="8103133" y="2162120"/>
            <a:ext cx="309800" cy="2971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0" name="Oval 19">
            <a:extLst>
              <a:ext uri="{FF2B5EF4-FFF2-40B4-BE49-F238E27FC236}">
                <a16:creationId xmlns:a16="http://schemas.microsoft.com/office/drawing/2014/main" id="{AEBD13BF-6277-4C2E-919F-6E38EA313B47}"/>
              </a:ext>
            </a:extLst>
          </p:cNvPr>
          <p:cNvSpPr/>
          <p:nvPr/>
        </p:nvSpPr>
        <p:spPr>
          <a:xfrm>
            <a:off x="10262878" y="2632680"/>
            <a:ext cx="309800" cy="2971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1" name="Oval 20">
            <a:extLst>
              <a:ext uri="{FF2B5EF4-FFF2-40B4-BE49-F238E27FC236}">
                <a16:creationId xmlns:a16="http://schemas.microsoft.com/office/drawing/2014/main" id="{9785489B-5F5B-44D5-BA00-B30A45AE10DD}"/>
              </a:ext>
            </a:extLst>
          </p:cNvPr>
          <p:cNvSpPr/>
          <p:nvPr/>
        </p:nvSpPr>
        <p:spPr>
          <a:xfrm>
            <a:off x="4021651" y="3674028"/>
            <a:ext cx="309800" cy="2971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2" name="Oval 21">
            <a:extLst>
              <a:ext uri="{FF2B5EF4-FFF2-40B4-BE49-F238E27FC236}">
                <a16:creationId xmlns:a16="http://schemas.microsoft.com/office/drawing/2014/main" id="{FAA7ED1F-D7D9-4671-AE05-F2627338757C}"/>
              </a:ext>
            </a:extLst>
          </p:cNvPr>
          <p:cNvSpPr/>
          <p:nvPr/>
        </p:nvSpPr>
        <p:spPr>
          <a:xfrm>
            <a:off x="8120603" y="3596417"/>
            <a:ext cx="309800" cy="2971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24" name="TextBox 23">
            <a:extLst>
              <a:ext uri="{FF2B5EF4-FFF2-40B4-BE49-F238E27FC236}">
                <a16:creationId xmlns:a16="http://schemas.microsoft.com/office/drawing/2014/main" id="{FFAF9FEB-308D-4DE6-8E06-B558331766F4}"/>
              </a:ext>
            </a:extLst>
          </p:cNvPr>
          <p:cNvSpPr txBox="1"/>
          <p:nvPr/>
        </p:nvSpPr>
        <p:spPr>
          <a:xfrm>
            <a:off x="130099" y="1585330"/>
            <a:ext cx="3891552" cy="5539978"/>
          </a:xfrm>
          <a:prstGeom prst="rect">
            <a:avLst/>
          </a:prstGeom>
          <a:noFill/>
        </p:spPr>
        <p:txBody>
          <a:bodyPr wrap="square" rtlCol="0">
            <a:spAutoFit/>
          </a:bodyPr>
          <a:lstStyle/>
          <a:p>
            <a:endParaRPr lang="en-US" sz="1200" b="1" dirty="0"/>
          </a:p>
          <a:p>
            <a:r>
              <a:rPr lang="en-US" sz="1200" b="1" dirty="0"/>
              <a:t>1. Evaluated Agency: </a:t>
            </a:r>
            <a:r>
              <a:rPr lang="en-US" sz="1200" dirty="0"/>
              <a:t>Your agency Name</a:t>
            </a:r>
          </a:p>
          <a:p>
            <a:r>
              <a:rPr lang="en-US" sz="1200" b="1" dirty="0"/>
              <a:t>     Reviewer:  </a:t>
            </a:r>
            <a:r>
              <a:rPr lang="en-US" sz="1200" dirty="0"/>
              <a:t>Name of the DOAS Loss Control team member that reviewed the agency submission. Also, your best point of contact if you have any questions or concerns regarding your submission/recommendations.</a:t>
            </a:r>
            <a:endParaRPr lang="en-US" sz="1200" b="1" dirty="0"/>
          </a:p>
          <a:p>
            <a:pPr lvl="1"/>
            <a:r>
              <a:rPr lang="en-US" sz="1200" dirty="0"/>
              <a:t> </a:t>
            </a:r>
          </a:p>
          <a:p>
            <a:r>
              <a:rPr lang="en-US" sz="1200" b="1" dirty="0"/>
              <a:t>2. Agency Score- </a:t>
            </a:r>
            <a:r>
              <a:rPr lang="en-US" sz="1200" dirty="0"/>
              <a:t>The score the agency gave themselves</a:t>
            </a:r>
          </a:p>
          <a:p>
            <a:r>
              <a:rPr lang="en-US" sz="1200" dirty="0"/>
              <a:t>      </a:t>
            </a:r>
            <a:r>
              <a:rPr lang="en-US" sz="1200" b="1" dirty="0">
                <a:highlight>
                  <a:srgbClr val="FFFF00"/>
                </a:highlight>
              </a:rPr>
              <a:t>Final Score- </a:t>
            </a:r>
            <a:r>
              <a:rPr lang="en-US" sz="1200" dirty="0">
                <a:highlight>
                  <a:srgbClr val="FFFF00"/>
                </a:highlight>
              </a:rPr>
              <a:t>The score DOAS gave the agency based on the review of the provided supporting documents</a:t>
            </a:r>
          </a:p>
          <a:p>
            <a:endParaRPr lang="en-US" sz="1200" dirty="0"/>
          </a:p>
          <a:p>
            <a:r>
              <a:rPr lang="en-US" sz="1200" b="1" dirty="0"/>
              <a:t>3. Fiscal Year </a:t>
            </a:r>
            <a:r>
              <a:rPr lang="en-US" sz="1200" dirty="0"/>
              <a:t>of the submission</a:t>
            </a:r>
          </a:p>
          <a:p>
            <a:r>
              <a:rPr lang="en-US" sz="1200" dirty="0"/>
              <a:t>    </a:t>
            </a:r>
            <a:r>
              <a:rPr lang="en-US" sz="1200" b="1" dirty="0"/>
              <a:t>Date-</a:t>
            </a:r>
            <a:r>
              <a:rPr lang="en-US" sz="1200" dirty="0"/>
              <a:t> current date</a:t>
            </a:r>
          </a:p>
          <a:p>
            <a:endParaRPr lang="en-US" sz="1200" dirty="0"/>
          </a:p>
          <a:p>
            <a:r>
              <a:rPr lang="en-US" sz="1200" b="1" dirty="0"/>
              <a:t>4. Number of Documents…: </a:t>
            </a:r>
            <a:r>
              <a:rPr lang="en-US" sz="1200" dirty="0"/>
              <a:t>the minimum number of documents requested to attach.</a:t>
            </a:r>
          </a:p>
          <a:p>
            <a:r>
              <a:rPr lang="en-US" sz="1200" dirty="0"/>
              <a:t>     </a:t>
            </a:r>
            <a:r>
              <a:rPr lang="en-US" sz="1200" b="1" dirty="0"/>
              <a:t>Loss Rec Count- </a:t>
            </a:r>
            <a:r>
              <a:rPr lang="en-US" sz="1200" dirty="0"/>
              <a:t>Number of Recommendations DOAS has for your CLCP program based on the supporting documents provided.</a:t>
            </a:r>
          </a:p>
          <a:p>
            <a:endParaRPr lang="en-US" sz="1200" dirty="0"/>
          </a:p>
          <a:p>
            <a:r>
              <a:rPr lang="en-US" sz="1200" b="1" dirty="0"/>
              <a:t>5. The Table </a:t>
            </a:r>
            <a:r>
              <a:rPr lang="en-US" sz="1200" dirty="0"/>
              <a:t>displays a summary of your submission with you FINAL Score and Benchmark</a:t>
            </a:r>
          </a:p>
          <a:p>
            <a:r>
              <a:rPr lang="en-US" sz="1200" dirty="0"/>
              <a:t>Benchmark shows the acceptable minimum score for each question for all agencies. (all agencies are held to the same Benchmark expectation.</a:t>
            </a:r>
          </a:p>
          <a:p>
            <a:endParaRPr lang="en-US" sz="1200" b="1" dirty="0"/>
          </a:p>
          <a:p>
            <a:r>
              <a:rPr lang="en-US" sz="1200" b="1" dirty="0"/>
              <a:t>6. Bar chart </a:t>
            </a:r>
            <a:r>
              <a:rPr lang="en-US" sz="1200" dirty="0"/>
              <a:t>of your agency score and the statewide Benchmark expectation.</a:t>
            </a:r>
            <a:endParaRPr lang="en-US" dirty="0"/>
          </a:p>
          <a:p>
            <a:pPr marL="800100" lvl="1" indent="-342900">
              <a:buAutoNum type="arabicPeriod"/>
            </a:pPr>
            <a:endParaRPr lang="en-US" dirty="0"/>
          </a:p>
        </p:txBody>
      </p:sp>
    </p:spTree>
    <p:custDataLst>
      <p:tags r:id="rId1"/>
    </p:custDataLst>
    <p:extLst>
      <p:ext uri="{BB962C8B-B14F-4D97-AF65-F5344CB8AC3E}">
        <p14:creationId xmlns:p14="http://schemas.microsoft.com/office/powerpoint/2010/main" val="1009864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C75A67-284A-481B-90D2-24461D7E909E}"/>
              </a:ext>
            </a:extLst>
          </p:cNvPr>
          <p:cNvPicPr>
            <a:picLocks noChangeAspect="1"/>
          </p:cNvPicPr>
          <p:nvPr/>
        </p:nvPicPr>
        <p:blipFill>
          <a:blip r:embed="rId3"/>
          <a:stretch>
            <a:fillRect/>
          </a:stretch>
        </p:blipFill>
        <p:spPr>
          <a:xfrm>
            <a:off x="3463047" y="1727992"/>
            <a:ext cx="8835957" cy="5130008"/>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36</a:t>
            </a:fld>
            <a:endParaRPr lang="en-US" dirty="0"/>
          </a:p>
        </p:txBody>
      </p:sp>
      <p:sp>
        <p:nvSpPr>
          <p:cNvPr id="3" name="Rectangle 2"/>
          <p:cNvSpPr/>
          <p:nvPr/>
        </p:nvSpPr>
        <p:spPr>
          <a:xfrm>
            <a:off x="0" y="1020106"/>
            <a:ext cx="12192000" cy="646331"/>
          </a:xfrm>
          <a:prstGeom prst="rect">
            <a:avLst/>
          </a:prstGeom>
          <a:solidFill>
            <a:srgbClr val="EF861A"/>
          </a:solidFill>
        </p:spPr>
        <p:txBody>
          <a:bodyPr wrap="square">
            <a:spAutoFit/>
          </a:bodyPr>
          <a:lstStyle/>
          <a:p>
            <a:pPr algn="ctr"/>
            <a:r>
              <a:rPr lang="en-US" sz="3600" b="1" dirty="0">
                <a:solidFill>
                  <a:schemeClr val="bg1"/>
                </a:solidFill>
              </a:rPr>
              <a:t>“Review Your Loss Control Self Eval Submission” Icon:</a:t>
            </a:r>
            <a:endParaRPr lang="en-US" sz="3600" dirty="0">
              <a:solidFill>
                <a:schemeClr val="bg1"/>
              </a:solidFill>
            </a:endParaRPr>
          </a:p>
        </p:txBody>
      </p:sp>
      <p:sp>
        <p:nvSpPr>
          <p:cNvPr id="4" name="TextBox 3">
            <a:extLst>
              <a:ext uri="{FF2B5EF4-FFF2-40B4-BE49-F238E27FC236}">
                <a16:creationId xmlns:a16="http://schemas.microsoft.com/office/drawing/2014/main" id="{CAD14821-7F79-451D-A76F-F6CA2EF00531}"/>
              </a:ext>
            </a:extLst>
          </p:cNvPr>
          <p:cNvSpPr txBox="1"/>
          <p:nvPr/>
        </p:nvSpPr>
        <p:spPr>
          <a:xfrm>
            <a:off x="126460" y="1877438"/>
            <a:ext cx="3336587" cy="4801314"/>
          </a:xfrm>
          <a:prstGeom prst="rect">
            <a:avLst/>
          </a:prstGeom>
          <a:noFill/>
        </p:spPr>
        <p:txBody>
          <a:bodyPr wrap="square" rtlCol="0">
            <a:spAutoFit/>
          </a:bodyPr>
          <a:lstStyle/>
          <a:p>
            <a:r>
              <a:rPr lang="en-US" dirty="0"/>
              <a:t>In this section you will find a table that includes:</a:t>
            </a:r>
          </a:p>
          <a:p>
            <a:pPr marL="285750" indent="-285750">
              <a:buFontTx/>
              <a:buChar char="-"/>
            </a:pPr>
            <a:r>
              <a:rPr lang="en-US" b="1" dirty="0"/>
              <a:t>All 24 questions</a:t>
            </a:r>
          </a:p>
          <a:p>
            <a:pPr marL="285750" indent="-285750">
              <a:buFontTx/>
              <a:buChar char="-"/>
            </a:pPr>
            <a:r>
              <a:rPr lang="en-US" dirty="0"/>
              <a:t> The </a:t>
            </a:r>
            <a:r>
              <a:rPr lang="en-US" b="1" dirty="0"/>
              <a:t>Answer and Score the agency gave themselves</a:t>
            </a:r>
          </a:p>
          <a:p>
            <a:pPr marL="285750" indent="-285750">
              <a:buFontTx/>
              <a:buChar char="-"/>
            </a:pPr>
            <a:r>
              <a:rPr lang="en-US" dirty="0"/>
              <a:t>The </a:t>
            </a:r>
            <a:r>
              <a:rPr lang="en-US" b="1" dirty="0"/>
              <a:t>comments</a:t>
            </a:r>
            <a:r>
              <a:rPr lang="en-US" dirty="0"/>
              <a:t> the agency provided</a:t>
            </a:r>
          </a:p>
          <a:p>
            <a:pPr marL="285750" indent="-285750">
              <a:buFontTx/>
              <a:buChar char="-"/>
            </a:pPr>
            <a:endParaRPr lang="en-US" dirty="0"/>
          </a:p>
          <a:p>
            <a:pPr marL="285750" indent="-285750">
              <a:buFontTx/>
              <a:buChar char="-"/>
            </a:pPr>
            <a:r>
              <a:rPr lang="en-US" dirty="0"/>
              <a:t>The </a:t>
            </a:r>
            <a:r>
              <a:rPr lang="en-US" b="1" dirty="0">
                <a:highlight>
                  <a:srgbClr val="FFFF00"/>
                </a:highlight>
              </a:rPr>
              <a:t>Answer and FINAL Score DOAS gave the agency </a:t>
            </a:r>
            <a:r>
              <a:rPr lang="en-US" dirty="0"/>
              <a:t>based on the supporting documents provided</a:t>
            </a:r>
            <a:endParaRPr lang="en-US" dirty="0">
              <a:highlight>
                <a:srgbClr val="FFFF00"/>
              </a:highlight>
            </a:endParaRPr>
          </a:p>
          <a:p>
            <a:pPr marL="285750" indent="-285750">
              <a:buFontTx/>
              <a:buChar char="-"/>
            </a:pPr>
            <a:r>
              <a:rPr lang="en-US" b="1" dirty="0">
                <a:highlight>
                  <a:srgbClr val="FFFF00"/>
                </a:highlight>
              </a:rPr>
              <a:t>DOAS Recommendations</a:t>
            </a:r>
            <a:r>
              <a:rPr lang="en-US" dirty="0">
                <a:highlight>
                  <a:srgbClr val="FFFF00"/>
                </a:highlight>
              </a:rPr>
              <a:t>:</a:t>
            </a:r>
            <a:r>
              <a:rPr lang="en-US" dirty="0"/>
              <a:t> the recommendations DOAS has for your agency CLCP program based on the documents provided </a:t>
            </a:r>
          </a:p>
        </p:txBody>
      </p:sp>
    </p:spTree>
    <p:custDataLst>
      <p:tags r:id="rId1"/>
    </p:custDataLst>
    <p:extLst>
      <p:ext uri="{BB962C8B-B14F-4D97-AF65-F5344CB8AC3E}">
        <p14:creationId xmlns:p14="http://schemas.microsoft.com/office/powerpoint/2010/main" val="1641550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4592CA-4C17-476E-9AF7-FD51BACB7F0F}"/>
              </a:ext>
            </a:extLst>
          </p:cNvPr>
          <p:cNvPicPr>
            <a:picLocks noChangeAspect="1"/>
          </p:cNvPicPr>
          <p:nvPr/>
        </p:nvPicPr>
        <p:blipFill>
          <a:blip r:embed="rId3"/>
          <a:stretch>
            <a:fillRect/>
          </a:stretch>
        </p:blipFill>
        <p:spPr>
          <a:xfrm>
            <a:off x="6558585" y="1945290"/>
            <a:ext cx="5723468" cy="4912710"/>
          </a:xfrm>
          <a:prstGeom prst="rect">
            <a:avLst/>
          </a:prstGeom>
        </p:spPr>
      </p:pic>
      <p:pic>
        <p:nvPicPr>
          <p:cNvPr id="12" name="Picture 11">
            <a:extLst>
              <a:ext uri="{FF2B5EF4-FFF2-40B4-BE49-F238E27FC236}">
                <a16:creationId xmlns:a16="http://schemas.microsoft.com/office/drawing/2014/main" id="{F6CDB86F-4CF1-4958-9034-022768A5A3AF}"/>
              </a:ext>
            </a:extLst>
          </p:cNvPr>
          <p:cNvPicPr>
            <a:picLocks noChangeAspect="1"/>
          </p:cNvPicPr>
          <p:nvPr/>
        </p:nvPicPr>
        <p:blipFill>
          <a:blip r:embed="rId4"/>
          <a:stretch>
            <a:fillRect/>
          </a:stretch>
        </p:blipFill>
        <p:spPr>
          <a:xfrm>
            <a:off x="25756" y="3628417"/>
            <a:ext cx="7367265" cy="3469074"/>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37</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Agency - CLCP IRM Dashboard</a:t>
            </a:r>
          </a:p>
        </p:txBody>
      </p:sp>
      <p:sp>
        <p:nvSpPr>
          <p:cNvPr id="6" name="TextBox 5"/>
          <p:cNvSpPr txBox="1"/>
          <p:nvPr/>
        </p:nvSpPr>
        <p:spPr>
          <a:xfrm>
            <a:off x="0" y="1608703"/>
            <a:ext cx="6866467" cy="2308324"/>
          </a:xfrm>
          <a:prstGeom prst="rect">
            <a:avLst/>
          </a:prstGeom>
          <a:noFill/>
        </p:spPr>
        <p:txBody>
          <a:bodyPr wrap="square" rtlCol="0">
            <a:spAutoFit/>
          </a:bodyPr>
          <a:lstStyle/>
          <a:p>
            <a:pPr marL="285750" indent="-285750">
              <a:buFont typeface="Wingdings" panose="05000000000000000000" pitchFamily="2" charset="2"/>
              <a:buChar char="Ø"/>
            </a:pPr>
            <a:endParaRPr lang="en-US" b="1" dirty="0"/>
          </a:p>
          <a:p>
            <a:r>
              <a:rPr lang="en-US" b="1" dirty="0"/>
              <a:t>    “Review CLCP Training” Icon</a:t>
            </a:r>
          </a:p>
          <a:p>
            <a:endParaRPr lang="en-US" dirty="0"/>
          </a:p>
          <a:p>
            <a:pPr marL="742950" lvl="1" indent="-285750">
              <a:buFont typeface="Wingdings" panose="05000000000000000000" pitchFamily="2" charset="2"/>
              <a:buChar char="Ø"/>
            </a:pPr>
            <a:r>
              <a:rPr lang="en-US" dirty="0"/>
              <a:t> Will take you to DOAS website which provides information on Risk Management training and education tools and resources to support state agencies workplace safety efforts and reduce preventable injury cost to the state</a:t>
            </a:r>
          </a:p>
          <a:p>
            <a:pPr marL="285750" indent="-285750">
              <a:buFont typeface="Wingdings" panose="05000000000000000000" pitchFamily="2" charset="2"/>
              <a:buChar char="Ø"/>
            </a:pPr>
            <a:endParaRPr lang="en-US" dirty="0"/>
          </a:p>
        </p:txBody>
      </p:sp>
      <p:sp>
        <p:nvSpPr>
          <p:cNvPr id="10" name="Rectangle 9">
            <a:extLst>
              <a:ext uri="{FF2B5EF4-FFF2-40B4-BE49-F238E27FC236}">
                <a16:creationId xmlns:a16="http://schemas.microsoft.com/office/drawing/2014/main" id="{6DC74DF4-55D5-4721-BFBD-A7D859400EE6}"/>
              </a:ext>
            </a:extLst>
          </p:cNvPr>
          <p:cNvSpPr/>
          <p:nvPr/>
        </p:nvSpPr>
        <p:spPr>
          <a:xfrm>
            <a:off x="3106356" y="5362954"/>
            <a:ext cx="1042859" cy="819815"/>
          </a:xfrm>
          <a:prstGeom prst="rect">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428309">
            <a:off x="1680351" y="3805074"/>
            <a:ext cx="439387" cy="2239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7487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3D0BC2-C8C5-4426-A278-24FE91F16D22}"/>
              </a:ext>
            </a:extLst>
          </p:cNvPr>
          <p:cNvPicPr>
            <a:picLocks noChangeAspect="1"/>
          </p:cNvPicPr>
          <p:nvPr/>
        </p:nvPicPr>
        <p:blipFill>
          <a:blip r:embed="rId3"/>
          <a:stretch>
            <a:fillRect/>
          </a:stretch>
        </p:blipFill>
        <p:spPr>
          <a:xfrm>
            <a:off x="0" y="3429001"/>
            <a:ext cx="7191375" cy="3292474"/>
          </a:xfrm>
          <a:prstGeom prst="rect">
            <a:avLst/>
          </a:prstGeom>
        </p:spPr>
      </p:pic>
      <p:pic>
        <p:nvPicPr>
          <p:cNvPr id="7" name="Picture 6">
            <a:extLst>
              <a:ext uri="{FF2B5EF4-FFF2-40B4-BE49-F238E27FC236}">
                <a16:creationId xmlns:a16="http://schemas.microsoft.com/office/drawing/2014/main" id="{19692A0C-94E0-4417-869B-DAB0A850448E}"/>
              </a:ext>
            </a:extLst>
          </p:cNvPr>
          <p:cNvPicPr>
            <a:picLocks noChangeAspect="1"/>
          </p:cNvPicPr>
          <p:nvPr/>
        </p:nvPicPr>
        <p:blipFill>
          <a:blip r:embed="rId4"/>
          <a:stretch>
            <a:fillRect/>
          </a:stretch>
        </p:blipFill>
        <p:spPr>
          <a:xfrm>
            <a:off x="7086599" y="1727992"/>
            <a:ext cx="5105401" cy="5130008"/>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38</a:t>
            </a:fld>
            <a:endParaRPr lang="en-US" dirty="0"/>
          </a:p>
        </p:txBody>
      </p:sp>
      <p:sp>
        <p:nvSpPr>
          <p:cNvPr id="3" name="Rectangle 2"/>
          <p:cNvSpPr/>
          <p:nvPr/>
        </p:nvSpPr>
        <p:spPr>
          <a:xfrm>
            <a:off x="0" y="1020106"/>
            <a:ext cx="12192000" cy="707886"/>
          </a:xfrm>
          <a:prstGeom prst="rect">
            <a:avLst/>
          </a:prstGeom>
          <a:solidFill>
            <a:srgbClr val="EF861A"/>
          </a:solidFill>
        </p:spPr>
        <p:txBody>
          <a:bodyPr wrap="square">
            <a:spAutoFit/>
          </a:bodyPr>
          <a:lstStyle/>
          <a:p>
            <a:pPr algn="ctr"/>
            <a:r>
              <a:rPr lang="en-US" sz="4000" dirty="0">
                <a:solidFill>
                  <a:schemeClr val="bg1"/>
                </a:solidFill>
              </a:rPr>
              <a:t>Agency - CLCP IRM Dashboard</a:t>
            </a:r>
          </a:p>
        </p:txBody>
      </p:sp>
      <p:sp>
        <p:nvSpPr>
          <p:cNvPr id="6" name="TextBox 5"/>
          <p:cNvSpPr txBox="1"/>
          <p:nvPr/>
        </p:nvSpPr>
        <p:spPr>
          <a:xfrm>
            <a:off x="0" y="1488682"/>
            <a:ext cx="6934200" cy="2031325"/>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endParaRPr lang="en-US" dirty="0">
              <a:solidFill>
                <a:srgbClr val="FF0000"/>
              </a:solidFill>
            </a:endParaRPr>
          </a:p>
          <a:p>
            <a:r>
              <a:rPr lang="en-US" b="1" dirty="0"/>
              <a:t>  “Review CLCP Publications and Forms” Icon:</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 Will take you to DOAS website which provides information about CLCP Publications and Forms</a:t>
            </a:r>
            <a:endParaRPr lang="en-US" dirty="0">
              <a:solidFill>
                <a:srgbClr val="FF0000"/>
              </a:solidFill>
            </a:endParaRPr>
          </a:p>
          <a:p>
            <a:pPr marL="285750" indent="-285750">
              <a:buFont typeface="Wingdings" panose="05000000000000000000" pitchFamily="2" charset="2"/>
              <a:buChar char="Ø"/>
            </a:pPr>
            <a:endParaRPr lang="en-US" dirty="0"/>
          </a:p>
        </p:txBody>
      </p:sp>
      <p:sp>
        <p:nvSpPr>
          <p:cNvPr id="8" name="Right Arrow 7"/>
          <p:cNvSpPr/>
          <p:nvPr/>
        </p:nvSpPr>
        <p:spPr>
          <a:xfrm rot="10800000">
            <a:off x="1679485" y="3602108"/>
            <a:ext cx="812978" cy="2194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82E40A-DA16-4109-9B11-D23C926F60E4}"/>
              </a:ext>
            </a:extLst>
          </p:cNvPr>
          <p:cNvSpPr/>
          <p:nvPr/>
        </p:nvSpPr>
        <p:spPr>
          <a:xfrm>
            <a:off x="3904521" y="5075238"/>
            <a:ext cx="1042859" cy="819815"/>
          </a:xfrm>
          <a:prstGeom prst="rect">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5318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7C4411-03DB-4832-BD81-802701AC67F9}"/>
              </a:ext>
            </a:extLst>
          </p:cNvPr>
          <p:cNvPicPr>
            <a:picLocks noChangeAspect="1"/>
          </p:cNvPicPr>
          <p:nvPr/>
        </p:nvPicPr>
        <p:blipFill>
          <a:blip r:embed="rId3"/>
          <a:stretch>
            <a:fillRect/>
          </a:stretch>
        </p:blipFill>
        <p:spPr>
          <a:xfrm>
            <a:off x="0" y="3286125"/>
            <a:ext cx="7305675" cy="3435350"/>
          </a:xfrm>
          <a:prstGeom prst="rect">
            <a:avLst/>
          </a:prstGeom>
        </p:spPr>
      </p:pic>
      <p:pic>
        <p:nvPicPr>
          <p:cNvPr id="5" name="Picture 4">
            <a:extLst>
              <a:ext uri="{FF2B5EF4-FFF2-40B4-BE49-F238E27FC236}">
                <a16:creationId xmlns:a16="http://schemas.microsoft.com/office/drawing/2014/main" id="{958A596D-FCC1-4547-98F2-E57C8986C760}"/>
              </a:ext>
            </a:extLst>
          </p:cNvPr>
          <p:cNvPicPr>
            <a:picLocks noChangeAspect="1"/>
          </p:cNvPicPr>
          <p:nvPr/>
        </p:nvPicPr>
        <p:blipFill>
          <a:blip r:embed="rId4"/>
          <a:stretch>
            <a:fillRect/>
          </a:stretch>
        </p:blipFill>
        <p:spPr>
          <a:xfrm>
            <a:off x="7069666" y="1727992"/>
            <a:ext cx="5122333" cy="5130008"/>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39</a:t>
            </a:fld>
            <a:endParaRPr lang="en-US" dirty="0"/>
          </a:p>
        </p:txBody>
      </p:sp>
      <p:sp>
        <p:nvSpPr>
          <p:cNvPr id="3" name="Rectangle 2"/>
          <p:cNvSpPr/>
          <p:nvPr/>
        </p:nvSpPr>
        <p:spPr>
          <a:xfrm>
            <a:off x="0" y="1020106"/>
            <a:ext cx="12192000" cy="707886"/>
          </a:xfrm>
          <a:prstGeom prst="rect">
            <a:avLst/>
          </a:prstGeom>
          <a:solidFill>
            <a:srgbClr val="EF861A"/>
          </a:solidFill>
        </p:spPr>
        <p:txBody>
          <a:bodyPr wrap="square">
            <a:spAutoFit/>
          </a:bodyPr>
          <a:lstStyle/>
          <a:p>
            <a:pPr algn="ctr"/>
            <a:r>
              <a:rPr lang="en-US" sz="4000" dirty="0">
                <a:solidFill>
                  <a:schemeClr val="bg1"/>
                </a:solidFill>
              </a:rPr>
              <a:t>Agency - CLCP IRM Dashboard</a:t>
            </a:r>
          </a:p>
        </p:txBody>
      </p:sp>
      <p:sp>
        <p:nvSpPr>
          <p:cNvPr id="6" name="TextBox 5"/>
          <p:cNvSpPr txBox="1"/>
          <p:nvPr/>
        </p:nvSpPr>
        <p:spPr>
          <a:xfrm>
            <a:off x="0" y="1488682"/>
            <a:ext cx="6934200" cy="2031325"/>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endParaRPr lang="en-US" dirty="0">
              <a:solidFill>
                <a:srgbClr val="FF0000"/>
              </a:solidFill>
            </a:endParaRPr>
          </a:p>
          <a:p>
            <a:r>
              <a:rPr lang="en-US" b="1" dirty="0"/>
              <a:t>  “Find CLCP Resources By Component” Icon:</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 Will take you to DOAS website which provides additional information about the CLCP program by component</a:t>
            </a:r>
            <a:endParaRPr lang="en-US" dirty="0">
              <a:solidFill>
                <a:srgbClr val="FF0000"/>
              </a:solidFill>
            </a:endParaRPr>
          </a:p>
          <a:p>
            <a:pPr marL="285750" indent="-285750">
              <a:buFont typeface="Wingdings" panose="05000000000000000000" pitchFamily="2" charset="2"/>
              <a:buChar char="Ø"/>
            </a:pPr>
            <a:endParaRPr lang="en-US" dirty="0"/>
          </a:p>
        </p:txBody>
      </p:sp>
      <p:sp>
        <p:nvSpPr>
          <p:cNvPr id="8" name="Right Arrow 7"/>
          <p:cNvSpPr/>
          <p:nvPr/>
        </p:nvSpPr>
        <p:spPr>
          <a:xfrm rot="10800000">
            <a:off x="1682360" y="3532056"/>
            <a:ext cx="812978" cy="2194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82E40A-DA16-4109-9B11-D23C926F60E4}"/>
              </a:ext>
            </a:extLst>
          </p:cNvPr>
          <p:cNvSpPr/>
          <p:nvPr/>
        </p:nvSpPr>
        <p:spPr>
          <a:xfrm>
            <a:off x="4813629" y="5082245"/>
            <a:ext cx="1042859" cy="819815"/>
          </a:xfrm>
          <a:prstGeom prst="rect">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50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4</a:t>
            </a:fld>
            <a:endParaRPr lang="en-US" dirty="0"/>
          </a:p>
        </p:txBody>
      </p:sp>
      <p:sp>
        <p:nvSpPr>
          <p:cNvPr id="3" name="Rectangle 2"/>
          <p:cNvSpPr/>
          <p:nvPr/>
        </p:nvSpPr>
        <p:spPr>
          <a:xfrm>
            <a:off x="-1" y="1254682"/>
            <a:ext cx="12192000" cy="707886"/>
          </a:xfrm>
          <a:prstGeom prst="rect">
            <a:avLst/>
          </a:prstGeom>
          <a:solidFill>
            <a:srgbClr val="EF861A"/>
          </a:solidFill>
        </p:spPr>
        <p:txBody>
          <a:bodyPr wrap="square">
            <a:spAutoFit/>
          </a:bodyPr>
          <a:lstStyle/>
          <a:p>
            <a:pPr algn="ctr"/>
            <a:r>
              <a:rPr lang="en-US" sz="4000" b="1" u="sng" dirty="0">
                <a:solidFill>
                  <a:prstClr val="white"/>
                </a:solidFill>
                <a:latin typeface="Arial" panose="020B0604020202020204" pitchFamily="34" charset="0"/>
                <a:ea typeface="+mj-ea"/>
                <a:cs typeface="Arial" panose="020B0604020202020204" pitchFamily="34" charset="0"/>
              </a:rPr>
              <a:t>Previous</a:t>
            </a:r>
            <a:r>
              <a:rPr lang="en-US" sz="4000" dirty="0">
                <a:solidFill>
                  <a:prstClr val="white"/>
                </a:solidFill>
                <a:latin typeface="Arial" panose="020B0604020202020204" pitchFamily="34" charset="0"/>
                <a:ea typeface="+mj-ea"/>
                <a:cs typeface="Arial" panose="020B0604020202020204" pitchFamily="34" charset="0"/>
              </a:rPr>
              <a:t> CLCP Program</a:t>
            </a:r>
            <a:endParaRPr lang="en-US" sz="4000" dirty="0"/>
          </a:p>
        </p:txBody>
      </p:sp>
      <p:sp>
        <p:nvSpPr>
          <p:cNvPr id="6" name="TextBox 5"/>
          <p:cNvSpPr txBox="1"/>
          <p:nvPr/>
        </p:nvSpPr>
        <p:spPr>
          <a:xfrm>
            <a:off x="807521" y="2239163"/>
            <a:ext cx="4785757" cy="3554819"/>
          </a:xfrm>
          <a:prstGeom prst="rect">
            <a:avLst/>
          </a:prstGeom>
          <a:noFill/>
        </p:spPr>
        <p:txBody>
          <a:bodyPr wrap="square" rtlCol="0">
            <a:spAutoFit/>
          </a:bodyPr>
          <a:lstStyle/>
          <a:p>
            <a:pPr marL="285750" indent="-285750">
              <a:buFont typeface="Arial" panose="020B0604020202020204" pitchFamily="34" charset="0"/>
              <a:buChar char="•"/>
            </a:pPr>
            <a:r>
              <a:rPr lang="en-US" sz="2500" b="1" dirty="0"/>
              <a:t>Starts with CLCP Agreement </a:t>
            </a:r>
            <a:endParaRPr lang="en-US" sz="2500" b="1" dirty="0">
              <a:solidFill>
                <a:srgbClr val="FF0000"/>
              </a:solidFill>
            </a:endParaRP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Weighted Evaluation Report</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Recommendations</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Follow-Up within 90 days</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Goals for next year</a:t>
            </a:r>
          </a:p>
        </p:txBody>
      </p:sp>
      <p:pic>
        <p:nvPicPr>
          <p:cNvPr id="8" name="Picture 7"/>
          <p:cNvPicPr>
            <a:picLocks noChangeAspect="1"/>
          </p:cNvPicPr>
          <p:nvPr/>
        </p:nvPicPr>
        <p:blipFill>
          <a:blip r:embed="rId3"/>
          <a:stretch>
            <a:fillRect/>
          </a:stretch>
        </p:blipFill>
        <p:spPr>
          <a:xfrm>
            <a:off x="5432448" y="3705101"/>
            <a:ext cx="5777858" cy="1861542"/>
          </a:xfrm>
          <a:prstGeom prst="rect">
            <a:avLst/>
          </a:prstGeom>
        </p:spPr>
      </p:pic>
    </p:spTree>
    <p:custDataLst>
      <p:tags r:id="rId1"/>
    </p:custDataLst>
    <p:extLst>
      <p:ext uri="{BB962C8B-B14F-4D97-AF65-F5344CB8AC3E}">
        <p14:creationId xmlns:p14="http://schemas.microsoft.com/office/powerpoint/2010/main" val="3724683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40</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On-site Visits Weighted Evaluation</a:t>
            </a:r>
          </a:p>
        </p:txBody>
      </p:sp>
      <p:sp>
        <p:nvSpPr>
          <p:cNvPr id="4" name="Rectangle 3"/>
          <p:cNvSpPr/>
          <p:nvPr/>
        </p:nvSpPr>
        <p:spPr>
          <a:xfrm>
            <a:off x="249381" y="1945290"/>
            <a:ext cx="8361218" cy="4801314"/>
          </a:xfrm>
          <a:prstGeom prst="rect">
            <a:avLst/>
          </a:prstGeom>
        </p:spPr>
        <p:txBody>
          <a:bodyPr wrap="square">
            <a:spAutoFit/>
          </a:bodyPr>
          <a:lstStyle/>
          <a:p>
            <a:pPr marL="342900" lvl="0" indent="-342900" fontAlgn="base">
              <a:spcBef>
                <a:spcPct val="20000"/>
              </a:spcBef>
              <a:spcAft>
                <a:spcPct val="0"/>
              </a:spcAft>
              <a:buClr>
                <a:srgbClr val="F56600"/>
              </a:buClr>
              <a:buFont typeface="Wingdings" panose="05000000000000000000" pitchFamily="2" charset="2"/>
              <a:buChar char="Ø"/>
            </a:pPr>
            <a:r>
              <a:rPr lang="en-US" altLang="en-US" b="1" dirty="0">
                <a:solidFill>
                  <a:srgbClr val="000000"/>
                </a:solidFill>
                <a:latin typeface="Arial"/>
              </a:rPr>
              <a:t>Onsite visits: </a:t>
            </a:r>
          </a:p>
          <a:p>
            <a:pPr marL="800100" lvl="1"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Are in-depth reviews of the agency Comprehensive Loss Control Components’ documents, policies and procedures.</a:t>
            </a:r>
          </a:p>
          <a:p>
            <a:pPr marL="800100" lvl="1"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Visits will be conducted by DOAS Loss Control Department based on the agency Self-Assessment Tool scores.</a:t>
            </a:r>
          </a:p>
          <a:p>
            <a:pPr marL="800100" lvl="1"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All Agencies that receive an onsite visit will also receive a weighted evaluation report immediately following the visit from DOAS Loss Control Department.</a:t>
            </a:r>
          </a:p>
          <a:p>
            <a:pPr marL="800100" lvl="1" indent="-342900" fontAlgn="base">
              <a:spcBef>
                <a:spcPct val="20000"/>
              </a:spcBef>
              <a:spcAft>
                <a:spcPct val="0"/>
              </a:spcAft>
              <a:buClr>
                <a:srgbClr val="F56600"/>
              </a:buClr>
              <a:buFont typeface="Wingdings" panose="05000000000000000000" pitchFamily="2" charset="2"/>
              <a:buChar char="§"/>
            </a:pPr>
            <a:endParaRPr lang="en-US" altLang="en-US" dirty="0">
              <a:solidFill>
                <a:srgbClr val="000000"/>
              </a:solidFill>
              <a:latin typeface="Arial"/>
            </a:endParaRPr>
          </a:p>
          <a:p>
            <a:pPr marL="342900" indent="-342900" fontAlgn="base">
              <a:spcBef>
                <a:spcPct val="20000"/>
              </a:spcBef>
              <a:spcAft>
                <a:spcPct val="0"/>
              </a:spcAft>
              <a:buClr>
                <a:srgbClr val="F56600"/>
              </a:buClr>
              <a:buFont typeface="Wingdings" panose="05000000000000000000" pitchFamily="2" charset="2"/>
              <a:buChar char="Ø"/>
            </a:pPr>
            <a:r>
              <a:rPr lang="en-US" altLang="en-US" b="1" i="1" dirty="0">
                <a:solidFill>
                  <a:srgbClr val="000000"/>
                </a:solidFill>
                <a:latin typeface="Arial"/>
              </a:rPr>
              <a:t>The Weighted Evaluation report will consist of the following:</a:t>
            </a:r>
          </a:p>
          <a:p>
            <a:pPr marL="1257300" lvl="2"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Document the Risks</a:t>
            </a:r>
          </a:p>
          <a:p>
            <a:pPr marL="1257300" lvl="2"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Component Evaluation: Includes, site audits, BLLIP audits, etc.</a:t>
            </a:r>
          </a:p>
          <a:p>
            <a:pPr marL="1257300" lvl="2"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Claim Review</a:t>
            </a:r>
          </a:p>
          <a:p>
            <a:pPr marL="1257300" lvl="2"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Recommendations</a:t>
            </a:r>
          </a:p>
          <a:p>
            <a:pPr marL="1257300" lvl="2" indent="-342900" fontAlgn="base">
              <a:spcBef>
                <a:spcPct val="20000"/>
              </a:spcBef>
              <a:spcAft>
                <a:spcPct val="0"/>
              </a:spcAft>
              <a:buClr>
                <a:srgbClr val="F56600"/>
              </a:buClr>
              <a:buFont typeface="Wingdings" panose="05000000000000000000" pitchFamily="2" charset="2"/>
              <a:buChar char="§"/>
            </a:pPr>
            <a:r>
              <a:rPr lang="en-US" altLang="en-US" dirty="0">
                <a:solidFill>
                  <a:srgbClr val="000000"/>
                </a:solidFill>
                <a:latin typeface="Arial"/>
              </a:rPr>
              <a:t>Follow-up within 90 days</a:t>
            </a:r>
          </a:p>
        </p:txBody>
      </p:sp>
      <p:pic>
        <p:nvPicPr>
          <p:cNvPr id="1026" name="Picture 2" descr="Image result for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229" y="2370445"/>
            <a:ext cx="2759240" cy="3832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67407" y="3645724"/>
            <a:ext cx="2117952" cy="369332"/>
          </a:xfrm>
          <a:prstGeom prst="rect">
            <a:avLst/>
          </a:prstGeom>
          <a:noFill/>
        </p:spPr>
        <p:txBody>
          <a:bodyPr wrap="none" rtlCol="0">
            <a:spAutoFit/>
          </a:bodyPr>
          <a:lstStyle/>
          <a:p>
            <a:r>
              <a:rPr lang="en-US" dirty="0"/>
              <a:t>Weighted Evaluation</a:t>
            </a:r>
          </a:p>
        </p:txBody>
      </p:sp>
    </p:spTree>
    <p:custDataLst>
      <p:tags r:id="rId1"/>
    </p:custDataLst>
    <p:extLst>
      <p:ext uri="{BB962C8B-B14F-4D97-AF65-F5344CB8AC3E}">
        <p14:creationId xmlns:p14="http://schemas.microsoft.com/office/powerpoint/2010/main" val="359683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41</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a:solidFill>
                  <a:schemeClr val="bg1"/>
                </a:solidFill>
              </a:rPr>
              <a:t>CLCP Contact Information</a:t>
            </a:r>
            <a:endParaRPr lang="en-US" sz="4000" dirty="0">
              <a:solidFill>
                <a:schemeClr val="bg1"/>
              </a:solidFill>
            </a:endParaRPr>
          </a:p>
        </p:txBody>
      </p:sp>
      <p:sp>
        <p:nvSpPr>
          <p:cNvPr id="7" name="Rectangle 6"/>
          <p:cNvSpPr/>
          <p:nvPr/>
        </p:nvSpPr>
        <p:spPr>
          <a:xfrm>
            <a:off x="7847222" y="1981691"/>
            <a:ext cx="4661308" cy="2031325"/>
          </a:xfrm>
          <a:prstGeom prst="rect">
            <a:avLst/>
          </a:prstGeom>
        </p:spPr>
        <p:txBody>
          <a:bodyPr wrap="square">
            <a:spAutoFit/>
          </a:bodyPr>
          <a:lstStyle/>
          <a:p>
            <a:r>
              <a:rPr lang="en-US" sz="3600" b="1" dirty="0"/>
              <a:t>C.G. Lawrence</a:t>
            </a:r>
          </a:p>
          <a:p>
            <a:r>
              <a:rPr lang="en-US" sz="2400" dirty="0"/>
              <a:t>Chief Loss Control &amp; Safety Officer</a:t>
            </a:r>
          </a:p>
          <a:p>
            <a:r>
              <a:rPr lang="en-US" sz="2400" dirty="0">
                <a:hlinkClick r:id="rId3"/>
              </a:rPr>
              <a:t>Charles.lawrence@doas.ga.gov</a:t>
            </a:r>
            <a:endParaRPr lang="en-US" sz="2400" dirty="0"/>
          </a:p>
          <a:p>
            <a:r>
              <a:rPr lang="en-US" sz="2400" i="1" dirty="0"/>
              <a:t>(404) 657-4457</a:t>
            </a:r>
            <a:endParaRPr lang="en-US" sz="2400" dirty="0"/>
          </a:p>
          <a:p>
            <a:r>
              <a:rPr lang="en-US" dirty="0"/>
              <a:t> </a:t>
            </a:r>
          </a:p>
        </p:txBody>
      </p:sp>
      <p:sp>
        <p:nvSpPr>
          <p:cNvPr id="8" name="TextBox 7"/>
          <p:cNvSpPr txBox="1"/>
          <p:nvPr/>
        </p:nvSpPr>
        <p:spPr>
          <a:xfrm>
            <a:off x="7992816" y="5103674"/>
            <a:ext cx="4370119" cy="1754326"/>
          </a:xfrm>
          <a:prstGeom prst="rect">
            <a:avLst/>
          </a:prstGeom>
          <a:noFill/>
        </p:spPr>
        <p:txBody>
          <a:bodyPr wrap="square" rtlCol="0">
            <a:spAutoFit/>
          </a:bodyPr>
          <a:lstStyle/>
          <a:p>
            <a:r>
              <a:rPr lang="en-US" sz="3600" b="1" dirty="0"/>
              <a:t>James Crisp</a:t>
            </a:r>
          </a:p>
          <a:p>
            <a:r>
              <a:rPr lang="en-US" sz="2400" dirty="0"/>
              <a:t>Loss Control &amp; Safety Officer </a:t>
            </a:r>
            <a:r>
              <a:rPr lang="en-US" sz="2400" u="sng" dirty="0">
                <a:solidFill>
                  <a:schemeClr val="accent1">
                    <a:lumMod val="75000"/>
                  </a:schemeClr>
                </a:solidFill>
              </a:rPr>
              <a:t>J</a:t>
            </a:r>
            <a:r>
              <a:rPr lang="en-US" sz="2400" u="sng" dirty="0">
                <a:hlinkClick r:id="rId4"/>
              </a:rPr>
              <a:t>ames.Crisp@doas.ga.gov</a:t>
            </a:r>
            <a:endParaRPr lang="en-US" sz="2400" u="sng" dirty="0"/>
          </a:p>
          <a:p>
            <a:r>
              <a:rPr lang="en-US" sz="2400" i="1" dirty="0"/>
              <a:t>(404) 656- 9482</a:t>
            </a:r>
          </a:p>
        </p:txBody>
      </p:sp>
      <p:sp>
        <p:nvSpPr>
          <p:cNvPr id="9" name="TextBox 8"/>
          <p:cNvSpPr txBox="1"/>
          <p:nvPr/>
        </p:nvSpPr>
        <p:spPr>
          <a:xfrm>
            <a:off x="270288" y="1945290"/>
            <a:ext cx="4532237" cy="2031325"/>
          </a:xfrm>
          <a:prstGeom prst="rect">
            <a:avLst/>
          </a:prstGeom>
          <a:noFill/>
        </p:spPr>
        <p:txBody>
          <a:bodyPr wrap="square" rtlCol="0">
            <a:spAutoFit/>
          </a:bodyPr>
          <a:lstStyle/>
          <a:p>
            <a:r>
              <a:rPr lang="en-US" sz="3600" b="1" dirty="0"/>
              <a:t>Hiram Lagroon</a:t>
            </a:r>
          </a:p>
          <a:p>
            <a:r>
              <a:rPr lang="en-US" sz="2400" dirty="0"/>
              <a:t>Chief Loss Control &amp; Safety Officer</a:t>
            </a:r>
            <a:endParaRPr lang="en-US" sz="2400" b="1" dirty="0"/>
          </a:p>
          <a:p>
            <a:r>
              <a:rPr lang="en-US" sz="2400" dirty="0">
                <a:hlinkClick r:id="rId5"/>
              </a:rPr>
              <a:t>Hiram.lagroon@doas.ga.gov</a:t>
            </a:r>
            <a:endParaRPr lang="en-US" sz="2400" dirty="0"/>
          </a:p>
          <a:p>
            <a:r>
              <a:rPr lang="en-US" sz="2400" i="1" dirty="0"/>
              <a:t>(404) 463-6309</a:t>
            </a:r>
            <a:r>
              <a:rPr lang="en-US" sz="2400" b="1" i="1" dirty="0"/>
              <a:t> </a:t>
            </a:r>
          </a:p>
          <a:p>
            <a:endParaRPr lang="en-US" dirty="0"/>
          </a:p>
        </p:txBody>
      </p:sp>
      <p:pic>
        <p:nvPicPr>
          <p:cNvPr id="5" name="Picture 4">
            <a:extLst>
              <a:ext uri="{FF2B5EF4-FFF2-40B4-BE49-F238E27FC236}">
                <a16:creationId xmlns:a16="http://schemas.microsoft.com/office/drawing/2014/main" id="{49EC4B97-1A81-413C-9003-226889536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300" y="3082570"/>
            <a:ext cx="3581400" cy="2538026"/>
          </a:xfrm>
          <a:prstGeom prst="rect">
            <a:avLst/>
          </a:prstGeom>
        </p:spPr>
      </p:pic>
      <p:sp>
        <p:nvSpPr>
          <p:cNvPr id="10" name="TextBox 9">
            <a:extLst>
              <a:ext uri="{FF2B5EF4-FFF2-40B4-BE49-F238E27FC236}">
                <a16:creationId xmlns:a16="http://schemas.microsoft.com/office/drawing/2014/main" id="{1C5BCD8A-2AFE-4088-BF58-F027C5AD4137}"/>
              </a:ext>
            </a:extLst>
          </p:cNvPr>
          <p:cNvSpPr txBox="1"/>
          <p:nvPr/>
        </p:nvSpPr>
        <p:spPr>
          <a:xfrm>
            <a:off x="270288" y="4967149"/>
            <a:ext cx="4370119" cy="1754326"/>
          </a:xfrm>
          <a:prstGeom prst="rect">
            <a:avLst/>
          </a:prstGeom>
          <a:noFill/>
        </p:spPr>
        <p:txBody>
          <a:bodyPr wrap="square" rtlCol="0">
            <a:spAutoFit/>
          </a:bodyPr>
          <a:lstStyle/>
          <a:p>
            <a:r>
              <a:rPr lang="en-US" sz="3600" b="1" dirty="0"/>
              <a:t>Teela Clark</a:t>
            </a:r>
          </a:p>
          <a:p>
            <a:r>
              <a:rPr lang="en-US" sz="2400" dirty="0"/>
              <a:t>Loss Control &amp; Safety Officer </a:t>
            </a:r>
            <a:r>
              <a:rPr lang="en-US" sz="2400" dirty="0">
                <a:hlinkClick r:id="rId7"/>
              </a:rPr>
              <a:t>Teela.Clark@doas.ga.gov</a:t>
            </a:r>
            <a:endParaRPr lang="en-US" sz="2400" dirty="0"/>
          </a:p>
          <a:p>
            <a:r>
              <a:rPr lang="en-US" sz="2400" i="1" dirty="0"/>
              <a:t>(404) 656-5451 </a:t>
            </a:r>
          </a:p>
        </p:txBody>
      </p:sp>
    </p:spTree>
    <p:custDataLst>
      <p:tags r:id="rId1"/>
    </p:custDataLst>
    <p:extLst>
      <p:ext uri="{BB962C8B-B14F-4D97-AF65-F5344CB8AC3E}">
        <p14:creationId xmlns:p14="http://schemas.microsoft.com/office/powerpoint/2010/main" val="163467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5</a:t>
            </a:fld>
            <a:endParaRPr lang="en-US" dirty="0"/>
          </a:p>
        </p:txBody>
      </p:sp>
      <p:sp>
        <p:nvSpPr>
          <p:cNvPr id="3" name="Rectangle 2"/>
          <p:cNvSpPr/>
          <p:nvPr/>
        </p:nvSpPr>
        <p:spPr>
          <a:xfrm>
            <a:off x="-1" y="1254682"/>
            <a:ext cx="12192000" cy="707886"/>
          </a:xfrm>
          <a:prstGeom prst="rect">
            <a:avLst/>
          </a:prstGeom>
          <a:solidFill>
            <a:srgbClr val="EF861A"/>
          </a:solidFill>
        </p:spPr>
        <p:txBody>
          <a:bodyPr wrap="square">
            <a:spAutoFit/>
          </a:bodyPr>
          <a:lstStyle/>
          <a:p>
            <a:pPr algn="ctr"/>
            <a:r>
              <a:rPr lang="en-US" sz="4000" b="1" u="sng" dirty="0">
                <a:solidFill>
                  <a:prstClr val="white"/>
                </a:solidFill>
                <a:latin typeface="Arial" panose="020B0604020202020204" pitchFamily="34" charset="0"/>
                <a:ea typeface="+mj-ea"/>
                <a:cs typeface="Arial" panose="020B0604020202020204" pitchFamily="34" charset="0"/>
              </a:rPr>
              <a:t>“Enhanced”</a:t>
            </a:r>
            <a:r>
              <a:rPr lang="en-US" sz="4000" dirty="0">
                <a:solidFill>
                  <a:prstClr val="white"/>
                </a:solidFill>
                <a:latin typeface="Arial" panose="020B0604020202020204" pitchFamily="34" charset="0"/>
                <a:ea typeface="+mj-ea"/>
                <a:cs typeface="Arial" panose="020B0604020202020204" pitchFamily="34" charset="0"/>
              </a:rPr>
              <a:t> CLCP Program</a:t>
            </a:r>
            <a:endParaRPr lang="en-US" sz="4000" dirty="0"/>
          </a:p>
        </p:txBody>
      </p:sp>
      <p:sp>
        <p:nvSpPr>
          <p:cNvPr id="6" name="TextBox 5"/>
          <p:cNvSpPr txBox="1"/>
          <p:nvPr/>
        </p:nvSpPr>
        <p:spPr>
          <a:xfrm>
            <a:off x="1172589" y="2307081"/>
            <a:ext cx="8369072" cy="4524315"/>
          </a:xfrm>
          <a:prstGeom prst="rect">
            <a:avLst/>
          </a:prstGeom>
          <a:noFill/>
        </p:spPr>
        <p:txBody>
          <a:bodyPr wrap="square" rtlCol="0">
            <a:spAutoFit/>
          </a:bodyPr>
          <a:lstStyle/>
          <a:p>
            <a:pPr marL="285750" indent="-285750">
              <a:buFont typeface="Arial" panose="020B0604020202020204" pitchFamily="34" charset="0"/>
              <a:buChar char="•"/>
            </a:pPr>
            <a:r>
              <a:rPr lang="en-US" sz="1600" b="1" i="1" u="sng" dirty="0"/>
              <a:t>CLCP Self-Evaluation Tool-</a:t>
            </a:r>
          </a:p>
          <a:p>
            <a:pPr marL="742950" lvl="1" indent="-285750">
              <a:buFont typeface="Arial" panose="020B0604020202020204" pitchFamily="34" charset="0"/>
              <a:buChar char="•"/>
            </a:pPr>
            <a:r>
              <a:rPr lang="en-US" sz="1600" dirty="0"/>
              <a:t>All agencies are required to send DOAS Loss Control a completed Self-Evaluation with all required documents </a:t>
            </a:r>
            <a:r>
              <a:rPr lang="en-US" sz="1600" b="1" dirty="0"/>
              <a:t>by 1/1/2022 preferably within 60 days of receipt</a:t>
            </a:r>
            <a:endParaRPr lang="en-US" sz="1600" dirty="0"/>
          </a:p>
          <a:p>
            <a:pPr marL="742950" lvl="1" indent="-285750">
              <a:buFont typeface="Arial" panose="020B0604020202020204" pitchFamily="34" charset="0"/>
              <a:buChar char="•"/>
            </a:pPr>
            <a:r>
              <a:rPr lang="en-US" sz="1600" dirty="0"/>
              <a:t>Self-Evaluation is sent out via </a:t>
            </a:r>
            <a:r>
              <a:rPr lang="en-US" sz="1600" b="1" dirty="0"/>
              <a:t>IRM</a:t>
            </a:r>
          </a:p>
          <a:p>
            <a:pPr marL="742950" lvl="1" indent="-285750">
              <a:buFont typeface="Arial" panose="020B0604020202020204" pitchFamily="34" charset="0"/>
              <a:buChar char="•"/>
            </a:pPr>
            <a:r>
              <a:rPr lang="en-US" sz="1600" dirty="0"/>
              <a:t>The Self-Evaluation is </a:t>
            </a:r>
            <a:r>
              <a:rPr lang="en-US" sz="1600" b="1" dirty="0"/>
              <a:t>required annually</a:t>
            </a:r>
            <a:r>
              <a:rPr lang="en-US" sz="1600" dirty="0"/>
              <a:t>.</a:t>
            </a:r>
          </a:p>
          <a:p>
            <a:pPr marL="285750" indent="-285750">
              <a:buFont typeface="Arial" panose="020B0604020202020204" pitchFamily="34" charset="0"/>
              <a:buChar char="•"/>
            </a:pPr>
            <a:r>
              <a:rPr lang="en-US" sz="1600" b="1" i="1" u="sng" dirty="0"/>
              <a:t>Recommendations</a:t>
            </a:r>
          </a:p>
          <a:p>
            <a:pPr marL="742950" lvl="1" indent="-285750">
              <a:buFont typeface="Arial" panose="020B0604020202020204" pitchFamily="34" charset="0"/>
              <a:buChar char="•"/>
            </a:pPr>
            <a:r>
              <a:rPr lang="en-US" sz="1600" dirty="0"/>
              <a:t>Sent to agency from DOAS Loss Control Department. </a:t>
            </a:r>
          </a:p>
          <a:p>
            <a:pPr marL="742950" lvl="1" indent="-285750">
              <a:buFont typeface="Arial" panose="020B0604020202020204" pitchFamily="34" charset="0"/>
              <a:buChar char="•"/>
            </a:pPr>
            <a:r>
              <a:rPr lang="en-US" sz="1600" dirty="0"/>
              <a:t>Recommendations are made based on the Self-Assessment Tool results and claim reviews.</a:t>
            </a:r>
          </a:p>
          <a:p>
            <a:pPr marL="285750" indent="-285750">
              <a:buFont typeface="Arial" panose="020B0604020202020204" pitchFamily="34" charset="0"/>
              <a:buChar char="•"/>
            </a:pPr>
            <a:r>
              <a:rPr lang="en-US" sz="1600" b="1" i="1" u="sng" dirty="0"/>
              <a:t>Follow-Up within 90 days</a:t>
            </a:r>
          </a:p>
          <a:p>
            <a:pPr marL="742950" lvl="1" indent="-285750">
              <a:buFont typeface="Arial" panose="020B0604020202020204" pitchFamily="34" charset="0"/>
              <a:buChar char="•"/>
            </a:pPr>
            <a:r>
              <a:rPr lang="en-US" sz="1600" dirty="0"/>
              <a:t>Once recommendations are sent to the agency.  The agency will have 90 days to implement and email </a:t>
            </a:r>
            <a:r>
              <a:rPr lang="en-US" sz="1600" dirty="0">
                <a:hlinkClick r:id="rId3"/>
              </a:rPr>
              <a:t>LossControl@doas.ga.gov</a:t>
            </a:r>
            <a:r>
              <a:rPr lang="en-US" sz="1600" dirty="0"/>
              <a:t> the requested recommendations results and documentation.</a:t>
            </a:r>
          </a:p>
          <a:p>
            <a:pPr marL="285750" indent="-285750">
              <a:buFont typeface="Arial" panose="020B0604020202020204" pitchFamily="34" charset="0"/>
              <a:buChar char="•"/>
            </a:pPr>
            <a:r>
              <a:rPr lang="en-US" sz="1600" b="1" i="1" u="sng" dirty="0"/>
              <a:t>On-site visit</a:t>
            </a:r>
          </a:p>
          <a:p>
            <a:pPr marL="742950" lvl="1" indent="-285750">
              <a:buFont typeface="Arial" panose="020B0604020202020204" pitchFamily="34" charset="0"/>
              <a:buChar char="•"/>
            </a:pPr>
            <a:r>
              <a:rPr lang="en-US" sz="1600" dirty="0"/>
              <a:t>Scheduled based on review of agencies Self-Assessment Tool score.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i="1" u="sng" dirty="0"/>
              <a:t>Goals for next year</a:t>
            </a:r>
          </a:p>
          <a:p>
            <a:pPr marL="742950" lvl="1" indent="-285750">
              <a:buFont typeface="Arial" panose="020B0604020202020204" pitchFamily="34" charset="0"/>
              <a:buChar char="•"/>
            </a:pPr>
            <a:r>
              <a:rPr lang="en-US" sz="1600" dirty="0"/>
              <a:t>DOAS Loss Control Department will base agency goals on the Self-Evaluation, Claim reviews, Trend Analysis, Exposure changes and Onsite Visits.</a:t>
            </a:r>
          </a:p>
        </p:txBody>
      </p:sp>
      <p:sp>
        <p:nvSpPr>
          <p:cNvPr id="7" name="TextBox 6"/>
          <p:cNvSpPr txBox="1"/>
          <p:nvPr/>
        </p:nvSpPr>
        <p:spPr>
          <a:xfrm>
            <a:off x="240742" y="2273201"/>
            <a:ext cx="826265" cy="369332"/>
          </a:xfrm>
          <a:prstGeom prst="rect">
            <a:avLst/>
          </a:prstGeom>
          <a:solidFill>
            <a:schemeClr val="bg1"/>
          </a:solidFill>
        </p:spPr>
        <p:txBody>
          <a:bodyPr wrap="square" rtlCol="0">
            <a:spAutoFit/>
          </a:bodyPr>
          <a:lstStyle/>
          <a:p>
            <a:r>
              <a:rPr lang="en-US" dirty="0"/>
              <a:t>Step 1</a:t>
            </a:r>
          </a:p>
        </p:txBody>
      </p:sp>
      <p:sp>
        <p:nvSpPr>
          <p:cNvPr id="8" name="Rectangle 7"/>
          <p:cNvSpPr/>
          <p:nvPr/>
        </p:nvSpPr>
        <p:spPr>
          <a:xfrm>
            <a:off x="240742" y="3475220"/>
            <a:ext cx="836189" cy="369332"/>
          </a:xfrm>
          <a:prstGeom prst="rect">
            <a:avLst/>
          </a:prstGeom>
          <a:solidFill>
            <a:schemeClr val="bg1"/>
          </a:solidFill>
        </p:spPr>
        <p:txBody>
          <a:bodyPr wrap="square">
            <a:spAutoFit/>
          </a:bodyPr>
          <a:lstStyle/>
          <a:p>
            <a:r>
              <a:rPr lang="en-US" dirty="0"/>
              <a:t>Step 2</a:t>
            </a:r>
          </a:p>
        </p:txBody>
      </p:sp>
      <p:sp>
        <p:nvSpPr>
          <p:cNvPr id="9" name="Rectangle 8"/>
          <p:cNvSpPr/>
          <p:nvPr/>
        </p:nvSpPr>
        <p:spPr>
          <a:xfrm>
            <a:off x="219040" y="4206389"/>
            <a:ext cx="836189" cy="369332"/>
          </a:xfrm>
          <a:prstGeom prst="rect">
            <a:avLst/>
          </a:prstGeom>
          <a:solidFill>
            <a:schemeClr val="bg1"/>
          </a:solidFill>
        </p:spPr>
        <p:txBody>
          <a:bodyPr wrap="square">
            <a:spAutoFit/>
          </a:bodyPr>
          <a:lstStyle/>
          <a:p>
            <a:r>
              <a:rPr lang="en-US" dirty="0"/>
              <a:t>Step 3</a:t>
            </a:r>
          </a:p>
        </p:txBody>
      </p:sp>
      <p:sp>
        <p:nvSpPr>
          <p:cNvPr id="10" name="Rectangle 9"/>
          <p:cNvSpPr/>
          <p:nvPr/>
        </p:nvSpPr>
        <p:spPr>
          <a:xfrm>
            <a:off x="240742" y="5163188"/>
            <a:ext cx="1007231" cy="369332"/>
          </a:xfrm>
          <a:prstGeom prst="rect">
            <a:avLst/>
          </a:prstGeom>
          <a:solidFill>
            <a:schemeClr val="bg1"/>
          </a:solidFill>
        </p:spPr>
        <p:txBody>
          <a:bodyPr wrap="square">
            <a:spAutoFit/>
          </a:bodyPr>
          <a:lstStyle/>
          <a:p>
            <a:r>
              <a:rPr lang="en-US" dirty="0"/>
              <a:t>Step 3.5</a:t>
            </a:r>
          </a:p>
        </p:txBody>
      </p:sp>
      <p:sp>
        <p:nvSpPr>
          <p:cNvPr id="11" name="Rectangle 10"/>
          <p:cNvSpPr/>
          <p:nvPr/>
        </p:nvSpPr>
        <p:spPr>
          <a:xfrm>
            <a:off x="277720" y="5935321"/>
            <a:ext cx="836189" cy="369332"/>
          </a:xfrm>
          <a:prstGeom prst="rect">
            <a:avLst/>
          </a:prstGeom>
          <a:solidFill>
            <a:schemeClr val="bg1"/>
          </a:solidFill>
        </p:spPr>
        <p:txBody>
          <a:bodyPr wrap="square">
            <a:spAutoFit/>
          </a:bodyPr>
          <a:lstStyle/>
          <a:p>
            <a:r>
              <a:rPr lang="en-US" dirty="0"/>
              <a:t>Step 4</a:t>
            </a:r>
          </a:p>
        </p:txBody>
      </p:sp>
      <p:pic>
        <p:nvPicPr>
          <p:cNvPr id="12" name="Picture 11"/>
          <p:cNvPicPr>
            <a:picLocks noChangeAspect="1"/>
          </p:cNvPicPr>
          <p:nvPr/>
        </p:nvPicPr>
        <p:blipFill>
          <a:blip r:embed="rId4"/>
          <a:stretch>
            <a:fillRect/>
          </a:stretch>
        </p:blipFill>
        <p:spPr>
          <a:xfrm>
            <a:off x="9637320" y="3204729"/>
            <a:ext cx="2143125" cy="2143125"/>
          </a:xfrm>
          <a:prstGeom prst="rect">
            <a:avLst/>
          </a:prstGeom>
        </p:spPr>
      </p:pic>
    </p:spTree>
    <p:custDataLst>
      <p:tags r:id="rId1"/>
    </p:custDataLst>
    <p:extLst>
      <p:ext uri="{BB962C8B-B14F-4D97-AF65-F5344CB8AC3E}">
        <p14:creationId xmlns:p14="http://schemas.microsoft.com/office/powerpoint/2010/main" val="380403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30957" y="2167848"/>
            <a:ext cx="4661043" cy="4720975"/>
          </a:xfrm>
          <a:prstGeom prst="rect">
            <a:avLst/>
          </a:prstGeom>
        </p:spPr>
      </p:pic>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6</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Evaluation Process</a:t>
            </a:r>
          </a:p>
        </p:txBody>
      </p:sp>
      <p:sp>
        <p:nvSpPr>
          <p:cNvPr id="5" name="Rectangle 4"/>
          <p:cNvSpPr/>
          <p:nvPr/>
        </p:nvSpPr>
        <p:spPr>
          <a:xfrm>
            <a:off x="340426" y="1945290"/>
            <a:ext cx="7556665" cy="4154984"/>
          </a:xfrm>
          <a:prstGeom prst="rect">
            <a:avLst/>
          </a:prstGeom>
        </p:spPr>
        <p:txBody>
          <a:bodyPr wrap="square">
            <a:spAutoFit/>
          </a:bodyPr>
          <a:lstStyle/>
          <a:p>
            <a:pPr marL="457200" indent="-457200">
              <a:buFont typeface="Wingdings" panose="05000000000000000000" pitchFamily="2" charset="2"/>
              <a:buChar char="Ø"/>
            </a:pPr>
            <a:r>
              <a:rPr lang="en-US" altLang="en-US" sz="2400" b="1" dirty="0"/>
              <a:t>Agency</a:t>
            </a:r>
            <a:r>
              <a:rPr lang="en-US" altLang="en-US" sz="2400" dirty="0"/>
              <a:t> - Completes and Submit CLCP Self-Assessment Tool and all supporting documents to DOAS Loss Control Department.</a:t>
            </a:r>
          </a:p>
          <a:p>
            <a:pPr marL="457200" indent="-457200">
              <a:buFont typeface="Wingdings" panose="05000000000000000000" pitchFamily="2" charset="2"/>
              <a:buChar char="Ø"/>
            </a:pPr>
            <a:endParaRPr lang="en-US" altLang="en-US" sz="2400" dirty="0"/>
          </a:p>
          <a:p>
            <a:pPr marL="571500" indent="-571500">
              <a:buFont typeface="Wingdings" panose="05000000000000000000" pitchFamily="2" charset="2"/>
              <a:buChar char="Ø"/>
            </a:pPr>
            <a:r>
              <a:rPr lang="en-US" altLang="en-US" sz="2400" b="1" dirty="0"/>
              <a:t>DOAS Loss Control- </a:t>
            </a:r>
            <a:r>
              <a:rPr lang="en-US" altLang="en-US" sz="2400" dirty="0"/>
              <a:t>Reviews Self-Assessment Tool and Submitted documentation.</a:t>
            </a:r>
          </a:p>
          <a:p>
            <a:endParaRPr lang="en-US" altLang="en-US" sz="2400" b="1" dirty="0"/>
          </a:p>
          <a:p>
            <a:pPr marL="571500" indent="-571500">
              <a:buFont typeface="Wingdings" panose="05000000000000000000" pitchFamily="2" charset="2"/>
              <a:buChar char="Ø"/>
            </a:pPr>
            <a:r>
              <a:rPr lang="en-US" altLang="en-US" sz="2400" b="1" i="1" dirty="0"/>
              <a:t>On-Site Visit-</a:t>
            </a:r>
          </a:p>
          <a:p>
            <a:pPr marL="1028700" lvl="1" indent="-571500">
              <a:buClr>
                <a:srgbClr val="EF861A"/>
              </a:buClr>
              <a:buFont typeface="Arial" panose="020B0604020202020204" pitchFamily="34" charset="0"/>
              <a:buChar char="•"/>
            </a:pPr>
            <a:r>
              <a:rPr lang="en-US" altLang="en-US" sz="2400" dirty="0"/>
              <a:t>Preformed based on Self-Assessment Tool results</a:t>
            </a:r>
          </a:p>
          <a:p>
            <a:pPr marL="1028700" lvl="1" indent="-571500">
              <a:buClr>
                <a:srgbClr val="EF861A"/>
              </a:buClr>
              <a:buFont typeface="Arial" panose="020B0604020202020204" pitchFamily="34" charset="0"/>
              <a:buChar char="•"/>
            </a:pPr>
            <a:r>
              <a:rPr lang="en-US" altLang="en-US" sz="2400" dirty="0"/>
              <a:t>Review Applicable Components</a:t>
            </a:r>
          </a:p>
          <a:p>
            <a:pPr marL="1028700" lvl="1" indent="-571500">
              <a:buClr>
                <a:srgbClr val="EF861A"/>
              </a:buClr>
              <a:buFont typeface="Arial" panose="020B0604020202020204" pitchFamily="34" charset="0"/>
              <a:buChar char="•"/>
            </a:pPr>
            <a:r>
              <a:rPr lang="en-US" altLang="en-US" sz="2400" dirty="0"/>
              <a:t>Operational Observations</a:t>
            </a:r>
          </a:p>
        </p:txBody>
      </p:sp>
    </p:spTree>
    <p:custDataLst>
      <p:tags r:id="rId1"/>
    </p:custDataLst>
    <p:extLst>
      <p:ext uri="{BB962C8B-B14F-4D97-AF65-F5344CB8AC3E}">
        <p14:creationId xmlns:p14="http://schemas.microsoft.com/office/powerpoint/2010/main" val="302871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0600" y="6356350"/>
            <a:ext cx="2599706" cy="365125"/>
          </a:xfrm>
        </p:spPr>
        <p:txBody>
          <a:bodyPr/>
          <a:lstStyle/>
          <a:p>
            <a:fld id="{91163C5C-879A-4C9B-B23A-E4C9F12C4DDF}" type="slidenum">
              <a:rPr lang="en-US" smtClean="0"/>
              <a:t>7</a:t>
            </a:fld>
            <a:endParaRPr lang="en-US" dirty="0"/>
          </a:p>
        </p:txBody>
      </p:sp>
      <p:sp>
        <p:nvSpPr>
          <p:cNvPr id="3" name="Rectangle 2"/>
          <p:cNvSpPr/>
          <p:nvPr/>
        </p:nvSpPr>
        <p:spPr>
          <a:xfrm>
            <a:off x="0" y="1237404"/>
            <a:ext cx="12192000" cy="707886"/>
          </a:xfrm>
          <a:prstGeom prst="rect">
            <a:avLst/>
          </a:prstGeom>
          <a:solidFill>
            <a:srgbClr val="EF861A"/>
          </a:solidFill>
        </p:spPr>
        <p:txBody>
          <a:bodyPr wrap="square">
            <a:spAutoFit/>
          </a:bodyPr>
          <a:lstStyle/>
          <a:p>
            <a:pPr algn="ctr"/>
            <a:r>
              <a:rPr lang="en-US" sz="4000" dirty="0">
                <a:solidFill>
                  <a:schemeClr val="bg1"/>
                </a:solidFill>
              </a:rPr>
              <a:t>How to start the CLCP Self-Evaluation?</a:t>
            </a:r>
          </a:p>
        </p:txBody>
      </p:sp>
      <p:pic>
        <p:nvPicPr>
          <p:cNvPr id="5" name="Picture 4"/>
          <p:cNvPicPr>
            <a:picLocks noChangeAspect="1"/>
          </p:cNvPicPr>
          <p:nvPr/>
        </p:nvPicPr>
        <p:blipFill>
          <a:blip r:embed="rId3"/>
          <a:stretch>
            <a:fillRect/>
          </a:stretch>
        </p:blipFill>
        <p:spPr>
          <a:xfrm>
            <a:off x="2656989" y="2047777"/>
            <a:ext cx="6169097" cy="3873619"/>
          </a:xfrm>
          <a:prstGeom prst="rect">
            <a:avLst/>
          </a:prstGeom>
        </p:spPr>
      </p:pic>
    </p:spTree>
    <p:custDataLst>
      <p:tags r:id="rId1"/>
    </p:custDataLst>
    <p:extLst>
      <p:ext uri="{BB962C8B-B14F-4D97-AF65-F5344CB8AC3E}">
        <p14:creationId xmlns:p14="http://schemas.microsoft.com/office/powerpoint/2010/main" val="193735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2F0B2-BD2B-497F-9530-513277C916AF}"/>
              </a:ext>
            </a:extLst>
          </p:cNvPr>
          <p:cNvSpPr/>
          <p:nvPr/>
        </p:nvSpPr>
        <p:spPr>
          <a:xfrm>
            <a:off x="-1" y="1205581"/>
            <a:ext cx="12192000" cy="707886"/>
          </a:xfrm>
          <a:prstGeom prst="rect">
            <a:avLst/>
          </a:prstGeom>
          <a:solidFill>
            <a:srgbClr val="EF861A"/>
          </a:solidFill>
        </p:spPr>
        <p:txBody>
          <a:bodyPr wrap="square">
            <a:spAutoFit/>
          </a:bodyPr>
          <a:lstStyle/>
          <a:p>
            <a:pPr algn="ctr"/>
            <a:r>
              <a:rPr lang="en-US" sz="4000" dirty="0">
                <a:solidFill>
                  <a:schemeClr val="bg1"/>
                </a:solidFill>
              </a:rPr>
              <a:t>Accessing the Self-Evaluation</a:t>
            </a:r>
          </a:p>
        </p:txBody>
      </p:sp>
      <p:pic>
        <p:nvPicPr>
          <p:cNvPr id="4" name="Picture 3">
            <a:extLst>
              <a:ext uri="{FF2B5EF4-FFF2-40B4-BE49-F238E27FC236}">
                <a16:creationId xmlns:a16="http://schemas.microsoft.com/office/drawing/2014/main" id="{AB768764-456E-4729-B7D8-22EDC0A11FA0}"/>
              </a:ext>
            </a:extLst>
          </p:cNvPr>
          <p:cNvPicPr>
            <a:picLocks noChangeAspect="1"/>
          </p:cNvPicPr>
          <p:nvPr/>
        </p:nvPicPr>
        <p:blipFill>
          <a:blip r:embed="rId2"/>
          <a:stretch>
            <a:fillRect/>
          </a:stretch>
        </p:blipFill>
        <p:spPr>
          <a:xfrm>
            <a:off x="5147732" y="1913467"/>
            <a:ext cx="7044267" cy="4969933"/>
          </a:xfrm>
          <a:prstGeom prst="rect">
            <a:avLst/>
          </a:prstGeom>
        </p:spPr>
      </p:pic>
      <p:sp>
        <p:nvSpPr>
          <p:cNvPr id="5" name="Rectangle 4">
            <a:extLst>
              <a:ext uri="{FF2B5EF4-FFF2-40B4-BE49-F238E27FC236}">
                <a16:creationId xmlns:a16="http://schemas.microsoft.com/office/drawing/2014/main" id="{5288DB34-B119-4447-9045-FE79E341CAB2}"/>
              </a:ext>
            </a:extLst>
          </p:cNvPr>
          <p:cNvSpPr/>
          <p:nvPr/>
        </p:nvSpPr>
        <p:spPr>
          <a:xfrm>
            <a:off x="-1" y="1652116"/>
            <a:ext cx="4927600" cy="4970591"/>
          </a:xfrm>
          <a:prstGeom prst="rect">
            <a:avLst/>
          </a:prstGeom>
        </p:spPr>
        <p:txBody>
          <a:bodyPr wrap="square">
            <a:spAutoFit/>
          </a:bodyPr>
          <a:lstStyle/>
          <a:p>
            <a:endParaRPr lang="en-US" altLang="en-US" sz="2400" b="1" dirty="0">
              <a:solidFill>
                <a:srgbClr val="FF0000"/>
              </a:solidFill>
            </a:endParaRPr>
          </a:p>
          <a:p>
            <a:pPr marL="571500" indent="-571500">
              <a:buFont typeface="Wingdings" panose="05000000000000000000" pitchFamily="2" charset="2"/>
              <a:buChar char="Ø"/>
            </a:pPr>
            <a:r>
              <a:rPr lang="en-US" altLang="en-US" sz="2400" b="1" i="1" dirty="0"/>
              <a:t>IRM – (Previously Risk Console)</a:t>
            </a:r>
          </a:p>
          <a:p>
            <a:pPr marL="1028700" lvl="1" indent="-571500">
              <a:buClr>
                <a:srgbClr val="EF861A"/>
              </a:buClr>
              <a:buFont typeface="Arial" panose="020B0604020202020204" pitchFamily="34" charset="0"/>
              <a:buChar char="•"/>
            </a:pPr>
            <a:r>
              <a:rPr lang="en-US" altLang="en-US" sz="1700" dirty="0"/>
              <a:t>Log into IRM:</a:t>
            </a:r>
          </a:p>
          <a:p>
            <a:pPr marL="1485900" lvl="2" indent="-571500">
              <a:buClr>
                <a:srgbClr val="EF861A"/>
              </a:buClr>
              <a:buFont typeface="Arial" panose="020B0604020202020204" pitchFamily="34" charset="0"/>
              <a:buChar char="•"/>
            </a:pPr>
            <a:r>
              <a:rPr lang="en-US" altLang="en-US" sz="1200" dirty="0">
                <a:hlinkClick r:id="rId3"/>
              </a:rPr>
              <a:t>https://rca.ventivtech.com/Alpha/dynamic/login.jsp</a:t>
            </a:r>
            <a:endParaRPr lang="en-US" altLang="en-US" sz="1200" dirty="0"/>
          </a:p>
          <a:p>
            <a:pPr marL="1028700" lvl="1" indent="-571500">
              <a:buClr>
                <a:srgbClr val="EF861A"/>
              </a:buClr>
              <a:buFont typeface="Arial" panose="020B0604020202020204" pitchFamily="34" charset="0"/>
              <a:buChar char="•"/>
            </a:pPr>
            <a:r>
              <a:rPr lang="en-US" altLang="en-US" sz="1700" dirty="0"/>
              <a:t>If you do not have access to IRM please fill out this document:</a:t>
            </a:r>
          </a:p>
          <a:p>
            <a:pPr marL="1485900" lvl="2" indent="-571500">
              <a:buClr>
                <a:srgbClr val="EF861A"/>
              </a:buClr>
              <a:buFont typeface="Arial" panose="020B0604020202020204" pitchFamily="34" charset="0"/>
              <a:buChar char="•"/>
            </a:pPr>
            <a:r>
              <a:rPr lang="en-US" altLang="en-US" sz="1200" dirty="0">
                <a:hlinkClick r:id="rId4"/>
              </a:rPr>
              <a:t>https://doas.ga.gov/assets/Risk%20Management/Operational%20Documents/RMS%20Contact%20Access%20Form.pdf</a:t>
            </a:r>
            <a:endParaRPr lang="en-US" altLang="en-US" sz="1200" dirty="0"/>
          </a:p>
          <a:p>
            <a:pPr marL="1485900" lvl="2" indent="-571500">
              <a:buClr>
                <a:srgbClr val="EF861A"/>
              </a:buClr>
              <a:buFont typeface="Arial" panose="020B0604020202020204" pitchFamily="34" charset="0"/>
              <a:buChar char="•"/>
            </a:pPr>
            <a:r>
              <a:rPr lang="en-US" altLang="en-US" sz="1700" dirty="0"/>
              <a:t>NOTE: each user that needs access will need to fill out a separate form  </a:t>
            </a:r>
          </a:p>
          <a:p>
            <a:pPr marL="1028700" lvl="1" indent="-571500">
              <a:buClr>
                <a:srgbClr val="EF861A"/>
              </a:buClr>
              <a:buFont typeface="Arial" panose="020B0604020202020204" pitchFamily="34" charset="0"/>
              <a:buChar char="•"/>
            </a:pPr>
            <a:r>
              <a:rPr lang="en-US" altLang="en-US" sz="1600" dirty="0"/>
              <a:t>Once complete please email the form to Nyota Reed.</a:t>
            </a:r>
          </a:p>
          <a:p>
            <a:pPr marL="1485900" lvl="2" indent="-571500">
              <a:buClr>
                <a:srgbClr val="EF861A"/>
              </a:buClr>
              <a:buFont typeface="Arial" panose="020B0604020202020204" pitchFamily="34" charset="0"/>
              <a:buChar char="•"/>
            </a:pPr>
            <a:r>
              <a:rPr lang="en-US" altLang="en-US" sz="1600" dirty="0">
                <a:hlinkClick r:id="rId5"/>
              </a:rPr>
              <a:t>nyota.reed@doas.ga.gov</a:t>
            </a:r>
            <a:endParaRPr lang="en-US" altLang="en-US" sz="1600" dirty="0"/>
          </a:p>
          <a:p>
            <a:pPr marL="1485900" lvl="2" indent="-571500">
              <a:buClr>
                <a:srgbClr val="EF861A"/>
              </a:buClr>
              <a:buFont typeface="Arial" panose="020B0604020202020204" pitchFamily="34" charset="0"/>
              <a:buChar char="•"/>
            </a:pPr>
            <a:r>
              <a:rPr lang="en-US" altLang="en-US" sz="1600" dirty="0"/>
              <a:t>Once the form is processed by DOAS; each user will receive an email with directions for completing the IRM account setup</a:t>
            </a:r>
          </a:p>
          <a:p>
            <a:pPr marL="1028700" lvl="1" indent="-571500">
              <a:buClr>
                <a:srgbClr val="EF861A"/>
              </a:buClr>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24368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BBB09C-EE20-45EE-B147-28820188D266}"/>
              </a:ext>
            </a:extLst>
          </p:cNvPr>
          <p:cNvPicPr>
            <a:picLocks noChangeAspect="1"/>
          </p:cNvPicPr>
          <p:nvPr/>
        </p:nvPicPr>
        <p:blipFill>
          <a:blip r:embed="rId2"/>
          <a:stretch>
            <a:fillRect/>
          </a:stretch>
        </p:blipFill>
        <p:spPr>
          <a:xfrm>
            <a:off x="4219512" y="1999862"/>
            <a:ext cx="7972488" cy="4888959"/>
          </a:xfrm>
          <a:prstGeom prst="rect">
            <a:avLst/>
          </a:prstGeom>
        </p:spPr>
      </p:pic>
      <p:sp>
        <p:nvSpPr>
          <p:cNvPr id="2" name="Rectangle 1">
            <a:extLst>
              <a:ext uri="{FF2B5EF4-FFF2-40B4-BE49-F238E27FC236}">
                <a16:creationId xmlns:a16="http://schemas.microsoft.com/office/drawing/2014/main" id="{5AB6BF66-FC67-4662-AEF5-999B8E3CC509}"/>
              </a:ext>
            </a:extLst>
          </p:cNvPr>
          <p:cNvSpPr/>
          <p:nvPr/>
        </p:nvSpPr>
        <p:spPr>
          <a:xfrm>
            <a:off x="0" y="1261155"/>
            <a:ext cx="12192000" cy="707886"/>
          </a:xfrm>
          <a:prstGeom prst="rect">
            <a:avLst/>
          </a:prstGeom>
          <a:solidFill>
            <a:srgbClr val="EF861A"/>
          </a:solidFill>
        </p:spPr>
        <p:txBody>
          <a:bodyPr wrap="square">
            <a:spAutoFit/>
          </a:bodyPr>
          <a:lstStyle/>
          <a:p>
            <a:pPr algn="ctr"/>
            <a:r>
              <a:rPr lang="en-US" sz="4000" dirty="0">
                <a:solidFill>
                  <a:schemeClr val="bg1"/>
                </a:solidFill>
              </a:rPr>
              <a:t>Accessing the Self-Evaluation</a:t>
            </a:r>
          </a:p>
        </p:txBody>
      </p:sp>
      <p:sp>
        <p:nvSpPr>
          <p:cNvPr id="4" name="Rectangle 3">
            <a:extLst>
              <a:ext uri="{FF2B5EF4-FFF2-40B4-BE49-F238E27FC236}">
                <a16:creationId xmlns:a16="http://schemas.microsoft.com/office/drawing/2014/main" id="{5CD598EE-08ED-4B8E-9C84-0CA9C7B9D712}"/>
              </a:ext>
            </a:extLst>
          </p:cNvPr>
          <p:cNvSpPr/>
          <p:nvPr/>
        </p:nvSpPr>
        <p:spPr>
          <a:xfrm>
            <a:off x="152400" y="1969040"/>
            <a:ext cx="4343399" cy="2585323"/>
          </a:xfrm>
          <a:prstGeom prst="rect">
            <a:avLst/>
          </a:prstGeom>
        </p:spPr>
        <p:txBody>
          <a:bodyPr wrap="square">
            <a:spAutoFit/>
          </a:bodyPr>
          <a:lstStyle/>
          <a:p>
            <a:endParaRPr lang="en-US" altLang="en-US" sz="2400" b="1" dirty="0"/>
          </a:p>
          <a:p>
            <a:pPr marL="571500" indent="-571500">
              <a:buFont typeface="Wingdings" panose="05000000000000000000" pitchFamily="2" charset="2"/>
              <a:buChar char="Ø"/>
            </a:pPr>
            <a:r>
              <a:rPr lang="en-US" altLang="en-US" sz="2400" b="1" i="1" dirty="0"/>
              <a:t>Self-Evaluation Form</a:t>
            </a:r>
          </a:p>
          <a:p>
            <a:endParaRPr lang="en-US" altLang="en-US" sz="2400" b="1" i="1" dirty="0"/>
          </a:p>
          <a:p>
            <a:pPr marL="1028700" lvl="1" indent="-571500">
              <a:buClr>
                <a:srgbClr val="EF861A"/>
              </a:buClr>
              <a:buFont typeface="Arial" panose="020B0604020202020204" pitchFamily="34" charset="0"/>
              <a:buChar char="•"/>
            </a:pPr>
            <a:r>
              <a:rPr lang="en-US" altLang="en-US" dirty="0"/>
              <a:t>Once you are logged onto IRM</a:t>
            </a:r>
          </a:p>
          <a:p>
            <a:pPr lvl="1">
              <a:buClr>
                <a:srgbClr val="EF861A"/>
              </a:buClr>
            </a:pPr>
            <a:r>
              <a:rPr lang="en-US" altLang="en-US" dirty="0"/>
              <a:t> </a:t>
            </a:r>
          </a:p>
          <a:p>
            <a:pPr marL="1028700" lvl="1" indent="-571500">
              <a:buClr>
                <a:srgbClr val="EF861A"/>
              </a:buClr>
              <a:buFont typeface="Arial" panose="020B0604020202020204" pitchFamily="34" charset="0"/>
              <a:buChar char="•"/>
            </a:pPr>
            <a:r>
              <a:rPr lang="en-US" altLang="en-US" dirty="0"/>
              <a:t>Click </a:t>
            </a:r>
            <a:r>
              <a:rPr lang="en-US" altLang="en-US" b="1" dirty="0"/>
              <a:t>“Complete a Loss Control Survey” </a:t>
            </a:r>
          </a:p>
          <a:p>
            <a:pPr lvl="1">
              <a:buClr>
                <a:srgbClr val="EF861A"/>
              </a:buClr>
            </a:pPr>
            <a:endParaRPr lang="en-US" altLang="en-US" dirty="0"/>
          </a:p>
        </p:txBody>
      </p:sp>
      <p:sp>
        <p:nvSpPr>
          <p:cNvPr id="5" name="Arrow: Left 4">
            <a:extLst>
              <a:ext uri="{FF2B5EF4-FFF2-40B4-BE49-F238E27FC236}">
                <a16:creationId xmlns:a16="http://schemas.microsoft.com/office/drawing/2014/main" id="{370F868D-C453-4847-BFB4-2E8EB7C60291}"/>
              </a:ext>
            </a:extLst>
          </p:cNvPr>
          <p:cNvSpPr/>
          <p:nvPr/>
        </p:nvSpPr>
        <p:spPr>
          <a:xfrm rot="11990858">
            <a:off x="4560807" y="4473648"/>
            <a:ext cx="893234" cy="4995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5686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vingTabText_16x9.potx" id="{7AB124CA-59E0-4E4D-A0DF-7C8849CFA91D}" vid="{C43559BE-BEE8-4213-9160-F8D0574DA9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6EE551AE35A80A43B40B6FE7E6462B03" ma:contentTypeVersion="66" ma:contentTypeDescription="This is used to create DOAS Asset Library" ma:contentTypeScope="" ma:versionID="065007aa714d0f4d4c4758f6a002f86a">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1f710244c1ae3c11600a6e0158831e35" ns2:_="" ns3:_="">
    <xsd:import namespace="0726195c-4e5f-403b-b0e6-5bc4fc6a495f"/>
    <xsd:import namespace="64719721-3f2e-4037-a826-7fe00fbc2e3c"/>
    <xsd:element name="properties">
      <xsd:complexType>
        <xsd:sequence>
          <xsd:element name="documentManagement">
            <xsd:complexType>
              <xsd:all>
                <xsd:element ref="ns2:CategoryDoc"/>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ma:displayName="Document Category" ma:default="Category 1" ma:description="" ma:format="Dropdown" ma:internalName="CategoryDoc">
      <xsd:simpleType>
        <xsd:restriction base="dms:Choice">
          <xsd:enumeration value="Category 1"/>
          <xsd:enumeration value="Category 2"/>
          <xsd:enumeration value="Category 3"/>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format="Dropdown"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4719721-3f2e-4037-a826-7fe00fbc2e3c">
      <Value>71</Value>
    </TaxCatchAll>
    <EffectiveDate xmlns="0726195c-4e5f-403b-b0e6-5bc4fc6a495f">2022-02-22T14:45:00+00:00</EffectiveDate>
    <Division xmlns="64719721-3f2e-4037-a826-7fe00fbc2e3c" xsi:nil="true"/>
    <CategoryDoc xmlns="0726195c-4e5f-403b-b0e6-5bc4fc6a495f">Category 1</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CLCP Publications and Forms</TermName>
          <TermId xmlns="http://schemas.microsoft.com/office/infopath/2007/PartnerControls">d7072d61-3eb4-4f69-a1d5-0f2545f23a6b</TermId>
        </TermInfo>
      </Terms>
    </b814ba249d91463a8222dc7318a2e120>
    <DocumentDescription xmlns="0726195c-4e5f-403b-b0e6-5bc4fc6a495f">CLCP Guide FY22 IRM</DocumentDescription>
    <TaxKeywordTaxHTField xmlns="64719721-3f2e-4037-a826-7fe00fbc2e3c">
      <Terms xmlns="http://schemas.microsoft.com/office/infopath/2007/PartnerControls"/>
    </TaxKeywordTaxHTField>
    <DisplayPriority xmlns="0726195c-4e5f-403b-b0e6-5bc4fc6a495f" xsi:nil="true"/>
  </documentManagement>
</p:properties>
</file>

<file path=customXml/item3.xml><?xml version="1.0" encoding="utf-8"?>
<?mso-contentType ?>
<SharedContentType xmlns="Microsoft.SharePoint.Taxonomy.ContentTypeSync" SourceId="24303319-78b4-4866-9de0-bde40737f1d8" ContentTypeId="0x010100B2029F26138C4BFDA158A626F91E876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52A5D9-950F-4EFC-91AA-79D611BC93D5}"/>
</file>

<file path=customXml/itemProps2.xml><?xml version="1.0" encoding="utf-8"?>
<ds:datastoreItem xmlns:ds="http://schemas.openxmlformats.org/officeDocument/2006/customXml" ds:itemID="{4BBE9DE8-FF0B-4812-9819-AD6FEC458325}"/>
</file>

<file path=customXml/itemProps3.xml><?xml version="1.0" encoding="utf-8"?>
<ds:datastoreItem xmlns:ds="http://schemas.openxmlformats.org/officeDocument/2006/customXml" ds:itemID="{524E2977-F814-4E3D-BBD8-E083CDABAC19}"/>
</file>

<file path=customXml/itemProps4.xml><?xml version="1.0" encoding="utf-8"?>
<ds:datastoreItem xmlns:ds="http://schemas.openxmlformats.org/officeDocument/2006/customXml" ds:itemID="{2D9FD7B7-8454-4D3B-AD32-DB1B76DD479F}"/>
</file>

<file path=docProps/app.xml><?xml version="1.0" encoding="utf-8"?>
<Properties xmlns="http://schemas.openxmlformats.org/officeDocument/2006/extended-properties" xmlns:vt="http://schemas.openxmlformats.org/officeDocument/2006/docPropsVTypes">
  <Template>Animation slide Tab slides to 5 positions (widescreen)</Template>
  <TotalTime>0</TotalTime>
  <Words>2246</Words>
  <Application>Microsoft Office PowerPoint</Application>
  <PresentationFormat>Widescreen</PresentationFormat>
  <Paragraphs>343</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Training Presentation Template</dc:title>
  <dc:creator/>
  <cp:keywords/>
  <cp:lastModifiedBy/>
  <cp:revision>1</cp:revision>
  <dcterms:created xsi:type="dcterms:W3CDTF">2016-04-26T14:18:30Z</dcterms:created>
  <dcterms:modified xsi:type="dcterms:W3CDTF">2022-02-22T14:25:43Z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TC040144429991</vt:lpwstr>
  </property>
  <property fmtid="{D5CDD505-2E9C-101B-9397-08002B2CF9AE}" pid="3" name="ArticulateGUID">
    <vt:lpwstr>078136B1-EB63-467D-B508-9A052929796B</vt:lpwstr>
  </property>
  <property fmtid="{D5CDD505-2E9C-101B-9397-08002B2CF9AE}" pid="4" name="ArticulatePath">
    <vt:lpwstr>Surplus-V1-Asset Management-2016</vt:lpwstr>
  </property>
  <property fmtid="{D5CDD505-2E9C-101B-9397-08002B2CF9AE}" pid="5" name="ContentTypeId">
    <vt:lpwstr>0x010100B2029F26138C4BFDA158A626F91E876A006EE551AE35A80A43B40B6FE7E6462B03</vt:lpwstr>
  </property>
  <property fmtid="{D5CDD505-2E9C-101B-9397-08002B2CF9AE}" pid="6" name="Division">
    <vt:lpwstr>1;#Communications|97ebfdc7-6f1d-4949-a3c0-18eb74a9d260</vt:lpwstr>
  </property>
  <property fmtid="{D5CDD505-2E9C-101B-9397-08002B2CF9AE}" pid="7" name="Document Type">
    <vt:lpwstr>2;#Template|5ef48e78-c55d-4660-8a7d-5419fc0bd52d</vt:lpwstr>
  </property>
  <property fmtid="{D5CDD505-2E9C-101B-9397-08002B2CF9AE}" pid="8" name="Division0">
    <vt:lpwstr>11;#Communications|cbf226d6-3166-41b9-9160-c39209387557</vt:lpwstr>
  </property>
  <property fmtid="{D5CDD505-2E9C-101B-9397-08002B2CF9AE}" pid="9" name="Program Area">
    <vt:lpwstr>9;#Branding|2ff77b94-87d5-4886-994d-fb02a52838de</vt:lpwstr>
  </property>
  <property fmtid="{D5CDD505-2E9C-101B-9397-08002B2CF9AE}" pid="10" name="le92bcee80ae4c1e8065290222aacf3e">
    <vt:lpwstr>Communications|97ebfdc7-6f1d-4949-a3c0-18eb74a9d260</vt:lpwstr>
  </property>
  <property fmtid="{D5CDD505-2E9C-101B-9397-08002B2CF9AE}" pid="11" name="TaxKeyword">
    <vt:lpwstr/>
  </property>
  <property fmtid="{D5CDD505-2E9C-101B-9397-08002B2CF9AE}" pid="12" name="BusinessServices">
    <vt:lpwstr>71;#CLCP Publications and Forms|d7072d61-3eb4-4f69-a1d5-0f2545f23a6b</vt:lpwstr>
  </property>
</Properties>
</file>